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4" r:id="rId3"/>
  </p:sldMasterIdLst>
  <p:notesMasterIdLst>
    <p:notesMasterId r:id="rId6"/>
  </p:notesMasterIdLst>
  <p:handoutMasterIdLst>
    <p:handoutMasterId r:id="rId42"/>
  </p:handoutMasterIdLst>
  <p:sldIdLst>
    <p:sldId id="622" r:id="rId4"/>
    <p:sldId id="1259" r:id="rId5"/>
    <p:sldId id="1194" r:id="rId7"/>
    <p:sldId id="1439" r:id="rId8"/>
    <p:sldId id="1407" r:id="rId9"/>
    <p:sldId id="1437" r:id="rId10"/>
    <p:sldId id="1336" r:id="rId11"/>
    <p:sldId id="1104" r:id="rId12"/>
    <p:sldId id="273" r:id="rId13"/>
    <p:sldId id="1296" r:id="rId14"/>
    <p:sldId id="1227" r:id="rId15"/>
    <p:sldId id="310" r:id="rId16"/>
    <p:sldId id="645" r:id="rId17"/>
    <p:sldId id="311" r:id="rId18"/>
    <p:sldId id="1149" r:id="rId19"/>
    <p:sldId id="1126" r:id="rId20"/>
    <p:sldId id="1262" r:id="rId21"/>
    <p:sldId id="1302" r:id="rId22"/>
    <p:sldId id="1239" r:id="rId23"/>
    <p:sldId id="1303" r:id="rId24"/>
    <p:sldId id="1184" r:id="rId25"/>
    <p:sldId id="1304" r:id="rId26"/>
    <p:sldId id="1305" r:id="rId27"/>
    <p:sldId id="1297" r:id="rId28"/>
    <p:sldId id="401" r:id="rId29"/>
    <p:sldId id="1144" r:id="rId30"/>
    <p:sldId id="1186" r:id="rId31"/>
    <p:sldId id="1190" r:id="rId32"/>
    <p:sldId id="1161" r:id="rId33"/>
    <p:sldId id="1222" r:id="rId34"/>
    <p:sldId id="1223" r:id="rId35"/>
    <p:sldId id="830" r:id="rId36"/>
    <p:sldId id="1438" r:id="rId37"/>
    <p:sldId id="1264" r:id="rId38"/>
    <p:sldId id="1301" r:id="rId39"/>
    <p:sldId id="1205" r:id="rId40"/>
    <p:sldId id="1300" r:id="rId41"/>
  </p:sldIdLst>
  <p:sldSz cx="12183745" cy="6858000"/>
  <p:notesSz cx="9872345" cy="67976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ckie" initials="J" lastIdx="1" clrIdx="0"/>
  <p:cmAuthor id="1" name="劉磊" initials="劉磊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BEBDBB"/>
    <a:srgbClr val="1D8DE6"/>
    <a:srgbClr val="35CB8F"/>
    <a:srgbClr val="358FCB"/>
    <a:srgbClr val="1E6CBE"/>
    <a:srgbClr val="00B0F0"/>
    <a:srgbClr val="4BAEE3"/>
    <a:srgbClr val="FFFFFF"/>
    <a:srgbClr val="C6E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3" autoAdjust="0"/>
    <p:restoredTop sz="91770" autoAdjust="0"/>
  </p:normalViewPr>
  <p:slideViewPr>
    <p:cSldViewPr>
      <p:cViewPr varScale="1">
        <p:scale>
          <a:sx n="91" d="100"/>
          <a:sy n="91" d="100"/>
        </p:scale>
        <p:origin x="117" y="132"/>
      </p:cViewPr>
      <p:guideLst>
        <p:guide orient="horz" pos="2166"/>
        <p:guide pos="383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1908" y="-108"/>
      </p:cViewPr>
      <p:guideLst>
        <p:guide orient="horz" pos="2147"/>
        <p:guide pos="310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6" Type="http://schemas.openxmlformats.org/officeDocument/2006/relationships/commentAuthors" Target="commentAuthors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8E323C-7A50-489F-809C-4A972B77E05C}" type="doc">
      <dgm:prSet loTypeId="urn:microsoft.com/office/officeart/2005/8/layout/gear1#2" loCatId="cycle" qsTypeId="urn:microsoft.com/office/officeart/2005/8/quickstyle/simple2#2" qsCatId="simple" csTypeId="urn:microsoft.com/office/officeart/2005/8/colors/colorful2#2" csCatId="colorful" phldr="1"/>
      <dgm:spPr/>
    </dgm:pt>
    <dgm:pt modelId="{4E3D4EF4-47FD-40C9-A0E7-E27EA5C2EE9B}">
      <dgm:prSet phldrT="[Text]" custT="1"/>
      <dgm:spPr>
        <a:ln>
          <a:noFill/>
        </a:ln>
      </dgm:spPr>
      <dgm:t>
        <a:bodyPr/>
        <a:lstStyle/>
        <a:p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安全</a:t>
          </a:r>
          <a:endParaRPr lang="en-US" sz="1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F029C14-514D-4AFE-9C56-67C2908A7A7A}" cxnId="{36BB55D9-A964-411F-A330-116653D93015}" type="parTrans">
      <dgm:prSet/>
      <dgm:spPr/>
      <dgm:t>
        <a:bodyPr/>
        <a:lstStyle/>
        <a:p>
          <a:endParaRPr lang="en-US" sz="4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AA5DF0-744D-4907-98AF-EDCD3E8F50F2}" cxnId="{36BB55D9-A964-411F-A330-116653D93015}" type="sibTrans">
      <dgm:prSet/>
      <dgm:spPr/>
      <dgm:t>
        <a:bodyPr/>
        <a:lstStyle/>
        <a:p>
          <a:endParaRPr lang="en-US" sz="4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0FF1B5-B030-46F5-9B11-189B5DD0960E}">
      <dgm:prSet phldrT="[Text]" custT="1"/>
      <dgm:spPr>
        <a:ln>
          <a:noFill/>
        </a:ln>
      </dgm:spPr>
      <dgm:t>
        <a:bodyPr/>
        <a:lstStyle/>
        <a:p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策略</a:t>
          </a:r>
          <a:endParaRPr lang="en-US" sz="1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F1FD81-6E0B-4FB0-9F81-E9BCE576C46C}" cxnId="{05371862-96C7-4426-AE81-0BA29AA1CEE6}" type="parTrans">
      <dgm:prSet/>
      <dgm:spPr/>
      <dgm:t>
        <a:bodyPr/>
        <a:lstStyle/>
        <a:p>
          <a:endParaRPr lang="en-US" sz="4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73B7C02-FC97-4061-B9BB-8942246722A7}" cxnId="{05371862-96C7-4426-AE81-0BA29AA1CEE6}" type="sibTrans">
      <dgm:prSet/>
      <dgm:spPr/>
      <dgm:t>
        <a:bodyPr/>
        <a:lstStyle/>
        <a:p>
          <a:endParaRPr lang="en-US" sz="4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CDD27C8-DB8D-4BD9-BFE4-C6EA975F1C7B}">
      <dgm:prSet phldrT="[Text]" custT="1"/>
      <dgm:spPr>
        <a:ln>
          <a:noFill/>
        </a:ln>
      </dgm:spPr>
      <dgm:t>
        <a:bodyPr/>
        <a:lstStyle/>
        <a:p>
          <a:r>
            <a: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rPr>
            <a:t>应用</a:t>
          </a:r>
          <a:endParaRPr lang="en-US" sz="12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B93877-E9E4-4CE9-A323-F78554DF881A}" cxnId="{C6B4F4E0-52C9-49C2-A85B-A74B57878677}" type="parTrans">
      <dgm:prSet/>
      <dgm:spPr/>
      <dgm:t>
        <a:bodyPr/>
        <a:lstStyle/>
        <a:p>
          <a:endParaRPr lang="en-US" sz="4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3CC31D-6CA4-4CA5-A54D-DEC5AACB86ED}" cxnId="{C6B4F4E0-52C9-49C2-A85B-A74B57878677}" type="sibTrans">
      <dgm:prSet/>
      <dgm:spPr/>
      <dgm:t>
        <a:bodyPr/>
        <a:lstStyle/>
        <a:p>
          <a:endParaRPr lang="en-US" sz="4400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89CAAB-1A08-427C-AE03-8494823C7AE6}" type="pres">
      <dgm:prSet presAssocID="{148E323C-7A50-489F-809C-4A972B77E05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17A01D1E-C5D0-41A2-B315-29CE364104C8}" type="pres">
      <dgm:prSet presAssocID="{4E3D4EF4-47FD-40C9-A0E7-E27EA5C2EE9B}" presName="gear1" presStyleLbl="node1" presStyleIdx="0" presStyleCnt="3">
        <dgm:presLayoutVars>
          <dgm:chMax val="1"/>
          <dgm:bulletEnabled val="1"/>
        </dgm:presLayoutVars>
      </dgm:prSet>
      <dgm:spPr/>
    </dgm:pt>
    <dgm:pt modelId="{4654FD32-D5D6-4AE6-8FE7-D406F6F8340F}" type="pres">
      <dgm:prSet presAssocID="{4E3D4EF4-47FD-40C9-A0E7-E27EA5C2EE9B}" presName="gear1srcNode" presStyleLbl="node1" presStyleIdx="0" presStyleCnt="3"/>
      <dgm:spPr/>
    </dgm:pt>
    <dgm:pt modelId="{974B839E-5A26-4890-8477-798A8997F8AA}" type="pres">
      <dgm:prSet presAssocID="{4E3D4EF4-47FD-40C9-A0E7-E27EA5C2EE9B}" presName="gear1dstNode" presStyleLbl="node1" presStyleIdx="0" presStyleCnt="3"/>
      <dgm:spPr/>
    </dgm:pt>
    <dgm:pt modelId="{89AC2D57-DE1E-49BA-A9EC-A5E750665286}" type="pres">
      <dgm:prSet presAssocID="{D00FF1B5-B030-46F5-9B11-189B5DD0960E}" presName="gear2" presStyleLbl="node1" presStyleIdx="1" presStyleCnt="3">
        <dgm:presLayoutVars>
          <dgm:chMax val="1"/>
          <dgm:bulletEnabled val="1"/>
        </dgm:presLayoutVars>
      </dgm:prSet>
      <dgm:spPr/>
    </dgm:pt>
    <dgm:pt modelId="{9AE2E911-FE9E-4F5D-933C-341CF2F3E58B}" type="pres">
      <dgm:prSet presAssocID="{D00FF1B5-B030-46F5-9B11-189B5DD0960E}" presName="gear2srcNode" presStyleLbl="node1" presStyleIdx="1" presStyleCnt="3"/>
      <dgm:spPr/>
    </dgm:pt>
    <dgm:pt modelId="{76E85ADF-0952-4A4D-962E-0093EBC8D758}" type="pres">
      <dgm:prSet presAssocID="{D00FF1B5-B030-46F5-9B11-189B5DD0960E}" presName="gear2dstNode" presStyleLbl="node1" presStyleIdx="1" presStyleCnt="3"/>
      <dgm:spPr/>
    </dgm:pt>
    <dgm:pt modelId="{136CCD50-2F45-4806-81F9-53C00D076457}" type="pres">
      <dgm:prSet presAssocID="{BCDD27C8-DB8D-4BD9-BFE4-C6EA975F1C7B}" presName="gear3" presStyleLbl="node1" presStyleIdx="2" presStyleCnt="3"/>
      <dgm:spPr/>
    </dgm:pt>
    <dgm:pt modelId="{DC87022D-53D3-4051-B478-85C97239FAB3}" type="pres">
      <dgm:prSet presAssocID="{BCDD27C8-DB8D-4BD9-BFE4-C6EA975F1C7B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3E906501-165A-463E-AAAF-6BE81D2EDB85}" type="pres">
      <dgm:prSet presAssocID="{BCDD27C8-DB8D-4BD9-BFE4-C6EA975F1C7B}" presName="gear3srcNode" presStyleLbl="node1" presStyleIdx="2" presStyleCnt="3"/>
      <dgm:spPr/>
    </dgm:pt>
    <dgm:pt modelId="{00D425F1-DF7A-4FE6-B941-94C14F152145}" type="pres">
      <dgm:prSet presAssocID="{BCDD27C8-DB8D-4BD9-BFE4-C6EA975F1C7B}" presName="gear3dstNode" presStyleLbl="node1" presStyleIdx="2" presStyleCnt="3"/>
      <dgm:spPr/>
    </dgm:pt>
    <dgm:pt modelId="{3790457C-33B1-472D-B5FB-B1D35B874EFC}" type="pres">
      <dgm:prSet presAssocID="{C3AA5DF0-744D-4907-98AF-EDCD3E8F50F2}" presName="connector1" presStyleLbl="sibTrans2D1" presStyleIdx="0" presStyleCnt="3"/>
      <dgm:spPr/>
    </dgm:pt>
    <dgm:pt modelId="{404DD096-E6CB-4EE2-945D-C86E5DA6FDFD}" type="pres">
      <dgm:prSet presAssocID="{B73B7C02-FC97-4061-B9BB-8942246722A7}" presName="connector2" presStyleLbl="sibTrans2D1" presStyleIdx="1" presStyleCnt="3"/>
      <dgm:spPr/>
    </dgm:pt>
    <dgm:pt modelId="{3F107E89-6324-42D1-AF33-6CD8E7753388}" type="pres">
      <dgm:prSet presAssocID="{783CC31D-6CA4-4CA5-A54D-DEC5AACB86ED}" presName="connector3" presStyleLbl="sibTrans2D1" presStyleIdx="2" presStyleCnt="3"/>
      <dgm:spPr/>
    </dgm:pt>
  </dgm:ptLst>
  <dgm:cxnLst>
    <dgm:cxn modelId="{689F2800-1EC6-4607-B43E-69DB9B7F10EB}" type="presOf" srcId="{BCDD27C8-DB8D-4BD9-BFE4-C6EA975F1C7B}" destId="{DC87022D-53D3-4051-B478-85C97239FAB3}" srcOrd="1" destOrd="0" presId="urn:microsoft.com/office/officeart/2005/8/layout/gear1#2"/>
    <dgm:cxn modelId="{A9BA2817-7462-4A5A-A610-EFCFB092A53C}" type="presOf" srcId="{B73B7C02-FC97-4061-B9BB-8942246722A7}" destId="{404DD096-E6CB-4EE2-945D-C86E5DA6FDFD}" srcOrd="0" destOrd="0" presId="urn:microsoft.com/office/officeart/2005/8/layout/gear1#2"/>
    <dgm:cxn modelId="{B173C91D-59EB-4D39-A70D-1E1790682BCD}" type="presOf" srcId="{D00FF1B5-B030-46F5-9B11-189B5DD0960E}" destId="{89AC2D57-DE1E-49BA-A9EC-A5E750665286}" srcOrd="0" destOrd="0" presId="urn:microsoft.com/office/officeart/2005/8/layout/gear1#2"/>
    <dgm:cxn modelId="{8BB0693B-EE4D-4137-8957-2208C63371E3}" type="presOf" srcId="{148E323C-7A50-489F-809C-4A972B77E05C}" destId="{4A89CAAB-1A08-427C-AE03-8494823C7AE6}" srcOrd="0" destOrd="0" presId="urn:microsoft.com/office/officeart/2005/8/layout/gear1#2"/>
    <dgm:cxn modelId="{53F2FF5B-0FB4-4532-A9D7-F510DB7458C8}" type="presOf" srcId="{BCDD27C8-DB8D-4BD9-BFE4-C6EA975F1C7B}" destId="{136CCD50-2F45-4806-81F9-53C00D076457}" srcOrd="0" destOrd="0" presId="urn:microsoft.com/office/officeart/2005/8/layout/gear1#2"/>
    <dgm:cxn modelId="{05371862-96C7-4426-AE81-0BA29AA1CEE6}" srcId="{148E323C-7A50-489F-809C-4A972B77E05C}" destId="{D00FF1B5-B030-46F5-9B11-189B5DD0960E}" srcOrd="1" destOrd="0" parTransId="{9DF1FD81-6E0B-4FB0-9F81-E9BCE576C46C}" sibTransId="{B73B7C02-FC97-4061-B9BB-8942246722A7}"/>
    <dgm:cxn modelId="{F26DF06C-C4FA-4C3C-8705-C91233D9DE40}" type="presOf" srcId="{4E3D4EF4-47FD-40C9-A0E7-E27EA5C2EE9B}" destId="{974B839E-5A26-4890-8477-798A8997F8AA}" srcOrd="2" destOrd="0" presId="urn:microsoft.com/office/officeart/2005/8/layout/gear1#2"/>
    <dgm:cxn modelId="{B5220475-0691-44A7-A0B2-9FE8953A631A}" type="presOf" srcId="{4E3D4EF4-47FD-40C9-A0E7-E27EA5C2EE9B}" destId="{17A01D1E-C5D0-41A2-B315-29CE364104C8}" srcOrd="0" destOrd="0" presId="urn:microsoft.com/office/officeart/2005/8/layout/gear1#2"/>
    <dgm:cxn modelId="{4D21E79B-78EF-4EB8-8AC4-524FB68D813D}" type="presOf" srcId="{4E3D4EF4-47FD-40C9-A0E7-E27EA5C2EE9B}" destId="{4654FD32-D5D6-4AE6-8FE7-D406F6F8340F}" srcOrd="1" destOrd="0" presId="urn:microsoft.com/office/officeart/2005/8/layout/gear1#2"/>
    <dgm:cxn modelId="{0591BDBB-FAE0-4898-8783-776F4F0A2A70}" type="presOf" srcId="{BCDD27C8-DB8D-4BD9-BFE4-C6EA975F1C7B}" destId="{3E906501-165A-463E-AAAF-6BE81D2EDB85}" srcOrd="2" destOrd="0" presId="urn:microsoft.com/office/officeart/2005/8/layout/gear1#2"/>
    <dgm:cxn modelId="{9E08F0BF-4388-47EB-84F1-8870C76A5139}" type="presOf" srcId="{D00FF1B5-B030-46F5-9B11-189B5DD0960E}" destId="{76E85ADF-0952-4A4D-962E-0093EBC8D758}" srcOrd="2" destOrd="0" presId="urn:microsoft.com/office/officeart/2005/8/layout/gear1#2"/>
    <dgm:cxn modelId="{69DA6AC0-5E7E-4991-A44A-512C5064022D}" type="presOf" srcId="{BCDD27C8-DB8D-4BD9-BFE4-C6EA975F1C7B}" destId="{00D425F1-DF7A-4FE6-B941-94C14F152145}" srcOrd="3" destOrd="0" presId="urn:microsoft.com/office/officeart/2005/8/layout/gear1#2"/>
    <dgm:cxn modelId="{5E7458D2-2286-4A6B-AB73-31CBE882D6EF}" type="presOf" srcId="{D00FF1B5-B030-46F5-9B11-189B5DD0960E}" destId="{9AE2E911-FE9E-4F5D-933C-341CF2F3E58B}" srcOrd="1" destOrd="0" presId="urn:microsoft.com/office/officeart/2005/8/layout/gear1#2"/>
    <dgm:cxn modelId="{36BB55D9-A964-411F-A330-116653D93015}" srcId="{148E323C-7A50-489F-809C-4A972B77E05C}" destId="{4E3D4EF4-47FD-40C9-A0E7-E27EA5C2EE9B}" srcOrd="0" destOrd="0" parTransId="{DF029C14-514D-4AFE-9C56-67C2908A7A7A}" sibTransId="{C3AA5DF0-744D-4907-98AF-EDCD3E8F50F2}"/>
    <dgm:cxn modelId="{C6B4F4E0-52C9-49C2-A85B-A74B57878677}" srcId="{148E323C-7A50-489F-809C-4A972B77E05C}" destId="{BCDD27C8-DB8D-4BD9-BFE4-C6EA975F1C7B}" srcOrd="2" destOrd="0" parTransId="{48B93877-E9E4-4CE9-A323-F78554DF881A}" sibTransId="{783CC31D-6CA4-4CA5-A54D-DEC5AACB86ED}"/>
    <dgm:cxn modelId="{D96E70E6-C5C4-4376-8AB3-B2DF2DE76525}" type="presOf" srcId="{783CC31D-6CA4-4CA5-A54D-DEC5AACB86ED}" destId="{3F107E89-6324-42D1-AF33-6CD8E7753388}" srcOrd="0" destOrd="0" presId="urn:microsoft.com/office/officeart/2005/8/layout/gear1#2"/>
    <dgm:cxn modelId="{852718F4-8ACE-4721-B3ED-81CF9E15E868}" type="presOf" srcId="{C3AA5DF0-744D-4907-98AF-EDCD3E8F50F2}" destId="{3790457C-33B1-472D-B5FB-B1D35B874EFC}" srcOrd="0" destOrd="0" presId="urn:microsoft.com/office/officeart/2005/8/layout/gear1#2"/>
    <dgm:cxn modelId="{4CFAE122-DA8B-445A-8F0D-2CE0C4FA320F}" type="presParOf" srcId="{4A89CAAB-1A08-427C-AE03-8494823C7AE6}" destId="{17A01D1E-C5D0-41A2-B315-29CE364104C8}" srcOrd="0" destOrd="0" presId="urn:microsoft.com/office/officeart/2005/8/layout/gear1#2"/>
    <dgm:cxn modelId="{15E52F40-F778-4B65-9790-9D688950DD69}" type="presParOf" srcId="{4A89CAAB-1A08-427C-AE03-8494823C7AE6}" destId="{4654FD32-D5D6-4AE6-8FE7-D406F6F8340F}" srcOrd="1" destOrd="0" presId="urn:microsoft.com/office/officeart/2005/8/layout/gear1#2"/>
    <dgm:cxn modelId="{AE0A21A5-1843-430C-8889-E9874FDA3614}" type="presParOf" srcId="{4A89CAAB-1A08-427C-AE03-8494823C7AE6}" destId="{974B839E-5A26-4890-8477-798A8997F8AA}" srcOrd="2" destOrd="0" presId="urn:microsoft.com/office/officeart/2005/8/layout/gear1#2"/>
    <dgm:cxn modelId="{2897E419-8DAD-433F-A39D-9607D9E9C8B1}" type="presParOf" srcId="{4A89CAAB-1A08-427C-AE03-8494823C7AE6}" destId="{89AC2D57-DE1E-49BA-A9EC-A5E750665286}" srcOrd="3" destOrd="0" presId="urn:microsoft.com/office/officeart/2005/8/layout/gear1#2"/>
    <dgm:cxn modelId="{1554438C-5D9C-47AF-9B4E-C36CCC28AE98}" type="presParOf" srcId="{4A89CAAB-1A08-427C-AE03-8494823C7AE6}" destId="{9AE2E911-FE9E-4F5D-933C-341CF2F3E58B}" srcOrd="4" destOrd="0" presId="urn:microsoft.com/office/officeart/2005/8/layout/gear1#2"/>
    <dgm:cxn modelId="{CD978DD9-CEE2-4ACB-B322-1CBF3CBA3551}" type="presParOf" srcId="{4A89CAAB-1A08-427C-AE03-8494823C7AE6}" destId="{76E85ADF-0952-4A4D-962E-0093EBC8D758}" srcOrd="5" destOrd="0" presId="urn:microsoft.com/office/officeart/2005/8/layout/gear1#2"/>
    <dgm:cxn modelId="{35564FA0-9FFB-4B5C-9D37-9EE36644F2D7}" type="presParOf" srcId="{4A89CAAB-1A08-427C-AE03-8494823C7AE6}" destId="{136CCD50-2F45-4806-81F9-53C00D076457}" srcOrd="6" destOrd="0" presId="urn:microsoft.com/office/officeart/2005/8/layout/gear1#2"/>
    <dgm:cxn modelId="{C216EF04-DB51-4658-88D7-15E49822E40C}" type="presParOf" srcId="{4A89CAAB-1A08-427C-AE03-8494823C7AE6}" destId="{DC87022D-53D3-4051-B478-85C97239FAB3}" srcOrd="7" destOrd="0" presId="urn:microsoft.com/office/officeart/2005/8/layout/gear1#2"/>
    <dgm:cxn modelId="{8C13AE36-A753-4D03-B76B-8C5D28A31A2D}" type="presParOf" srcId="{4A89CAAB-1A08-427C-AE03-8494823C7AE6}" destId="{3E906501-165A-463E-AAAF-6BE81D2EDB85}" srcOrd="8" destOrd="0" presId="urn:microsoft.com/office/officeart/2005/8/layout/gear1#2"/>
    <dgm:cxn modelId="{C43789A5-0165-4C53-877F-F20A06D798E7}" type="presParOf" srcId="{4A89CAAB-1A08-427C-AE03-8494823C7AE6}" destId="{00D425F1-DF7A-4FE6-B941-94C14F152145}" srcOrd="9" destOrd="0" presId="urn:microsoft.com/office/officeart/2005/8/layout/gear1#2"/>
    <dgm:cxn modelId="{8EC81883-8934-4B4E-A373-F3FA0795D496}" type="presParOf" srcId="{4A89CAAB-1A08-427C-AE03-8494823C7AE6}" destId="{3790457C-33B1-472D-B5FB-B1D35B874EFC}" srcOrd="10" destOrd="0" presId="urn:microsoft.com/office/officeart/2005/8/layout/gear1#2"/>
    <dgm:cxn modelId="{277F7569-D28F-4134-B043-5AA578455DDB}" type="presParOf" srcId="{4A89CAAB-1A08-427C-AE03-8494823C7AE6}" destId="{404DD096-E6CB-4EE2-945D-C86E5DA6FDFD}" srcOrd="11" destOrd="0" presId="urn:microsoft.com/office/officeart/2005/8/layout/gear1#2"/>
    <dgm:cxn modelId="{22F1F084-1F03-4C77-8FD1-91AE1BB83847}" type="presParOf" srcId="{4A89CAAB-1A08-427C-AE03-8494823C7AE6}" destId="{3F107E89-6324-42D1-AF33-6CD8E7753388}" srcOrd="12" destOrd="0" presId="urn:microsoft.com/office/officeart/2005/8/layout/gear1#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01D1E-C5D0-41A2-B315-29CE364104C8}">
      <dsp:nvSpPr>
        <dsp:cNvPr id="0" name=""/>
        <dsp:cNvSpPr/>
      </dsp:nvSpPr>
      <dsp:spPr>
        <a:xfrm>
          <a:off x="1683494" y="801004"/>
          <a:ext cx="979004" cy="979004"/>
        </a:xfrm>
        <a:prstGeom prst="gear9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安全</a:t>
          </a:r>
          <a:endParaRPr lang="en-US" sz="1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80317" y="1030331"/>
        <a:ext cx="585358" cy="503228"/>
      </dsp:txXfrm>
    </dsp:sp>
    <dsp:sp modelId="{89AC2D57-DE1E-49BA-A9EC-A5E750665286}">
      <dsp:nvSpPr>
        <dsp:cNvPr id="0" name=""/>
        <dsp:cNvSpPr/>
      </dsp:nvSpPr>
      <dsp:spPr>
        <a:xfrm>
          <a:off x="1113891" y="569602"/>
          <a:ext cx="712003" cy="712003"/>
        </a:xfrm>
        <a:prstGeom prst="gear6">
          <a:avLst/>
        </a:prstGeom>
        <a:solidFill>
          <a:schemeClr val="accent2">
            <a:hueOff val="-46985"/>
            <a:satOff val="-23859"/>
            <a:lumOff val="23627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策略</a:t>
          </a:r>
          <a:endParaRPr lang="en-US" sz="1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293140" y="749934"/>
        <a:ext cx="353505" cy="351339"/>
      </dsp:txXfrm>
    </dsp:sp>
    <dsp:sp modelId="{136CCD50-2F45-4806-81F9-53C00D076457}">
      <dsp:nvSpPr>
        <dsp:cNvPr id="0" name=""/>
        <dsp:cNvSpPr/>
      </dsp:nvSpPr>
      <dsp:spPr>
        <a:xfrm rot="20700000">
          <a:off x="1512685" y="78393"/>
          <a:ext cx="697618" cy="697618"/>
        </a:xfrm>
        <a:prstGeom prst="gear6">
          <a:avLst/>
        </a:prstGeom>
        <a:solidFill>
          <a:schemeClr val="accent2">
            <a:hueOff val="-93971"/>
            <a:satOff val="-47719"/>
            <a:lumOff val="47255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应用</a:t>
          </a:r>
          <a:endParaRPr lang="en-US" sz="12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20700000">
        <a:off x="1665693" y="231401"/>
        <a:ext cx="391601" cy="391601"/>
      </dsp:txXfrm>
    </dsp:sp>
    <dsp:sp modelId="{3790457C-33B1-472D-B5FB-B1D35B874EFC}">
      <dsp:nvSpPr>
        <dsp:cNvPr id="0" name=""/>
        <dsp:cNvSpPr/>
      </dsp:nvSpPr>
      <dsp:spPr>
        <a:xfrm>
          <a:off x="1584417" y="666263"/>
          <a:ext cx="1253126" cy="1253126"/>
        </a:xfrm>
        <a:prstGeom prst="circularArrow">
          <a:avLst>
            <a:gd name="adj1" fmla="val 4688"/>
            <a:gd name="adj2" fmla="val 299029"/>
            <a:gd name="adj3" fmla="val 2402114"/>
            <a:gd name="adj4" fmla="val 16133525"/>
            <a:gd name="adj5" fmla="val 5469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04DD096-E6CB-4EE2-945D-C86E5DA6FDFD}">
      <dsp:nvSpPr>
        <dsp:cNvPr id="0" name=""/>
        <dsp:cNvSpPr/>
      </dsp:nvSpPr>
      <dsp:spPr>
        <a:xfrm>
          <a:off x="987796" y="422424"/>
          <a:ext cx="910474" cy="91047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hueOff val="-46985"/>
            <a:satOff val="-23859"/>
            <a:lumOff val="236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F107E89-6324-42D1-AF33-6CD8E7753388}">
      <dsp:nvSpPr>
        <dsp:cNvPr id="0" name=""/>
        <dsp:cNvSpPr/>
      </dsp:nvSpPr>
      <dsp:spPr>
        <a:xfrm>
          <a:off x="1351319" y="-64050"/>
          <a:ext cx="981674" cy="98167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hueOff val="-93971"/>
            <a:satOff val="-47719"/>
            <a:lumOff val="4725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#2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type="gear6" r:blip="" rot="-15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srcNode" val="gear1srcNode"/>
          <dgm:param type="dstNode" val="gear1dstNode"/>
          <dgm:param type="connRout" val="curv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srcNode" val="gear2srcNode"/>
          <dgm:param type="dstNode" val="gear2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srcNode" val="gear3srcNode"/>
          <dgm:param type="dstNode" val="gear3dstNode"/>
          <dgm:param type="connRout" val="curv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592763" y="0"/>
            <a:ext cx="4278312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C5459-24F5-4001-BB69-15326CDF1F9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2783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592763" y="6456363"/>
            <a:ext cx="4278312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8407B3-EB14-461C-9653-DFA273F311B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4278313" cy="339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5592763" y="0"/>
            <a:ext cx="4278312" cy="339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3FC99F0-F9B3-7D4F-8DD1-689C6D038F57}" type="datetime1">
              <a:rPr lang="zh-CN" altLang="en-US"/>
            </a:fld>
            <a:endParaRPr lang="zh-CN" altLang="en-US" sz="1200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2671763" y="509588"/>
            <a:ext cx="4527550" cy="2549525"/>
          </a:xfrm>
          <a:prstGeom prst="rect">
            <a:avLst/>
          </a:prstGeom>
          <a:noFill/>
          <a:ln>
            <a:noFill/>
          </a:ln>
        </p:spPr>
      </p:sp>
      <p:sp>
        <p:nvSpPr>
          <p:cNvPr id="3077" name="备注占位符 4"/>
          <p:cNvSpPr>
            <a:spLocks noGrp="1" noChangeArrowheads="1"/>
          </p:cNvSpPr>
          <p:nvPr/>
        </p:nvSpPr>
        <p:spPr bwMode="auto">
          <a:xfrm>
            <a:off x="987425" y="3228975"/>
            <a:ext cx="7897813" cy="305911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  <a:defRPr/>
            </a:pPr>
            <a:r>
              <a:rPr lang="zh-CN" altLang="en-US" sz="1200">
                <a:ea typeface="微软雅黑" panose="020B0503020204020204" pitchFamily="34" charset="-122"/>
              </a:rPr>
              <a:t>单击此处编辑母版文本样式</a:t>
            </a:r>
            <a:endParaRPr lang="en-US" altLang="zh-CN" sz="1200">
              <a:ea typeface="微软雅黑" panose="020B0503020204020204" pitchFamily="34" charset="-122"/>
            </a:endParaRPr>
          </a:p>
          <a:p>
            <a:pPr>
              <a:spcBef>
                <a:spcPct val="30000"/>
              </a:spcBef>
              <a:defRPr/>
            </a:pPr>
            <a:r>
              <a:rPr lang="zh-CN" altLang="en-US" sz="1200">
                <a:ea typeface="微软雅黑" panose="020B0503020204020204" pitchFamily="34" charset="-122"/>
              </a:rPr>
              <a:t>第二级</a:t>
            </a:r>
            <a:endParaRPr lang="en-US" altLang="zh-CN" sz="1200">
              <a:ea typeface="微软雅黑" panose="020B0503020204020204" pitchFamily="34" charset="-122"/>
            </a:endParaRPr>
          </a:p>
          <a:p>
            <a:pPr>
              <a:spcBef>
                <a:spcPct val="30000"/>
              </a:spcBef>
              <a:defRPr/>
            </a:pPr>
            <a:r>
              <a:rPr lang="zh-CN" altLang="en-US" sz="1200">
                <a:ea typeface="微软雅黑" panose="020B0503020204020204" pitchFamily="34" charset="-122"/>
              </a:rPr>
              <a:t>第三级</a:t>
            </a:r>
            <a:endParaRPr lang="en-US" altLang="zh-CN" sz="1200">
              <a:ea typeface="微软雅黑" panose="020B0503020204020204" pitchFamily="34" charset="-122"/>
            </a:endParaRPr>
          </a:p>
          <a:p>
            <a:pPr>
              <a:spcBef>
                <a:spcPct val="30000"/>
              </a:spcBef>
              <a:defRPr/>
            </a:pPr>
            <a:r>
              <a:rPr lang="zh-CN" altLang="en-US" sz="1200">
                <a:ea typeface="微软雅黑" panose="020B0503020204020204" pitchFamily="34" charset="-122"/>
              </a:rPr>
              <a:t>第四级</a:t>
            </a:r>
            <a:endParaRPr lang="en-US" altLang="zh-CN" sz="1200">
              <a:ea typeface="微软雅黑" panose="020B0503020204020204" pitchFamily="34" charset="-122"/>
            </a:endParaRPr>
          </a:p>
          <a:p>
            <a:pPr>
              <a:spcBef>
                <a:spcPct val="30000"/>
              </a:spcBef>
              <a:defRPr/>
            </a:pPr>
            <a:r>
              <a:rPr lang="zh-CN" altLang="en-US" sz="1200">
                <a:ea typeface="微软雅黑" panose="020B0503020204020204" pitchFamily="34" charset="-122"/>
              </a:rPr>
              <a:t>第五级</a:t>
            </a:r>
            <a:endParaRPr lang="zh-CN" altLang="en-US" sz="1200">
              <a:ea typeface="微软雅黑" panose="020B0503020204020204" pitchFamily="34" charset="-122"/>
            </a:endParaRP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63"/>
            <a:ext cx="4278313" cy="339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92763" y="6456363"/>
            <a:ext cx="4278312" cy="3397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3A727C8E-8870-7C40-BAD2-39129CC8EB39}" type="slidenum">
              <a:rPr lang="zh-CN" altLang="en-US"/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87425" y="3271838"/>
            <a:ext cx="7897813" cy="26765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727C8E-8870-7C40-BAD2-39129CC8EB39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以全网资产为核心，从管理维度与安全维度出发，打通资产管理、安全防护与信息加密各个环节，完善感知层安全防护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latin typeface="+mj-ea"/>
                <a:ea typeface="+mj-ea"/>
              </a:rPr>
              <a:t> 实现管治结合，构建整体接入设备管控体系。实现多系统、多维度数据采集，确保数据真实可靠。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构建“资产管理+安全监测”的管理架构。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4） 实现线上信息资产自动盘点，提升资产盘点效率。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5） 根据设备使用信息，自动更新设备所有人信息，提升资产管理效率。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6） 参与设备管理全生命周期，以安全运维的角度为设备更新换代提供依据。</a:t>
            </a:r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借助于</a:t>
            </a:r>
            <a:r>
              <a:rPr lang="en-US" altLang="zh-CN" dirty="0"/>
              <a:t>RFID</a:t>
            </a:r>
            <a:r>
              <a:rPr lang="zh-CN" altLang="en-US" dirty="0"/>
              <a:t>标签的方式，我们可以实现将非</a:t>
            </a:r>
            <a:r>
              <a:rPr lang="en-US" altLang="zh-CN" dirty="0"/>
              <a:t>IT</a:t>
            </a:r>
            <a:r>
              <a:rPr lang="zh-CN" altLang="en-US" dirty="0"/>
              <a:t>资产进行统一管理，同时对</a:t>
            </a:r>
            <a:r>
              <a:rPr lang="en-US" altLang="zh-CN" dirty="0"/>
              <a:t>IT</a:t>
            </a:r>
            <a:r>
              <a:rPr lang="zh-CN" altLang="en-US" dirty="0"/>
              <a:t>资产的</a:t>
            </a:r>
            <a:r>
              <a:rPr lang="en-US" altLang="zh-CN" dirty="0"/>
              <a:t>IT</a:t>
            </a:r>
            <a:r>
              <a:rPr lang="zh-CN" altLang="en-US" dirty="0"/>
              <a:t>信息以及非</a:t>
            </a:r>
            <a:r>
              <a:rPr lang="en-US" altLang="zh-CN" dirty="0"/>
              <a:t>IT</a:t>
            </a:r>
            <a:r>
              <a:rPr lang="zh-CN" altLang="en-US" dirty="0"/>
              <a:t>信息进行融合打通，实现自动化的资产入库调拨，来降低利用台账系统的人工介入导致时效性差的问题。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30000+</a:t>
            </a:r>
            <a:r>
              <a:rPr lang="zh-CN" altLang="en-US" dirty="0"/>
              <a:t>指纹库，</a:t>
            </a:r>
            <a:r>
              <a:rPr lang="en-US" altLang="zh-CN" dirty="0"/>
              <a:t>IP/MAC</a:t>
            </a:r>
            <a:r>
              <a:rPr lang="zh-CN" altLang="en-US" dirty="0"/>
              <a:t>等静态指纹，还可以通过</a:t>
            </a:r>
            <a:r>
              <a:rPr lang="en-US" altLang="zh-CN" dirty="0"/>
              <a:t>TCP</a:t>
            </a:r>
            <a:r>
              <a:rPr lang="zh-CN" altLang="en-US" dirty="0"/>
              <a:t>、</a:t>
            </a:r>
            <a:r>
              <a:rPr lang="en-US" altLang="zh-CN" dirty="0"/>
              <a:t>RDP</a:t>
            </a:r>
            <a:r>
              <a:rPr lang="zh-CN" altLang="en-US" dirty="0"/>
              <a:t>等网络通用协议，物联网通用协议（视频</a:t>
            </a:r>
            <a:r>
              <a:rPr lang="en-US" altLang="zh-CN" dirty="0"/>
              <a:t>ONVIF</a:t>
            </a:r>
            <a:r>
              <a:rPr lang="zh-CN" altLang="en-US" dirty="0"/>
              <a:t>协议），基于</a:t>
            </a:r>
            <a:r>
              <a:rPr lang="en-US" altLang="zh-CN" dirty="0"/>
              <a:t>SDK</a:t>
            </a:r>
            <a:r>
              <a:rPr lang="zh-CN" altLang="en-US" dirty="0"/>
              <a:t>的私有协议识别设备身份。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30000+</a:t>
            </a:r>
            <a:r>
              <a:rPr lang="zh-CN" altLang="en-US"/>
              <a:t>指纹库，</a:t>
            </a:r>
            <a:r>
              <a:rPr lang="en-US" altLang="zh-CN"/>
              <a:t>IP/MAC</a:t>
            </a:r>
            <a:r>
              <a:rPr lang="zh-CN" altLang="en-US"/>
              <a:t>等静态指纹，还可以通过</a:t>
            </a:r>
            <a:r>
              <a:rPr lang="en-US" altLang="zh-CN"/>
              <a:t>TCP</a:t>
            </a:r>
            <a:r>
              <a:rPr lang="zh-CN" altLang="en-US"/>
              <a:t>、</a:t>
            </a:r>
            <a:r>
              <a:rPr lang="en-US" altLang="zh-CN"/>
              <a:t>RDP</a:t>
            </a:r>
            <a:r>
              <a:rPr lang="zh-CN" altLang="en-US"/>
              <a:t>等网络通用协议，物联网通用协议（视频</a:t>
            </a:r>
            <a:r>
              <a:rPr lang="en-US" altLang="zh-CN"/>
              <a:t>ONVIF</a:t>
            </a:r>
            <a:r>
              <a:rPr lang="zh-CN" altLang="en-US"/>
              <a:t>协议），基于</a:t>
            </a:r>
            <a:r>
              <a:rPr lang="en-US" altLang="zh-CN"/>
              <a:t>SDK</a:t>
            </a:r>
            <a:r>
              <a:rPr lang="zh-CN" altLang="en-US"/>
              <a:t>的私有协议识别设备身份。</a:t>
            </a:r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1） 实现管治结合，构建整体接入设备管控体系。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2）实现多系统、多维度数据采集，确保数据真实可靠。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3） 通过全面、深入以及持续高效的设备接入安全检测，构建“资产管理+安全监测”的管理架构。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4） 实现线上信息资产自动盘点，提升资产盘点效率。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5） 根据设备使用信息，自动更新设备所有人信息，提升资产管理效率。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6） 参与设备管理全生命周期，以安全运维的角度为设备更新换代提供依据。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7） 实现资产管理与信息安全管理有机结合，提升安全运维工作效率。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8） 实现以多维度综合考量，为运维与安全人员提供有价值分析结果。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交行测试报告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D5682-13A2-4752-A765-8B8C4E177C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9D5682-13A2-4752-A765-8B8C4E177CA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、已部署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个，未部署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endParaRPr lang="en-US" altLang="zh-CN" b="0" i="0" dirty="0">
              <a:solidFill>
                <a:srgbClr val="111F2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、一共统计了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25026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个资产，网络摄像机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17241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，录像机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2625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，门禁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857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，报警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498 </a:t>
            </a:r>
            <a:endParaRPr lang="en-US" altLang="zh-CN" b="0" i="0" dirty="0">
              <a:solidFill>
                <a:srgbClr val="111F2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、已修复弱口令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484 </a:t>
            </a:r>
            <a:endParaRPr lang="en-US" altLang="zh-CN" b="0" i="0" dirty="0">
              <a:solidFill>
                <a:srgbClr val="111F2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、已阻断仿冒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247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，已阻断私接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886 </a:t>
            </a:r>
            <a:endParaRPr lang="en-US" altLang="zh-CN" b="0" i="0" dirty="0">
              <a:solidFill>
                <a:srgbClr val="111F2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、共处理风险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1617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DA1F-5B77-4144-8662-28920E205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、已部署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个，未部署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endParaRPr lang="en-US" altLang="zh-CN" b="0" i="0" dirty="0">
              <a:solidFill>
                <a:srgbClr val="111F2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、一共统计了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25026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个资产，网络摄像机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17241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，录像机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2625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，门禁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857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，报警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498 </a:t>
            </a:r>
            <a:endParaRPr lang="en-US" altLang="zh-CN" b="0" i="0" dirty="0">
              <a:solidFill>
                <a:srgbClr val="111F2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、已修复弱口令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484 </a:t>
            </a:r>
            <a:endParaRPr lang="en-US" altLang="zh-CN" b="0" i="0" dirty="0">
              <a:solidFill>
                <a:srgbClr val="111F2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、已阻断仿冒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247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，已阻断私接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886 </a:t>
            </a:r>
            <a:endParaRPr lang="en-US" altLang="zh-CN" b="0" i="0" dirty="0">
              <a:solidFill>
                <a:srgbClr val="111F2C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、共处理风险</a:t>
            </a:r>
            <a:r>
              <a:rPr lang="en-US" altLang="zh-CN" b="0" i="0" dirty="0">
                <a:solidFill>
                  <a:srgbClr val="111F2C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1617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EFDA1F-5B77-4144-8662-28920E205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987425" y="3271838"/>
            <a:ext cx="7897813" cy="267652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其他案例：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美国石油管道中勒索病毒，据相关安全机构分析，从物联网突破的可能性更大；</a:t>
            </a:r>
            <a:endParaRPr lang="en-US" altLang="zh-CN" dirty="0"/>
          </a:p>
          <a:p>
            <a:r>
              <a:rPr lang="en-US" altLang="zh-CN" dirty="0"/>
              <a:t>2. XXX</a:t>
            </a:r>
            <a:r>
              <a:rPr lang="zh-CN" altLang="en-US" dirty="0"/>
              <a:t>通过高速路摄像头入侵交警专网，进行违章数据抹除；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727C8E-8870-7C40-BAD2-39129CC8EB39}" type="slidenum">
              <a:rPr lang="zh-CN" altLang="en-US" smtClean="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+mj-ea"/>
                <a:ea typeface="+mj-ea"/>
              </a:rPr>
              <a:t>1） 实现管治结合，构建整体接入设备管控体系。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2）实现多系统、多维度数据采集，确保数据真实可靠。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3） 通过全面、深入以及持续高效的设备接入安全检测，构建“资产管理+安全监测”的管理架构。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4） 实现线上信息资产自动盘点，提升资产盘点效率。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5） 根据设备使用信息，自动更新设备所有人信息，提升资产管理效率。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6） 参与设备管理全生命周期，以安全运维的角度为设备更新换代提供依据。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7） 实现资产管理与信息安全管理有机结合，提升安全运维工作效率。</a:t>
            </a:r>
            <a:endParaRPr lang="en-US" altLang="zh-CN" dirty="0">
              <a:latin typeface="+mj-ea"/>
              <a:ea typeface="+mj-ea"/>
            </a:endParaRPr>
          </a:p>
          <a:p>
            <a:r>
              <a:rPr lang="zh-CN" altLang="en-US" dirty="0">
                <a:latin typeface="+mj-ea"/>
                <a:ea typeface="+mj-ea"/>
              </a:rPr>
              <a:t>8） 实现以多维度综合考量，为运维与安全人员提供有价值分析结果。</a:t>
            </a:r>
            <a:endParaRPr lang="zh-CN" altLang="en-US" dirty="0">
              <a:latin typeface="+mj-ea"/>
              <a:ea typeface="+mj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microsoft.com/office/2007/relationships/hdphoto" Target="../media/image6.wdp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2396"/>
            <a:ext cx="12184063" cy="68603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组合 8"/>
          <p:cNvGrpSpPr/>
          <p:nvPr userDrawn="1"/>
        </p:nvGrpSpPr>
        <p:grpSpPr>
          <a:xfrm>
            <a:off x="9808331" y="188784"/>
            <a:ext cx="2134090" cy="304878"/>
            <a:chOff x="4657478" y="6173420"/>
            <a:chExt cx="2134090" cy="304878"/>
          </a:xfrm>
        </p:grpSpPr>
        <p:pic>
          <p:nvPicPr>
            <p:cNvPr id="7" name="图片 3" descr="图片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00168" y="6215857"/>
              <a:ext cx="791400" cy="211137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8" name="直线连接符 4"/>
            <p:cNvSpPr/>
            <p:nvPr/>
          </p:nvSpPr>
          <p:spPr>
            <a:xfrm>
              <a:off x="5835621" y="6219031"/>
              <a:ext cx="0" cy="212726"/>
            </a:xfrm>
            <a:prstGeom prst="line">
              <a:avLst/>
            </a:prstGeom>
            <a:ln>
              <a:solidFill>
                <a:schemeClr val="accent3">
                  <a:lumOff val="44000"/>
                </a:schemeClr>
              </a:solidFill>
            </a:ln>
          </p:spPr>
          <p:txBody>
            <a:bodyPr lIns="45719" rIns="45719"/>
            <a:lstStyle/>
            <a:p>
              <a:endParaRPr sz="1800"/>
            </a:p>
          </p:txBody>
        </p:sp>
        <p:pic>
          <p:nvPicPr>
            <p:cNvPr id="9" name="Picture 49" descr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57478" y="6173420"/>
              <a:ext cx="1013597" cy="304878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 bwMode="auto">
          <a:xfrm>
            <a:off x="0" y="249790"/>
            <a:ext cx="139609" cy="666000"/>
          </a:xfrm>
          <a:prstGeom prst="rect">
            <a:avLst/>
          </a:prstGeom>
          <a:solidFill>
            <a:srgbClr val="0C61B3"/>
          </a:solidFill>
          <a:ln w="28575">
            <a:noFill/>
            <a:round/>
          </a:ln>
          <a:effectLst/>
        </p:spPr>
        <p:txBody>
          <a:bodyPr wrap="none" rtlCol="0" anchor="ctr"/>
          <a:lstStyle/>
          <a:p>
            <a:pPr algn="ctr" eaLnBrk="1" hangingPunct="1"/>
            <a:endParaRPr lang="zh-CN" altLang="en-US" sz="1350" b="1" u="none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/>
            </a:endParaRPr>
          </a:p>
        </p:txBody>
      </p:sp>
      <p:pic>
        <p:nvPicPr>
          <p:cNvPr id="6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602" y="6458989"/>
            <a:ext cx="1231947" cy="329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76634" y="346904"/>
            <a:ext cx="10508754" cy="568886"/>
          </a:xfrm>
        </p:spPr>
        <p:txBody>
          <a:bodyPr/>
          <a:lstStyle>
            <a:lvl1pPr>
              <a:defRPr sz="2400" b="1">
                <a:solidFill>
                  <a:srgbClr val="006E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-2396"/>
            <a:ext cx="12184062" cy="686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1" y="863829"/>
            <a:ext cx="12184063" cy="599417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t" anchorCtr="0" compatLnSpc="1"/>
          <a:lstStyle/>
          <a:p>
            <a:pPr marL="0" marR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654" y="2"/>
            <a:ext cx="5535369" cy="863827"/>
          </a:xfr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D954-5BAE-48AD-8E29-A4DCAB3FE6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271" y="338933"/>
            <a:ext cx="790575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线连接符 11"/>
          <p:cNvCxnSpPr>
            <a:cxnSpLocks noChangeShapeType="1"/>
          </p:cNvCxnSpPr>
          <p:nvPr/>
        </p:nvCxnSpPr>
        <p:spPr bwMode="auto">
          <a:xfrm>
            <a:off x="10644171" y="342108"/>
            <a:ext cx="0" cy="2127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10748415" y="294128"/>
            <a:ext cx="1170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智慧零售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2"/>
          </p:nvPr>
        </p:nvSpPr>
        <p:spPr>
          <a:xfrm>
            <a:off x="422000" y="1047750"/>
            <a:ext cx="11416213" cy="51704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-2396"/>
            <a:ext cx="12184062" cy="686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1" y="863829"/>
            <a:ext cx="12184063" cy="599417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t" anchorCtr="0" compatLnSpc="1"/>
          <a:lstStyle/>
          <a:p>
            <a:pPr marL="0" marR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654" y="2"/>
            <a:ext cx="5535369" cy="863827"/>
          </a:xfr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D954-5BAE-48AD-8E29-A4DCAB3FE6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271" y="338933"/>
            <a:ext cx="790575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线连接符 11"/>
          <p:cNvCxnSpPr>
            <a:cxnSpLocks noChangeShapeType="1"/>
          </p:cNvCxnSpPr>
          <p:nvPr/>
        </p:nvCxnSpPr>
        <p:spPr bwMode="auto">
          <a:xfrm>
            <a:off x="10644171" y="342108"/>
            <a:ext cx="0" cy="2127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10748415" y="294128"/>
            <a:ext cx="1170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智慧零售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2"/>
          </p:nvPr>
        </p:nvSpPr>
        <p:spPr>
          <a:xfrm>
            <a:off x="422000" y="1047750"/>
            <a:ext cx="11416213" cy="51704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-2396"/>
            <a:ext cx="12184062" cy="686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1" y="863829"/>
            <a:ext cx="12184063" cy="599417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t" anchorCtr="0" compatLnSpc="1"/>
          <a:lstStyle/>
          <a:p>
            <a:pPr marL="0" marR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654" y="2"/>
            <a:ext cx="5535369" cy="863827"/>
          </a:xfr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D954-5BAE-48AD-8E29-A4DCAB3FE6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271" y="338933"/>
            <a:ext cx="790575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线连接符 11"/>
          <p:cNvCxnSpPr>
            <a:cxnSpLocks noChangeShapeType="1"/>
          </p:cNvCxnSpPr>
          <p:nvPr/>
        </p:nvCxnSpPr>
        <p:spPr bwMode="auto">
          <a:xfrm>
            <a:off x="10644171" y="342108"/>
            <a:ext cx="0" cy="2127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10748415" y="294128"/>
            <a:ext cx="1170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智慧零售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2"/>
          </p:nvPr>
        </p:nvSpPr>
        <p:spPr>
          <a:xfrm>
            <a:off x="422000" y="1047750"/>
            <a:ext cx="11416213" cy="51704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-2396"/>
            <a:ext cx="12184062" cy="686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1" y="863829"/>
            <a:ext cx="12184063" cy="599417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t" anchorCtr="0" compatLnSpc="1"/>
          <a:lstStyle/>
          <a:p>
            <a:pPr marL="0" marR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654" y="2"/>
            <a:ext cx="5535369" cy="863827"/>
          </a:xfr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D954-5BAE-48AD-8E29-A4DCAB3FE6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271" y="338933"/>
            <a:ext cx="790575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线连接符 11"/>
          <p:cNvCxnSpPr>
            <a:cxnSpLocks noChangeShapeType="1"/>
          </p:cNvCxnSpPr>
          <p:nvPr/>
        </p:nvCxnSpPr>
        <p:spPr bwMode="auto">
          <a:xfrm>
            <a:off x="10644171" y="342108"/>
            <a:ext cx="0" cy="2127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10748415" y="294128"/>
            <a:ext cx="1170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智慧零售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2"/>
          </p:nvPr>
        </p:nvSpPr>
        <p:spPr>
          <a:xfrm>
            <a:off x="422000" y="1047750"/>
            <a:ext cx="11416213" cy="51704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-2396"/>
            <a:ext cx="12184062" cy="686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1" y="863829"/>
            <a:ext cx="12184063" cy="599417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t" anchorCtr="0" compatLnSpc="1"/>
          <a:lstStyle/>
          <a:p>
            <a:pPr marL="0" marR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654" y="2"/>
            <a:ext cx="5535369" cy="863827"/>
          </a:xfr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D954-5BAE-48AD-8E29-A4DCAB3FE6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271" y="338933"/>
            <a:ext cx="790575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线连接符 11"/>
          <p:cNvCxnSpPr>
            <a:cxnSpLocks noChangeShapeType="1"/>
          </p:cNvCxnSpPr>
          <p:nvPr/>
        </p:nvCxnSpPr>
        <p:spPr bwMode="auto">
          <a:xfrm>
            <a:off x="10644171" y="342108"/>
            <a:ext cx="0" cy="2127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10748415" y="294128"/>
            <a:ext cx="1170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智慧零售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2"/>
          </p:nvPr>
        </p:nvSpPr>
        <p:spPr>
          <a:xfrm>
            <a:off x="422000" y="1047750"/>
            <a:ext cx="11416213" cy="51704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-2396"/>
            <a:ext cx="12184062" cy="686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1" y="863829"/>
            <a:ext cx="12184063" cy="599417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t" anchorCtr="0" compatLnSpc="1"/>
          <a:lstStyle/>
          <a:p>
            <a:pPr marL="0" marR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654" y="2"/>
            <a:ext cx="5535369" cy="863827"/>
          </a:xfr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D954-5BAE-48AD-8E29-A4DCAB3FE6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271" y="338933"/>
            <a:ext cx="790575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线连接符 11"/>
          <p:cNvCxnSpPr>
            <a:cxnSpLocks noChangeShapeType="1"/>
          </p:cNvCxnSpPr>
          <p:nvPr/>
        </p:nvCxnSpPr>
        <p:spPr bwMode="auto">
          <a:xfrm>
            <a:off x="10644171" y="342108"/>
            <a:ext cx="0" cy="2127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10748415" y="294128"/>
            <a:ext cx="1170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智慧零售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2"/>
          </p:nvPr>
        </p:nvSpPr>
        <p:spPr>
          <a:xfrm>
            <a:off x="422000" y="1047750"/>
            <a:ext cx="11416213" cy="51704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-2396"/>
            <a:ext cx="12184062" cy="686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1" y="863829"/>
            <a:ext cx="12184063" cy="599417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t" anchorCtr="0" compatLnSpc="1"/>
          <a:lstStyle/>
          <a:p>
            <a:pPr marL="0" marR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654" y="2"/>
            <a:ext cx="5535369" cy="863827"/>
          </a:xfr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D954-5BAE-48AD-8E29-A4DCAB3FE6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271" y="338933"/>
            <a:ext cx="790575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线连接符 11"/>
          <p:cNvCxnSpPr>
            <a:cxnSpLocks noChangeShapeType="1"/>
          </p:cNvCxnSpPr>
          <p:nvPr/>
        </p:nvCxnSpPr>
        <p:spPr bwMode="auto">
          <a:xfrm>
            <a:off x="10644171" y="342108"/>
            <a:ext cx="0" cy="2127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10748415" y="294128"/>
            <a:ext cx="1170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智慧零售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2"/>
          </p:nvPr>
        </p:nvSpPr>
        <p:spPr>
          <a:xfrm>
            <a:off x="422000" y="1047750"/>
            <a:ext cx="11416213" cy="51704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-2396"/>
            <a:ext cx="12184062" cy="686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1" y="863829"/>
            <a:ext cx="12184063" cy="599417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t" anchorCtr="0" compatLnSpc="1"/>
          <a:lstStyle/>
          <a:p>
            <a:pPr marL="0" marR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654" y="2"/>
            <a:ext cx="5535369" cy="863827"/>
          </a:xfr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D954-5BAE-48AD-8E29-A4DCAB3FE6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271" y="338933"/>
            <a:ext cx="790575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线连接符 11"/>
          <p:cNvCxnSpPr>
            <a:cxnSpLocks noChangeShapeType="1"/>
          </p:cNvCxnSpPr>
          <p:nvPr/>
        </p:nvCxnSpPr>
        <p:spPr bwMode="auto">
          <a:xfrm>
            <a:off x="10644171" y="342108"/>
            <a:ext cx="0" cy="2127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10748415" y="294128"/>
            <a:ext cx="1170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智慧零售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2"/>
          </p:nvPr>
        </p:nvSpPr>
        <p:spPr>
          <a:xfrm>
            <a:off x="422000" y="1047750"/>
            <a:ext cx="11416213" cy="51704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-2396"/>
            <a:ext cx="12184062" cy="686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1" y="863829"/>
            <a:ext cx="12184063" cy="599417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t" anchorCtr="0" compatLnSpc="1"/>
          <a:lstStyle/>
          <a:p>
            <a:pPr marL="0" marR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654" y="2"/>
            <a:ext cx="5535369" cy="863827"/>
          </a:xfr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D954-5BAE-48AD-8E29-A4DCAB3FE6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271" y="338933"/>
            <a:ext cx="790575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线连接符 11"/>
          <p:cNvCxnSpPr>
            <a:cxnSpLocks noChangeShapeType="1"/>
          </p:cNvCxnSpPr>
          <p:nvPr/>
        </p:nvCxnSpPr>
        <p:spPr bwMode="auto">
          <a:xfrm>
            <a:off x="10644171" y="342108"/>
            <a:ext cx="0" cy="2127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10748415" y="294128"/>
            <a:ext cx="1170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智慧零售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2"/>
          </p:nvPr>
        </p:nvSpPr>
        <p:spPr>
          <a:xfrm>
            <a:off x="422000" y="1047750"/>
            <a:ext cx="11416213" cy="51704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-1" y="-2396"/>
            <a:ext cx="12184062" cy="68603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 userDrawn="1"/>
        </p:nvSpPr>
        <p:spPr bwMode="auto">
          <a:xfrm>
            <a:off x="0" y="863828"/>
            <a:ext cx="12184063" cy="599417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653" y="0"/>
            <a:ext cx="5535369" cy="863827"/>
          </a:xfr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361" y="338931"/>
            <a:ext cx="790575" cy="211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-2396"/>
            <a:ext cx="12184062" cy="686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1" y="863829"/>
            <a:ext cx="12184063" cy="599417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t" anchorCtr="0" compatLnSpc="1"/>
          <a:lstStyle/>
          <a:p>
            <a:pPr marL="0" marR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654" y="2"/>
            <a:ext cx="5535369" cy="863827"/>
          </a:xfr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D954-5BAE-48AD-8E29-A4DCAB3FE6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271" y="338933"/>
            <a:ext cx="790575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线连接符 11"/>
          <p:cNvCxnSpPr>
            <a:cxnSpLocks noChangeShapeType="1"/>
          </p:cNvCxnSpPr>
          <p:nvPr/>
        </p:nvCxnSpPr>
        <p:spPr bwMode="auto">
          <a:xfrm>
            <a:off x="10644171" y="342108"/>
            <a:ext cx="0" cy="2127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10748415" y="294128"/>
            <a:ext cx="1170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智慧零售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2"/>
          </p:nvPr>
        </p:nvSpPr>
        <p:spPr>
          <a:xfrm>
            <a:off x="422000" y="1047750"/>
            <a:ext cx="11416213" cy="51704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0" y="-2396"/>
            <a:ext cx="12184062" cy="686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 bwMode="auto">
          <a:xfrm>
            <a:off x="1" y="863829"/>
            <a:ext cx="12184063" cy="599417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80" tIns="45690" rIns="91380" bIns="45690" numCol="1" rtlCol="0" anchor="t" anchorCtr="0" compatLnSpc="1"/>
          <a:lstStyle/>
          <a:p>
            <a:pPr marL="0" marR="0" indent="0" algn="l" defTabSz="913765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654" y="2"/>
            <a:ext cx="5535369" cy="863827"/>
          </a:xfr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FD954-5BAE-48AD-8E29-A4DCAB3FE6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271" y="338933"/>
            <a:ext cx="790575" cy="21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线连接符 11"/>
          <p:cNvCxnSpPr>
            <a:cxnSpLocks noChangeShapeType="1"/>
          </p:cNvCxnSpPr>
          <p:nvPr/>
        </p:nvCxnSpPr>
        <p:spPr bwMode="auto">
          <a:xfrm>
            <a:off x="10644171" y="342108"/>
            <a:ext cx="0" cy="2127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10748415" y="294128"/>
            <a:ext cx="11700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智慧零售</a:t>
            </a:r>
            <a:endParaRPr lang="zh-CN" altLang="en-US" sz="12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2"/>
          </p:nvPr>
        </p:nvSpPr>
        <p:spPr>
          <a:xfrm>
            <a:off x="422000" y="1047750"/>
            <a:ext cx="11416213" cy="517048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83862" y="-29029"/>
            <a:ext cx="12319472" cy="6937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 descr="C:\Users\daviliu\Desktop\231321.png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83863" y="-27330"/>
            <a:ext cx="12319473" cy="1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daviliu\Desktop\231321.png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6" y="6698170"/>
            <a:ext cx="8994141" cy="21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094" y="162559"/>
            <a:ext cx="10713315" cy="851658"/>
          </a:xfrm>
        </p:spPr>
        <p:txBody>
          <a:bodyPr>
            <a:normAutofit/>
          </a:bodyPr>
          <a:lstStyle>
            <a:lvl1pPr>
              <a:defRPr lang="zh-CN" altLang="en-US" sz="3200" b="1" kern="1200" dirty="0">
                <a:solidFill>
                  <a:srgbClr val="03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13872" y="6515607"/>
            <a:ext cx="2741414" cy="365125"/>
          </a:xfrm>
        </p:spPr>
        <p:txBody>
          <a:bodyPr/>
          <a:lstStyle/>
          <a:p>
            <a:fld id="{26D5DF8A-564E-41F0-B249-14DCA6C26019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588" y="6439002"/>
            <a:ext cx="1382976" cy="37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83862" y="-29029"/>
            <a:ext cx="12319472" cy="6937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 descr="C:\Users\daviliu\Desktop\231321.png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83863" y="-27330"/>
            <a:ext cx="12319473" cy="1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daviliu\Desktop\231321.png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6" y="6698170"/>
            <a:ext cx="8994141" cy="21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094" y="162559"/>
            <a:ext cx="10713315" cy="851658"/>
          </a:xfrm>
        </p:spPr>
        <p:txBody>
          <a:bodyPr>
            <a:normAutofit/>
          </a:bodyPr>
          <a:lstStyle>
            <a:lvl1pPr>
              <a:defRPr lang="zh-CN" altLang="en-US" sz="3200" b="1" kern="1200" dirty="0">
                <a:solidFill>
                  <a:srgbClr val="03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13872" y="6515607"/>
            <a:ext cx="2741414" cy="365125"/>
          </a:xfrm>
        </p:spPr>
        <p:txBody>
          <a:bodyPr/>
          <a:lstStyle/>
          <a:p>
            <a:fld id="{26D5DF8A-564E-41F0-B249-14DCA6C26019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588" y="6439002"/>
            <a:ext cx="1382976" cy="37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83862" y="-29029"/>
            <a:ext cx="12319472" cy="6937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 descr="C:\Users\daviliu\Desktop\231321.png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83863" y="-27330"/>
            <a:ext cx="12319473" cy="1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daviliu\Desktop\231321.png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6" y="6698170"/>
            <a:ext cx="8994141" cy="21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094" y="162559"/>
            <a:ext cx="10713315" cy="851658"/>
          </a:xfrm>
        </p:spPr>
        <p:txBody>
          <a:bodyPr>
            <a:normAutofit/>
          </a:bodyPr>
          <a:lstStyle>
            <a:lvl1pPr>
              <a:defRPr lang="zh-CN" altLang="en-US" sz="3200" b="1" kern="1200" dirty="0">
                <a:solidFill>
                  <a:srgbClr val="03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13872" y="6515607"/>
            <a:ext cx="2741414" cy="365125"/>
          </a:xfrm>
        </p:spPr>
        <p:txBody>
          <a:bodyPr/>
          <a:lstStyle/>
          <a:p>
            <a:fld id="{26D5DF8A-564E-41F0-B249-14DCA6C26019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588" y="6439002"/>
            <a:ext cx="1382976" cy="37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83862" y="-29029"/>
            <a:ext cx="12319472" cy="6937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 descr="C:\Users\daviliu\Desktop\231321.png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83863" y="-27330"/>
            <a:ext cx="12319473" cy="1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daviliu\Desktop\231321.png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6" y="6698170"/>
            <a:ext cx="8994141" cy="21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094" y="162559"/>
            <a:ext cx="10713315" cy="851658"/>
          </a:xfrm>
        </p:spPr>
        <p:txBody>
          <a:bodyPr>
            <a:normAutofit/>
          </a:bodyPr>
          <a:lstStyle>
            <a:lvl1pPr>
              <a:defRPr lang="zh-CN" altLang="en-US" sz="3200" b="1" kern="1200" dirty="0">
                <a:solidFill>
                  <a:srgbClr val="03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13872" y="6515607"/>
            <a:ext cx="2741414" cy="365125"/>
          </a:xfrm>
        </p:spPr>
        <p:txBody>
          <a:bodyPr/>
          <a:lstStyle/>
          <a:p>
            <a:fld id="{26D5DF8A-564E-41F0-B249-14DCA6C26019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588" y="6439002"/>
            <a:ext cx="1382976" cy="37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83862" y="-29029"/>
            <a:ext cx="12319472" cy="6937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 descr="C:\Users\daviliu\Desktop\231321.png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83863" y="-27330"/>
            <a:ext cx="12319473" cy="1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daviliu\Desktop\231321.png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6" y="6698170"/>
            <a:ext cx="8994141" cy="21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094" y="162559"/>
            <a:ext cx="10713315" cy="851658"/>
          </a:xfrm>
        </p:spPr>
        <p:txBody>
          <a:bodyPr>
            <a:normAutofit/>
          </a:bodyPr>
          <a:lstStyle>
            <a:lvl1pPr>
              <a:defRPr lang="zh-CN" altLang="en-US" sz="3200" b="1" kern="1200" dirty="0">
                <a:solidFill>
                  <a:srgbClr val="03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13872" y="6515607"/>
            <a:ext cx="2741414" cy="365125"/>
          </a:xfrm>
        </p:spPr>
        <p:txBody>
          <a:bodyPr/>
          <a:lstStyle/>
          <a:p>
            <a:fld id="{26D5DF8A-564E-41F0-B249-14DCA6C26019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588" y="6439002"/>
            <a:ext cx="1382976" cy="37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83862" y="-29029"/>
            <a:ext cx="12319472" cy="6937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 descr="C:\Users\daviliu\Desktop\231321.png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83863" y="-27330"/>
            <a:ext cx="12319473" cy="1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daviliu\Desktop\231321.png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6" y="6698170"/>
            <a:ext cx="8994141" cy="21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094" y="162559"/>
            <a:ext cx="10713315" cy="851658"/>
          </a:xfrm>
        </p:spPr>
        <p:txBody>
          <a:bodyPr>
            <a:normAutofit/>
          </a:bodyPr>
          <a:lstStyle>
            <a:lvl1pPr>
              <a:defRPr lang="zh-CN" altLang="en-US" sz="3200" b="1" kern="1200" dirty="0">
                <a:solidFill>
                  <a:srgbClr val="03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13872" y="6515607"/>
            <a:ext cx="2741414" cy="365125"/>
          </a:xfrm>
        </p:spPr>
        <p:txBody>
          <a:bodyPr/>
          <a:lstStyle/>
          <a:p>
            <a:fld id="{26D5DF8A-564E-41F0-B249-14DCA6C26019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588" y="6439002"/>
            <a:ext cx="1382976" cy="37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83862" y="-29029"/>
            <a:ext cx="12319472" cy="6937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 descr="C:\Users\daviliu\Desktop\231321.png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83863" y="-27330"/>
            <a:ext cx="12319473" cy="1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daviliu\Desktop\231321.png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6" y="6698170"/>
            <a:ext cx="8994141" cy="21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094" y="162559"/>
            <a:ext cx="10713315" cy="851658"/>
          </a:xfrm>
        </p:spPr>
        <p:txBody>
          <a:bodyPr>
            <a:normAutofit/>
          </a:bodyPr>
          <a:lstStyle>
            <a:lvl1pPr>
              <a:defRPr lang="zh-CN" altLang="en-US" sz="3200" b="1" kern="1200" dirty="0">
                <a:solidFill>
                  <a:srgbClr val="03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13872" y="6515607"/>
            <a:ext cx="2741414" cy="365125"/>
          </a:xfrm>
        </p:spPr>
        <p:txBody>
          <a:bodyPr/>
          <a:lstStyle/>
          <a:p>
            <a:fld id="{26D5DF8A-564E-41F0-B249-14DCA6C26019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588" y="6439002"/>
            <a:ext cx="1382976" cy="37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83862" y="-29029"/>
            <a:ext cx="12319472" cy="6937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 descr="C:\Users\daviliu\Desktop\231321.png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83863" y="-27330"/>
            <a:ext cx="12319473" cy="1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daviliu\Desktop\231321.png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6" y="6698170"/>
            <a:ext cx="8994141" cy="21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094" y="162559"/>
            <a:ext cx="10713315" cy="851658"/>
          </a:xfrm>
        </p:spPr>
        <p:txBody>
          <a:bodyPr>
            <a:normAutofit/>
          </a:bodyPr>
          <a:lstStyle>
            <a:lvl1pPr>
              <a:defRPr lang="zh-CN" altLang="en-US" sz="3200" b="1" kern="1200" dirty="0">
                <a:solidFill>
                  <a:srgbClr val="03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13872" y="6515607"/>
            <a:ext cx="2741414" cy="365125"/>
          </a:xfrm>
        </p:spPr>
        <p:txBody>
          <a:bodyPr/>
          <a:lstStyle/>
          <a:p>
            <a:fld id="{26D5DF8A-564E-41F0-B249-14DCA6C26019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4588" y="6439002"/>
            <a:ext cx="1382976" cy="370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-1" y="-2396"/>
            <a:ext cx="12184062" cy="68603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 userDrawn="1"/>
        </p:nvSpPr>
        <p:spPr bwMode="auto">
          <a:xfrm>
            <a:off x="0" y="862099"/>
            <a:ext cx="12184063" cy="599417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653" y="0"/>
            <a:ext cx="5535369" cy="863827"/>
          </a:xfrm>
        </p:spPr>
        <p:txBody>
          <a:bodyPr/>
          <a:lstStyle>
            <a:lvl1pPr algn="l">
              <a:defRPr sz="2800" b="1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10" name="pasted-image.tiff" descr="pasted-image.tiff"/>
          <p:cNvPicPr>
            <a:picLocks noChangeAspect="1"/>
          </p:cNvPicPr>
          <p:nvPr userDrawn="1"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1836" y="951748"/>
            <a:ext cx="5184074" cy="58612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" name="pasted-image.tiff" descr="pasted-image.tiff"/>
          <p:cNvPicPr>
            <a:picLocks noChangeAspect="1"/>
          </p:cNvPicPr>
          <p:nvPr userDrawn="1"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803881" y="928573"/>
            <a:ext cx="5184074" cy="58612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361" y="338931"/>
            <a:ext cx="790575" cy="211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0633" y="680990"/>
            <a:ext cx="10508754" cy="3066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i="1">
                <a:solidFill>
                  <a:srgbClr val="03133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894715" indent="-438150">
              <a:defRPr/>
            </a:lvl2pPr>
            <a:lvl3pPr marL="1345565" indent="-431800">
              <a:defRPr/>
            </a:lvl3pPr>
            <a:lvl4pPr marL="1702435" indent="-331470">
              <a:defRPr/>
            </a:lvl4pPr>
            <a:lvl5pPr marL="2152650" indent="-325120"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70633" y="224389"/>
            <a:ext cx="10508754" cy="43730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0">
                <a:solidFill>
                  <a:srgbClr val="03133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0" y="249790"/>
            <a:ext cx="139609" cy="666000"/>
          </a:xfrm>
          <a:prstGeom prst="rect">
            <a:avLst/>
          </a:prstGeom>
          <a:solidFill>
            <a:srgbClr val="0C61B3"/>
          </a:solidFill>
          <a:ln w="28575">
            <a:noFill/>
            <a:round/>
          </a:ln>
          <a:effectLst/>
        </p:spPr>
        <p:txBody>
          <a:bodyPr wrap="none" rtlCol="0" anchor="ctr"/>
          <a:lstStyle/>
          <a:p>
            <a:pPr algn="ctr" eaLnBrk="1" hangingPunct="1"/>
            <a:endParaRPr lang="zh-CN" altLang="en-US" sz="1350" b="1" u="none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/>
            </a:endParaRPr>
          </a:p>
        </p:txBody>
      </p:sp>
      <p:pic>
        <p:nvPicPr>
          <p:cNvPr id="9" name="腾讯-组合logo-白-01" descr="腾讯-组合logo-白-01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9378892" y="6356351"/>
            <a:ext cx="2391420" cy="30117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008" y="1122363"/>
            <a:ext cx="9138047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008" y="3602038"/>
            <a:ext cx="913804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6565" indent="0" algn="ctr">
              <a:buNone/>
              <a:defRPr sz="2000"/>
            </a:lvl2pPr>
            <a:lvl3pPr marL="913765" indent="0" algn="ctr">
              <a:buNone/>
              <a:defRPr sz="1800"/>
            </a:lvl3pPr>
            <a:lvl4pPr marL="1370330" indent="0" algn="ctr">
              <a:buNone/>
              <a:defRPr sz="1600"/>
            </a:lvl4pPr>
            <a:lvl5pPr marL="1827530" indent="0" algn="ctr">
              <a:buNone/>
              <a:defRPr sz="1600"/>
            </a:lvl5pPr>
            <a:lvl6pPr marL="2284095" indent="0" algn="ctr">
              <a:buNone/>
              <a:defRPr sz="1600"/>
            </a:lvl6pPr>
            <a:lvl7pPr marL="2741295" indent="0" algn="ctr">
              <a:buNone/>
              <a:defRPr sz="1600"/>
            </a:lvl7pPr>
            <a:lvl8pPr marL="3197860" indent="0" algn="ctr">
              <a:buNone/>
              <a:defRPr sz="1600"/>
            </a:lvl8pPr>
            <a:lvl9pPr marL="365506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04995" y="6356351"/>
            <a:ext cx="2741414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1EE04-04A8-4E5C-9E45-6BE2945B3492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7655" y="365126"/>
            <a:ext cx="10508754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04995" y="6356351"/>
            <a:ext cx="2741414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3826C8-3069-4CF3-B5CC-59092AEAC73A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7655" y="365126"/>
            <a:ext cx="10508754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04995" y="6356351"/>
            <a:ext cx="2741414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3826C8-3069-4CF3-B5CC-59092AEAC73A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7655" y="365126"/>
            <a:ext cx="10508754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04995" y="6356351"/>
            <a:ext cx="2741414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3826C8-3069-4CF3-B5CC-59092AEAC73A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7655" y="365126"/>
            <a:ext cx="10508754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04995" y="6356351"/>
            <a:ext cx="2741414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3826C8-3069-4CF3-B5CC-59092AEAC73A}" type="slidenum">
              <a:rPr lang="zh-CN" altLang="en-US"/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0633" y="680990"/>
            <a:ext cx="10508754" cy="3066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i="1">
                <a:solidFill>
                  <a:srgbClr val="03133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894715" indent="-438150">
              <a:defRPr/>
            </a:lvl2pPr>
            <a:lvl3pPr marL="1345565" indent="-431800">
              <a:defRPr/>
            </a:lvl3pPr>
            <a:lvl4pPr marL="1702435" indent="-331470">
              <a:defRPr/>
            </a:lvl4pPr>
            <a:lvl5pPr marL="2152650" indent="-325120"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370633" y="224389"/>
            <a:ext cx="10508754" cy="437308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800" b="0">
                <a:solidFill>
                  <a:srgbClr val="03133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 bwMode="auto">
          <a:xfrm>
            <a:off x="0" y="249790"/>
            <a:ext cx="139609" cy="666000"/>
          </a:xfrm>
          <a:prstGeom prst="rect">
            <a:avLst/>
          </a:prstGeom>
          <a:solidFill>
            <a:srgbClr val="0C61B3"/>
          </a:solidFill>
          <a:ln w="28575">
            <a:noFill/>
            <a:round/>
          </a:ln>
          <a:effectLst/>
        </p:spPr>
        <p:txBody>
          <a:bodyPr wrap="none" rtlCol="0" anchor="ctr"/>
          <a:lstStyle/>
          <a:p>
            <a:pPr algn="ctr" eaLnBrk="1" hangingPunct="1"/>
            <a:endParaRPr lang="zh-CN" altLang="en-US" sz="1350" b="1" u="none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/>
            </a:endParaRPr>
          </a:p>
        </p:txBody>
      </p:sp>
      <p:pic>
        <p:nvPicPr>
          <p:cNvPr id="9" name="腾讯-组合logo-白-01" descr="腾讯-组合logo-白-01"/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9378892" y="6356351"/>
            <a:ext cx="2391420" cy="30117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0153" y="-10795"/>
            <a:ext cx="12193264" cy="6877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78" tIns="45689" rIns="91378" bIns="45689" rtlCol="0" anchor="ctr"/>
          <a:lstStyle/>
          <a:p>
            <a:pPr algn="ctr"/>
            <a:endParaRPr lang="zh-CN" altLang="en-US" sz="100"/>
          </a:p>
        </p:txBody>
      </p:sp>
      <p:pic>
        <p:nvPicPr>
          <p:cNvPr id="3" name="图片 2" descr="请假单-0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2448" y="546101"/>
            <a:ext cx="1715877" cy="4146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8757" y="1516828"/>
            <a:ext cx="11677256" cy="4839522"/>
          </a:xfrm>
          <a:prstGeom prst="rect">
            <a:avLst/>
          </a:prstGeo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37632" y="6356350"/>
            <a:ext cx="27413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F88FA613-32D3-4D53-B369-6906EE4A1BB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5866" y="6356350"/>
            <a:ext cx="4112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ct val="0"/>
              </a:spcBef>
              <a:spcAft>
                <a:spcPts val="0"/>
              </a:spcAft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/>
              <a:t>深圳万物安全科技有限公司 版权所有</a:t>
            </a:r>
            <a:endParaRPr lang="zh-CN" altLang="en-US" dirty="0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4770" y="6356350"/>
            <a:ext cx="274134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6F0D4BC-0B0F-4375-ABD3-27ACFAC13765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004" y="608400"/>
            <a:ext cx="10962059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004" y="1490400"/>
            <a:ext cx="10962059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84063" cy="6860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10800000">
            <a:off x="-1" y="-2396"/>
            <a:ext cx="12184062" cy="68603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1653" y="0"/>
            <a:ext cx="5535369" cy="863827"/>
          </a:xfrm>
        </p:spPr>
        <p:txBody>
          <a:bodyPr/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2367" y="233787"/>
            <a:ext cx="790575" cy="211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CC037-CF31-4C1D-92EA-2ABE5E665888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5971" y="6356351"/>
            <a:ext cx="4112121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www.iotedgesecurity.com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886E1-FA5C-4A28-958F-D2FC3597593F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21757" y="365126"/>
            <a:ext cx="10924652" cy="872832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38099" y="365125"/>
            <a:ext cx="908309" cy="5811838"/>
          </a:xfrm>
        </p:spPr>
        <p:txBody>
          <a:bodyPr vert="eaVert">
            <a:normAutofit/>
          </a:bodyPr>
          <a:lstStyle>
            <a:lvl1pPr>
              <a:defRPr sz="4395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7654" y="365125"/>
            <a:ext cx="944029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7654" y="1825625"/>
            <a:ext cx="5178227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68182" y="1825625"/>
            <a:ext cx="5178227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03068" y="380622"/>
            <a:ext cx="159101" cy="498765"/>
          </a:xfrm>
          <a:prstGeom prst="rect">
            <a:avLst/>
          </a:prstGeom>
          <a:solidFill>
            <a:srgbClr val="146AA6"/>
          </a:solidFill>
          <a:ln>
            <a:solidFill>
              <a:srgbClr val="156B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5191338" y="370735"/>
            <a:ext cx="142529" cy="498765"/>
          </a:xfrm>
          <a:prstGeom prst="rect">
            <a:avLst/>
          </a:prstGeom>
          <a:solidFill>
            <a:srgbClr val="146AA6"/>
          </a:solidFill>
          <a:ln>
            <a:solidFill>
              <a:srgbClr val="156B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78" y="247020"/>
            <a:ext cx="1432272" cy="529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728590">
                  <a:alpha val="100000"/>
                </a:srgbClr>
              </a:clrFrom>
              <a:clrTo>
                <a:srgbClr val="728590">
                  <a:alpha val="100000"/>
                  <a:alpha val="0"/>
                </a:srgbClr>
              </a:clrTo>
            </a:clrChange>
            <a:lum bright="60000"/>
          </a:blip>
          <a:srcRect/>
          <a:stretch>
            <a:fillRect/>
          </a:stretch>
        </p:blipFill>
        <p:spPr>
          <a:xfrm>
            <a:off x="1" y="2"/>
            <a:ext cx="12184062" cy="6857999"/>
          </a:xfrm>
          <a:custGeom>
            <a:avLst/>
            <a:gdLst>
              <a:gd name="connsiteX0" fmla="*/ 0 w 10442575"/>
              <a:gd name="connsiteY0" fmla="*/ 0 h 5040312"/>
              <a:gd name="connsiteX1" fmla="*/ 10442575 w 10442575"/>
              <a:gd name="connsiteY1" fmla="*/ 0 h 5040312"/>
              <a:gd name="connsiteX2" fmla="*/ 10442575 w 10442575"/>
              <a:gd name="connsiteY2" fmla="*/ 5040312 h 5040312"/>
              <a:gd name="connsiteX3" fmla="*/ 0 w 10442575"/>
              <a:gd name="connsiteY3" fmla="*/ 5040312 h 504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42575" h="5040312">
                <a:moveTo>
                  <a:pt x="0" y="0"/>
                </a:moveTo>
                <a:lnTo>
                  <a:pt x="10442575" y="0"/>
                </a:lnTo>
                <a:lnTo>
                  <a:pt x="10442575" y="5040312"/>
                </a:lnTo>
                <a:lnTo>
                  <a:pt x="0" y="5040312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2" y="0"/>
            <a:ext cx="12197389" cy="6858000"/>
          </a:xfrm>
          <a:prstGeom prst="rect">
            <a:avLst/>
          </a:prstGeom>
          <a:solidFill>
            <a:srgbClr val="007AC3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9648" y="269240"/>
            <a:ext cx="5711280" cy="732790"/>
          </a:xfrm>
        </p:spPr>
        <p:txBody>
          <a:bodyPr anchor="b" anchorCtr="0">
            <a:normAutofit/>
          </a:bodyPr>
          <a:lstStyle>
            <a:lvl1pPr algn="l"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970284" y="1987551"/>
            <a:ext cx="10745455" cy="293179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81" y="297416"/>
            <a:ext cx="1374364" cy="464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6392" y="2159000"/>
            <a:ext cx="5711280" cy="1382450"/>
          </a:xfrm>
        </p:spPr>
        <p:txBody>
          <a:bodyPr anchor="b" anchorCtr="0">
            <a:normAutofit/>
          </a:bodyPr>
          <a:lstStyle>
            <a:lvl1pPr algn="ctr">
              <a:defRPr sz="7995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6392" y="3733202"/>
            <a:ext cx="571128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728590">
                  <a:alpha val="100000"/>
                </a:srgbClr>
              </a:clrFrom>
              <a:clrTo>
                <a:srgbClr val="728590">
                  <a:alpha val="100000"/>
                  <a:alpha val="0"/>
                </a:srgbClr>
              </a:clrTo>
            </a:clrChange>
            <a:lum bright="60000"/>
          </a:blip>
          <a:srcRect/>
          <a:stretch>
            <a:fillRect/>
          </a:stretch>
        </p:blipFill>
        <p:spPr>
          <a:xfrm>
            <a:off x="1" y="1"/>
            <a:ext cx="12183744" cy="6857999"/>
          </a:xfrm>
          <a:custGeom>
            <a:avLst/>
            <a:gdLst>
              <a:gd name="connsiteX0" fmla="*/ 0 w 10442575"/>
              <a:gd name="connsiteY0" fmla="*/ 0 h 5040312"/>
              <a:gd name="connsiteX1" fmla="*/ 10442575 w 10442575"/>
              <a:gd name="connsiteY1" fmla="*/ 0 h 5040312"/>
              <a:gd name="connsiteX2" fmla="*/ 10442575 w 10442575"/>
              <a:gd name="connsiteY2" fmla="*/ 5040312 h 5040312"/>
              <a:gd name="connsiteX3" fmla="*/ 0 w 10442575"/>
              <a:gd name="connsiteY3" fmla="*/ 5040312 h 504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42575" h="5040312">
                <a:moveTo>
                  <a:pt x="0" y="0"/>
                </a:moveTo>
                <a:lnTo>
                  <a:pt x="10442575" y="0"/>
                </a:lnTo>
                <a:lnTo>
                  <a:pt x="10442575" y="5040312"/>
                </a:lnTo>
                <a:lnTo>
                  <a:pt x="0" y="5040312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1" y="0"/>
            <a:ext cx="12197071" cy="6858000"/>
          </a:xfrm>
          <a:prstGeom prst="rect">
            <a:avLst/>
          </a:prstGeom>
          <a:solidFill>
            <a:srgbClr val="007AC3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9623" y="269240"/>
            <a:ext cx="5711130" cy="732790"/>
          </a:xfrm>
        </p:spPr>
        <p:txBody>
          <a:bodyPr anchor="b" anchorCtr="0">
            <a:normAutofit/>
          </a:bodyPr>
          <a:lstStyle>
            <a:lvl1pPr algn="l"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970258" y="1987550"/>
            <a:ext cx="10745175" cy="293179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103" y="413985"/>
            <a:ext cx="1374328" cy="493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728590">
                  <a:alpha val="100000"/>
                </a:srgbClr>
              </a:clrFrom>
              <a:clrTo>
                <a:srgbClr val="728590">
                  <a:alpha val="100000"/>
                  <a:alpha val="0"/>
                </a:srgbClr>
              </a:clrTo>
            </a:clrChange>
            <a:lum bright="60000"/>
          </a:blip>
          <a:srcRect/>
          <a:stretch>
            <a:fillRect/>
          </a:stretch>
        </p:blipFill>
        <p:spPr>
          <a:xfrm>
            <a:off x="1" y="1"/>
            <a:ext cx="12183744" cy="6857999"/>
          </a:xfrm>
          <a:custGeom>
            <a:avLst/>
            <a:gdLst>
              <a:gd name="connsiteX0" fmla="*/ 0 w 10442575"/>
              <a:gd name="connsiteY0" fmla="*/ 0 h 5040312"/>
              <a:gd name="connsiteX1" fmla="*/ 10442575 w 10442575"/>
              <a:gd name="connsiteY1" fmla="*/ 0 h 5040312"/>
              <a:gd name="connsiteX2" fmla="*/ 10442575 w 10442575"/>
              <a:gd name="connsiteY2" fmla="*/ 5040312 h 5040312"/>
              <a:gd name="connsiteX3" fmla="*/ 0 w 10442575"/>
              <a:gd name="connsiteY3" fmla="*/ 5040312 h 504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42575" h="5040312">
                <a:moveTo>
                  <a:pt x="0" y="0"/>
                </a:moveTo>
                <a:lnTo>
                  <a:pt x="10442575" y="0"/>
                </a:lnTo>
                <a:lnTo>
                  <a:pt x="10442575" y="5040312"/>
                </a:lnTo>
                <a:lnTo>
                  <a:pt x="0" y="5040312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1" y="0"/>
            <a:ext cx="12197071" cy="6858000"/>
          </a:xfrm>
          <a:prstGeom prst="rect">
            <a:avLst/>
          </a:prstGeom>
          <a:solidFill>
            <a:srgbClr val="007AC3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9623" y="269240"/>
            <a:ext cx="5711130" cy="732790"/>
          </a:xfrm>
        </p:spPr>
        <p:txBody>
          <a:bodyPr anchor="b" anchorCtr="0">
            <a:normAutofit/>
          </a:bodyPr>
          <a:lstStyle>
            <a:lvl1pPr algn="l"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970258" y="1987550"/>
            <a:ext cx="10745175" cy="293179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103" y="413985"/>
            <a:ext cx="1374328" cy="493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728590">
                  <a:alpha val="100000"/>
                </a:srgbClr>
              </a:clrFrom>
              <a:clrTo>
                <a:srgbClr val="728590">
                  <a:alpha val="100000"/>
                  <a:alpha val="0"/>
                </a:srgbClr>
              </a:clrTo>
            </a:clrChange>
            <a:lum bright="60000"/>
          </a:blip>
          <a:srcRect/>
          <a:stretch>
            <a:fillRect/>
          </a:stretch>
        </p:blipFill>
        <p:spPr>
          <a:xfrm>
            <a:off x="1" y="1"/>
            <a:ext cx="12183744" cy="6857999"/>
          </a:xfrm>
          <a:custGeom>
            <a:avLst/>
            <a:gdLst>
              <a:gd name="connsiteX0" fmla="*/ 0 w 10442575"/>
              <a:gd name="connsiteY0" fmla="*/ 0 h 5040312"/>
              <a:gd name="connsiteX1" fmla="*/ 10442575 w 10442575"/>
              <a:gd name="connsiteY1" fmla="*/ 0 h 5040312"/>
              <a:gd name="connsiteX2" fmla="*/ 10442575 w 10442575"/>
              <a:gd name="connsiteY2" fmla="*/ 5040312 h 5040312"/>
              <a:gd name="connsiteX3" fmla="*/ 0 w 10442575"/>
              <a:gd name="connsiteY3" fmla="*/ 5040312 h 5040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42575" h="5040312">
                <a:moveTo>
                  <a:pt x="0" y="0"/>
                </a:moveTo>
                <a:lnTo>
                  <a:pt x="10442575" y="0"/>
                </a:lnTo>
                <a:lnTo>
                  <a:pt x="10442575" y="5040312"/>
                </a:lnTo>
                <a:lnTo>
                  <a:pt x="0" y="5040312"/>
                </a:lnTo>
                <a:close/>
              </a:path>
            </a:pathLst>
          </a:custGeom>
        </p:spPr>
      </p:pic>
      <p:sp>
        <p:nvSpPr>
          <p:cNvPr id="8" name="矩形 7"/>
          <p:cNvSpPr/>
          <p:nvPr userDrawn="1"/>
        </p:nvSpPr>
        <p:spPr>
          <a:xfrm>
            <a:off x="1" y="0"/>
            <a:ext cx="12197071" cy="6858000"/>
          </a:xfrm>
          <a:prstGeom prst="rect">
            <a:avLst/>
          </a:prstGeom>
          <a:solidFill>
            <a:srgbClr val="007AC3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9623" y="269240"/>
            <a:ext cx="5711130" cy="732790"/>
          </a:xfrm>
        </p:spPr>
        <p:txBody>
          <a:bodyPr anchor="b" anchorCtr="0">
            <a:normAutofit/>
          </a:bodyPr>
          <a:lstStyle>
            <a:lvl1pPr algn="l">
              <a:defRPr sz="34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970258" y="1987550"/>
            <a:ext cx="10745175" cy="293179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103" y="413985"/>
            <a:ext cx="1374328" cy="493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969623" y="269240"/>
            <a:ext cx="5711130" cy="732790"/>
          </a:xfrm>
        </p:spPr>
        <p:txBody>
          <a:bodyPr anchor="b" anchorCtr="0">
            <a:normAutofit/>
          </a:bodyPr>
          <a:lstStyle>
            <a:lvl1pPr algn="l">
              <a:defRPr sz="34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970258" y="1987550"/>
            <a:ext cx="10745175" cy="2931795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pic>
        <p:nvPicPr>
          <p:cNvPr id="7" name="图片 9" descr="logotepaIOT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9294" y="6280381"/>
            <a:ext cx="1388122" cy="498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7632" y="713673"/>
            <a:ext cx="467848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38697" y="713673"/>
            <a:ext cx="5708015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295" indent="0">
              <a:buNone/>
              <a:defRPr sz="2000"/>
            </a:lvl7pPr>
            <a:lvl8pPr marL="3198495" indent="0">
              <a:buNone/>
              <a:defRPr sz="2000"/>
            </a:lvl8pPr>
            <a:lvl9pPr marL="365506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7632" y="2313873"/>
            <a:ext cx="467848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3765" indent="0">
              <a:buNone/>
              <a:defRPr sz="1200"/>
            </a:lvl3pPr>
            <a:lvl4pPr marL="1370965" indent="0">
              <a:buNone/>
              <a:defRPr sz="1000"/>
            </a:lvl4pPr>
            <a:lvl5pPr marL="1827530" indent="0">
              <a:buNone/>
              <a:defRPr sz="1000"/>
            </a:lvl5pPr>
            <a:lvl6pPr marL="2284730" indent="0">
              <a:buNone/>
              <a:defRPr sz="1000"/>
            </a:lvl6pPr>
            <a:lvl7pPr marL="2741295" indent="0">
              <a:buNone/>
              <a:defRPr sz="1000"/>
            </a:lvl7pPr>
            <a:lvl8pPr marL="3198495" indent="0">
              <a:buNone/>
              <a:defRPr sz="1000"/>
            </a:lvl8pPr>
            <a:lvl9pPr marL="365506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37826" y="365125"/>
            <a:ext cx="908286" cy="5811838"/>
          </a:xfrm>
        </p:spPr>
        <p:txBody>
          <a:bodyPr vert="eaVert">
            <a:normAutofit/>
          </a:bodyPr>
          <a:lstStyle>
            <a:lvl1pPr>
              <a:defRPr sz="4395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7631" y="365125"/>
            <a:ext cx="9440047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7632" y="551543"/>
            <a:ext cx="1050848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C211C-323B-4395-BAE6-884BA9E03A38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F1246-2E49-49FF-80B8-8187B58FCB87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7632" y="365125"/>
            <a:ext cx="1050848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>
                <a:solidFill>
                  <a:srgbClr val="FFFFFF">
                    <a:lumMod val="50000"/>
                  </a:srgbClr>
                </a:solidFill>
              </a:rPr>
              <a:t>深圳万物安全科技有限公司 版权所有</a:t>
            </a:r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CB15-F748-C140-A5C3-CF0090C943BA}" type="slidenum">
              <a:rPr 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en-US">
              <a:solidFill>
                <a:srgbClr val="FFFFFF">
                  <a:lumMod val="50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913805" y="933450"/>
            <a:ext cx="10356454" cy="406400"/>
          </a:xfrm>
        </p:spPr>
        <p:txBody>
          <a:bodyPr>
            <a:normAutofit/>
          </a:bodyPr>
          <a:lstStyle>
            <a:lvl1pPr marL="0" indent="0" algn="ctr">
              <a:lnSpc>
                <a:spcPct val="86000"/>
              </a:lnSpc>
              <a:spcBef>
                <a:spcPts val="0"/>
              </a:spcBef>
              <a:buNone/>
              <a:defRPr sz="1800" baseline="0"/>
            </a:lvl1pPr>
          </a:lstStyle>
          <a:p>
            <a:pPr lvl="0"/>
            <a:r>
              <a:rPr lang="en-US" dirty="0"/>
              <a:t>Click here to edit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83862" y="-29029"/>
            <a:ext cx="12319472" cy="6937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 descr="C:\Users\daviliu\Desktop\231321.png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83863" y="-27330"/>
            <a:ext cx="12319473" cy="14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daviliu\Desktop\231321.png"/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6" y="6698170"/>
            <a:ext cx="8994141" cy="21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094" y="162559"/>
            <a:ext cx="10713315" cy="851658"/>
          </a:xfrm>
        </p:spPr>
        <p:txBody>
          <a:bodyPr>
            <a:normAutofit/>
          </a:bodyPr>
          <a:lstStyle>
            <a:lvl1pPr>
              <a:defRPr lang="zh-CN" altLang="en-US" sz="3200" b="1" kern="1200" dirty="0">
                <a:solidFill>
                  <a:srgbClr val="0360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13872" y="6515607"/>
            <a:ext cx="2741414" cy="365125"/>
          </a:xfrm>
          <a:prstGeom prst="rect">
            <a:avLst/>
          </a:prstGeom>
        </p:spPr>
        <p:txBody>
          <a:bodyPr/>
          <a:lstStyle/>
          <a:p>
            <a:fld id="{26D5DF8A-564E-41F0-B249-14DCA6C260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6" Type="http://schemas.openxmlformats.org/officeDocument/2006/relationships/theme" Target="../theme/theme1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5" Type="http://schemas.openxmlformats.org/officeDocument/2006/relationships/theme" Target="../theme/theme2.xml"/><Relationship Id="rId14" Type="http://schemas.openxmlformats.org/officeDocument/2006/relationships/tags" Target="../tags/tag8.xml"/><Relationship Id="rId13" Type="http://schemas.openxmlformats.org/officeDocument/2006/relationships/tags" Target="../tags/tag7.xml"/><Relationship Id="rId12" Type="http://schemas.openxmlformats.org/officeDocument/2006/relationships/tags" Target="../tags/tag6.xml"/><Relationship Id="rId11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64863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>
                <a:sym typeface="Calibri" panose="020F0502020204030204" charset="0"/>
              </a:rPr>
              <a:t>单击此处编辑母版标题样式</a:t>
            </a:r>
            <a:endParaRPr lang="zh-CN" altLang="zh-CN">
              <a:sym typeface="Calibri" panose="020F0502020204030204" charset="0"/>
            </a:endParaRPr>
          </a:p>
        </p:txBody>
      </p:sp>
      <p:sp>
        <p:nvSpPr>
          <p:cNvPr id="1029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64863" cy="452596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>
                <a:sym typeface="Calibri" panose="020F0502020204030204" charset="0"/>
              </a:rPr>
              <a:t>单击此处编辑母版文本样式</a:t>
            </a:r>
            <a:endParaRPr lang="zh-CN" altLang="zh-CN">
              <a:sym typeface="Calibri" panose="020F0502020204030204" charset="0"/>
            </a:endParaRPr>
          </a:p>
          <a:p>
            <a:pPr lvl="1"/>
            <a:r>
              <a:rPr lang="zh-CN" altLang="zh-CN">
                <a:sym typeface="Calibri" panose="020F0502020204030204" charset="0"/>
              </a:rPr>
              <a:t>第二级</a:t>
            </a:r>
            <a:endParaRPr lang="zh-CN" altLang="zh-CN">
              <a:sym typeface="Calibri" panose="020F0502020204030204" charset="0"/>
            </a:endParaRPr>
          </a:p>
          <a:p>
            <a:pPr lvl="2"/>
            <a:r>
              <a:rPr lang="zh-CN" altLang="zh-CN">
                <a:sym typeface="Calibri" panose="020F0502020204030204" charset="0"/>
              </a:rPr>
              <a:t>第三级</a:t>
            </a:r>
            <a:endParaRPr lang="zh-CN" altLang="zh-CN">
              <a:sym typeface="Calibri" panose="020F0502020204030204" charset="0"/>
            </a:endParaRPr>
          </a:p>
          <a:p>
            <a:pPr lvl="3"/>
            <a:r>
              <a:rPr lang="zh-CN" altLang="zh-CN">
                <a:sym typeface="Calibri" panose="020F0502020204030204" charset="0"/>
              </a:rPr>
              <a:t>第四级</a:t>
            </a:r>
            <a:endParaRPr lang="zh-CN" altLang="zh-CN">
              <a:sym typeface="Calibri" panose="020F0502020204030204" charset="0"/>
            </a:endParaRPr>
          </a:p>
          <a:p>
            <a:pPr lvl="4"/>
            <a:r>
              <a:rPr lang="zh-CN" altLang="zh-CN">
                <a:sym typeface="Calibri" panose="020F0502020204030204" charset="0"/>
              </a:rPr>
              <a:t>第五级</a:t>
            </a:r>
            <a:endParaRPr lang="zh-CN" altLang="zh-CN">
              <a:sym typeface="Calibri" panose="020F0502020204030204" charset="0"/>
            </a:endParaRPr>
          </a:p>
        </p:txBody>
      </p:sp>
      <p:sp>
        <p:nvSpPr>
          <p:cNvPr id="2054" name="日期占位符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3213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  <a:ea typeface="+mn-ea"/>
                <a:sym typeface="Calibri" panose="020F0502020204030204" charset="0"/>
              </a:defRPr>
            </a:lvl1pPr>
          </a:lstStyle>
          <a:p>
            <a:pPr>
              <a:defRPr/>
            </a:pPr>
            <a:fld id="{E95C5CFA-B8C8-504D-9F22-906241DE81BD}" type="datetime1">
              <a:rPr lang="zh-CN" altLang="en-US"/>
            </a:fld>
            <a:endParaRPr lang="zh-CN" altLang="en-US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055" name="页脚占位符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2425" y="6356350"/>
            <a:ext cx="3859213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  <a:ea typeface="+mn-ea"/>
                <a:sym typeface="Calibri" panose="020F050202020403020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-793426" y="1"/>
            <a:ext cx="546397" cy="408042"/>
          </a:xfrm>
          <a:prstGeom prst="rect">
            <a:avLst/>
          </a:prstGeom>
          <a:solidFill>
            <a:srgbClr val="F2F5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793426" y="903375"/>
            <a:ext cx="546397" cy="408042"/>
          </a:xfrm>
          <a:prstGeom prst="rect">
            <a:avLst/>
          </a:prstGeom>
          <a:solidFill>
            <a:srgbClr val="3B59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-793427" y="1355062"/>
            <a:ext cx="546397" cy="408042"/>
          </a:xfrm>
          <a:prstGeom prst="rect">
            <a:avLst/>
          </a:prstGeom>
          <a:solidFill>
            <a:srgbClr val="555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793426" y="1806749"/>
            <a:ext cx="546397" cy="408042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-793428" y="451688"/>
            <a:ext cx="546397" cy="408042"/>
          </a:xfrm>
          <a:prstGeom prst="rect">
            <a:avLst/>
          </a:prstGeom>
          <a:solidFill>
            <a:srgbClr val="3B5996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-793430" y="2258436"/>
            <a:ext cx="546397" cy="408042"/>
          </a:xfrm>
          <a:prstGeom prst="rect">
            <a:avLst/>
          </a:prstGeom>
          <a:solidFill>
            <a:srgbClr val="3B5996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-793430" y="2710123"/>
            <a:ext cx="546397" cy="408042"/>
          </a:xfrm>
          <a:prstGeom prst="rect">
            <a:avLst/>
          </a:prstGeom>
          <a:solidFill>
            <a:srgbClr val="DCE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-791216" y="3196648"/>
            <a:ext cx="546397" cy="408042"/>
          </a:xfrm>
          <a:prstGeom prst="rect">
            <a:avLst/>
          </a:prstGeom>
          <a:solidFill>
            <a:srgbClr val="C0E1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/>
          <p:cNvSpPr/>
          <p:nvPr userDrawn="1"/>
        </p:nvSpPr>
        <p:spPr>
          <a:xfrm>
            <a:off x="-793431" y="3698779"/>
            <a:ext cx="546397" cy="408042"/>
          </a:xfrm>
          <a:prstGeom prst="rect">
            <a:avLst/>
          </a:prstGeom>
          <a:solidFill>
            <a:srgbClr val="85C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-793431" y="4228949"/>
            <a:ext cx="546397" cy="408042"/>
          </a:xfrm>
          <a:prstGeom prst="rect">
            <a:avLst/>
          </a:prstGeom>
          <a:solidFill>
            <a:srgbClr val="4BA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-793431" y="4749979"/>
            <a:ext cx="518782" cy="408042"/>
          </a:xfrm>
          <a:prstGeom prst="rect">
            <a:avLst/>
          </a:prstGeom>
          <a:solidFill>
            <a:srgbClr val="1D8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/>
          <p:cNvSpPr/>
          <p:nvPr userDrawn="1"/>
        </p:nvSpPr>
        <p:spPr>
          <a:xfrm>
            <a:off x="-793431" y="5259955"/>
            <a:ext cx="518782" cy="4080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" panose="020F050202020403020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微软雅黑" panose="020B0503020204020204" pitchFamily="34" charset="-122"/>
          <a:sym typeface="Calibri" panose="020F050202020403020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微软雅黑" panose="020B0503020204020204" pitchFamily="34" charset="-122"/>
          <a:sym typeface="Calibri" panose="020F050202020403020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微软雅黑" panose="020B0503020204020204" pitchFamily="34" charset="-122"/>
          <a:sym typeface="Calibri" panose="020F050202020403020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微软雅黑" panose="020B0503020204020204" pitchFamily="34" charset="-122"/>
          <a:sym typeface="Calibri" panose="020F050202020403020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微软雅黑" panose="020B0503020204020204" pitchFamily="34" charset="-122"/>
          <a:sym typeface="Calibri" panose="020F050202020403020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微软雅黑" panose="020B0503020204020204" pitchFamily="34" charset="-122"/>
          <a:sym typeface="Calibri" panose="020F050202020403020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微软雅黑" panose="020B0503020204020204" pitchFamily="34" charset="-122"/>
          <a:sym typeface="Calibri" panose="020F050202020403020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charset="0"/>
          <a:ea typeface="微软雅黑" panose="020B0503020204020204" pitchFamily="34" charset="-122"/>
          <a:sym typeface="Calibri" panose="020F0502020204030204" charset="0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7632" y="365125"/>
            <a:ext cx="105084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7632" y="1825625"/>
            <a:ext cx="105084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7632" y="6356350"/>
            <a:ext cx="274134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D997B5FA-0921-464F-AAE1-844C04324D75}" type="datetimeFigureOut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 dirty="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5866" y="6356350"/>
            <a:ext cx="41120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4770" y="6356350"/>
            <a:ext cx="274134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565CE74E-AB26-4998-AD42-012C4C1AD076}" type="slidenum">
              <a:rPr lang="zh-CN" altLang="en-US" smtClean="0">
                <a:solidFill>
                  <a:srgbClr val="FFFFFF">
                    <a:lumMod val="50000"/>
                  </a:srgbClr>
                </a:solidFill>
              </a:rPr>
            </a:fld>
            <a:endParaRPr lang="zh-CN" altLang="en-US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2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ct val="20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1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36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9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13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6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895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46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66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6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jpe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8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9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image" Target="../media/image46.png"/><Relationship Id="rId7" Type="http://schemas.openxmlformats.org/officeDocument/2006/relationships/image" Target="../media/image45.png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png"/><Relationship Id="rId8" Type="http://schemas.openxmlformats.org/officeDocument/2006/relationships/image" Target="../media/image54.png"/><Relationship Id="rId7" Type="http://schemas.openxmlformats.org/officeDocument/2006/relationships/image" Target="../media/image53.png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1" Type="http://schemas.openxmlformats.org/officeDocument/2006/relationships/notesSlide" Target="../notesSlides/notesSlide13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9" Type="http://schemas.openxmlformats.org/officeDocument/2006/relationships/tags" Target="../tags/tag21.xml"/><Relationship Id="rId18" Type="http://schemas.openxmlformats.org/officeDocument/2006/relationships/image" Target="../media/image64.png"/><Relationship Id="rId17" Type="http://schemas.openxmlformats.org/officeDocument/2006/relationships/image" Target="../media/image63.png"/><Relationship Id="rId16" Type="http://schemas.openxmlformats.org/officeDocument/2006/relationships/image" Target="../media/image62.png"/><Relationship Id="rId15" Type="http://schemas.openxmlformats.org/officeDocument/2006/relationships/image" Target="../media/image61.png"/><Relationship Id="rId14" Type="http://schemas.openxmlformats.org/officeDocument/2006/relationships/image" Target="../media/image60.png"/><Relationship Id="rId13" Type="http://schemas.openxmlformats.org/officeDocument/2006/relationships/image" Target="../media/image59.png"/><Relationship Id="rId12" Type="http://schemas.openxmlformats.org/officeDocument/2006/relationships/image" Target="../media/image58.png"/><Relationship Id="rId11" Type="http://schemas.openxmlformats.org/officeDocument/2006/relationships/image" Target="../media/image57.png"/><Relationship Id="rId10" Type="http://schemas.openxmlformats.org/officeDocument/2006/relationships/image" Target="../media/image56.png"/><Relationship Id="rId1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23.xml"/><Relationship Id="rId1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3.xml"/><Relationship Id="rId6" Type="http://schemas.openxmlformats.org/officeDocument/2006/relationships/tags" Target="../tags/tag24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25.xml"/><Relationship Id="rId2" Type="http://schemas.openxmlformats.org/officeDocument/2006/relationships/image" Target="../media/image71.png"/><Relationship Id="rId1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image" Target="../media/image79.png"/><Relationship Id="rId7" Type="http://schemas.openxmlformats.org/officeDocument/2006/relationships/image" Target="../media/image78.png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1" Type="http://schemas.openxmlformats.org/officeDocument/2006/relationships/notesSlide" Target="../notesSlides/notesSlide18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27.xml"/><Relationship Id="rId1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microsoft.com/office/2007/relationships/diagramDrawing" Target="../diagrams/drawing1.xml"/><Relationship Id="rId7" Type="http://schemas.openxmlformats.org/officeDocument/2006/relationships/diagramColors" Target="../diagrams/colors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1" Type="http://schemas.openxmlformats.org/officeDocument/2006/relationships/notesSlide" Target="../notesSlides/notesSlide22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7.png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tags" Target="../tags/tag31.xml"/><Relationship Id="rId7" Type="http://schemas.openxmlformats.org/officeDocument/2006/relationships/image" Target="../media/image94.png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0" Type="http://schemas.openxmlformats.org/officeDocument/2006/relationships/notesSlide" Target="../notesSlides/notesSlide23.xml"/><Relationship Id="rId1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3.xml"/><Relationship Id="rId2" Type="http://schemas.openxmlformats.org/officeDocument/2006/relationships/tags" Target="../tags/tag33.xml"/><Relationship Id="rId1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3.xml"/><Relationship Id="rId3" Type="http://schemas.microsoft.com/office/2007/relationships/hdphoto" Target="../media/image100.wdp"/><Relationship Id="rId2" Type="http://schemas.openxmlformats.org/officeDocument/2006/relationships/image" Target="../media/image99.png"/><Relationship Id="rId1" Type="http://schemas.openxmlformats.org/officeDocument/2006/relationships/image" Target="../media/image98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03.png"/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2.xml"/><Relationship Id="rId3" Type="http://schemas.openxmlformats.org/officeDocument/2006/relationships/image" Target="../media/image18.png"/><Relationship Id="rId2" Type="http://schemas.openxmlformats.org/officeDocument/2006/relationships/tags" Target="../tags/tag11.xml"/><Relationship Id="rId1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3.xml"/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3.xml"/><Relationship Id="rId7" Type="http://schemas.openxmlformats.org/officeDocument/2006/relationships/tags" Target="../tags/tag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6.xml"/><Relationship Id="rId3" Type="http://schemas.openxmlformats.org/officeDocument/2006/relationships/image" Target="../media/image29.png"/><Relationship Id="rId2" Type="http://schemas.openxmlformats.org/officeDocument/2006/relationships/tags" Target="../tags/tag15.xml"/><Relationship Id="rId1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131591" y="2785745"/>
            <a:ext cx="7783740" cy="863600"/>
          </a:xfrm>
        </p:spPr>
        <p:txBody>
          <a:bodyPr/>
          <a:lstStyle/>
          <a:p>
            <a:pPr algn="ctr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网络空间资产测绘系统</a:t>
            </a:r>
            <a:endParaRPr lang="en-US" altLang="zh-CN" sz="4400" b="1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行业政策</a:t>
            </a:r>
            <a:r>
              <a:rPr lang="en-US" altLang="zh-CN" dirty="0"/>
              <a:t>-</a:t>
            </a:r>
            <a:r>
              <a:rPr lang="zh-CN" altLang="en-US" dirty="0"/>
              <a:t>等级保护</a:t>
            </a:r>
            <a:r>
              <a:rPr lang="en-US" altLang="zh-CN" dirty="0"/>
              <a:t>2.0</a:t>
            </a:r>
            <a:r>
              <a:rPr lang="zh-CN" altLang="en-US" dirty="0"/>
              <a:t>相关要求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708" y="1003493"/>
            <a:ext cx="3658116" cy="287877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929" y="943168"/>
            <a:ext cx="4261546" cy="279609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13" y="3971134"/>
            <a:ext cx="3662711" cy="272738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929" y="3902422"/>
            <a:ext cx="4261545" cy="279609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29"/>
          <p:cNvSpPr txBox="1"/>
          <p:nvPr/>
        </p:nvSpPr>
        <p:spPr>
          <a:xfrm>
            <a:off x="4392754" y="1438171"/>
            <a:ext cx="2095394" cy="15113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 algn="just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等保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2.0》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以“一个中心三重防护”原则，增加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态势感知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管理平台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的布局；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 algn="just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除基本要求外，增加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、云计算、移动安全、工控安全、大数据安全扩展要求；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29"/>
          <p:cNvSpPr txBox="1"/>
          <p:nvPr/>
        </p:nvSpPr>
        <p:spPr>
          <a:xfrm>
            <a:off x="4589261" y="4275049"/>
            <a:ext cx="2095394" cy="17678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28600" indent="-228600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金融行业等保测评指南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以“国标等保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”为基础，增加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部分测评项 ；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金融行业等保测评更重视对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前端感知节点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（哑终端）设备的准入、访问控制、防护、运维；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0" y="13605"/>
            <a:ext cx="6168378" cy="6844395"/>
          </a:xfrm>
          <a:prstGeom prst="rect">
            <a:avLst/>
          </a:prstGeom>
          <a:solidFill>
            <a:srgbClr val="00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zh-CN" altLang="en-US" b="1" dirty="0">
                <a:solidFill>
                  <a:schemeClr val="bg1"/>
                </a:solidFill>
                <a:latin typeface="+mn-ea"/>
              </a:rPr>
              <a:t>行业政策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28" name="图片 1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1088" y="108839"/>
            <a:ext cx="4034010" cy="339636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088" y="3602101"/>
            <a:ext cx="5933440" cy="3147060"/>
          </a:xfrm>
          <a:prstGeom prst="rect">
            <a:avLst/>
          </a:prstGeom>
        </p:spPr>
      </p:pic>
      <p:cxnSp>
        <p:nvCxnSpPr>
          <p:cNvPr id="130" name="直接连接符 42"/>
          <p:cNvCxnSpPr/>
          <p:nvPr/>
        </p:nvCxnSpPr>
        <p:spPr>
          <a:xfrm>
            <a:off x="3074670" y="-3810"/>
            <a:ext cx="7620" cy="6859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椭圆 130"/>
          <p:cNvSpPr/>
          <p:nvPr/>
        </p:nvSpPr>
        <p:spPr>
          <a:xfrm>
            <a:off x="2967212" y="2397283"/>
            <a:ext cx="234028" cy="23402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  <a:sym typeface="思源黑体 CN Normal" panose="020B0400000000000000" pitchFamily="34" charset="-122"/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2967212" y="3298270"/>
            <a:ext cx="234028" cy="23402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  <a:sym typeface="思源黑体 CN Normal" panose="020B0400000000000000" pitchFamily="34" charset="-122"/>
            </a:endParaRPr>
          </a:p>
        </p:txBody>
      </p:sp>
      <p:sp>
        <p:nvSpPr>
          <p:cNvPr id="133" name="TextBox 7"/>
          <p:cNvSpPr txBox="1"/>
          <p:nvPr/>
        </p:nvSpPr>
        <p:spPr>
          <a:xfrm>
            <a:off x="3266725" y="2268879"/>
            <a:ext cx="1805895" cy="70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制定接入联调工作计划</a:t>
            </a:r>
            <a:endParaRPr lang="zh-CN" altLang="en-US" sz="1600" b="1" dirty="0">
              <a:solidFill>
                <a:schemeClr val="bg1"/>
              </a:solidFill>
              <a:latin typeface="+mj-ea"/>
              <a:ea typeface="+mj-ea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134" name="TextBox 7"/>
          <p:cNvSpPr txBox="1"/>
          <p:nvPr/>
        </p:nvSpPr>
        <p:spPr>
          <a:xfrm>
            <a:off x="1771832" y="2523822"/>
            <a:ext cx="1237353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21</a:t>
            </a:r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年</a:t>
            </a: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月</a:t>
            </a: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25</a:t>
            </a:r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日前</a:t>
            </a:r>
            <a:endParaRPr lang="zh-CN" altLang="en-US" sz="1200" dirty="0">
              <a:solidFill>
                <a:schemeClr val="bg1"/>
              </a:solidFill>
              <a:latin typeface="+mj-ea"/>
              <a:ea typeface="+mj-ea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135" name="TextBox 7"/>
          <p:cNvSpPr txBox="1"/>
          <p:nvPr/>
        </p:nvSpPr>
        <p:spPr>
          <a:xfrm>
            <a:off x="1173479" y="3145069"/>
            <a:ext cx="1836334" cy="70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完成运行环境资源准备</a:t>
            </a:r>
            <a:endParaRPr lang="zh-CN" altLang="en-US" sz="1600" b="1" dirty="0">
              <a:solidFill>
                <a:schemeClr val="bg1"/>
              </a:solidFill>
              <a:latin typeface="+mj-ea"/>
              <a:ea typeface="+mj-ea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2956438" y="5366168"/>
            <a:ext cx="234028" cy="23402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  <a:sym typeface="思源黑体 CN Normal" panose="020B0400000000000000" pitchFamily="34" charset="-122"/>
            </a:endParaRPr>
          </a:p>
        </p:txBody>
      </p:sp>
      <p:sp>
        <p:nvSpPr>
          <p:cNvPr id="137" name="TextBox 7"/>
          <p:cNvSpPr txBox="1"/>
          <p:nvPr/>
        </p:nvSpPr>
        <p:spPr>
          <a:xfrm>
            <a:off x="3266725" y="5254292"/>
            <a:ext cx="1225605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FFFF00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首次上报</a:t>
            </a:r>
            <a:endParaRPr lang="zh-CN" altLang="en-US" b="1" dirty="0">
              <a:solidFill>
                <a:srgbClr val="FFFF00"/>
              </a:solidFill>
              <a:latin typeface="+mj-ea"/>
              <a:ea typeface="+mj-ea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138" name="TextBox 7"/>
          <p:cNvSpPr txBox="1"/>
          <p:nvPr/>
        </p:nvSpPr>
        <p:spPr>
          <a:xfrm>
            <a:off x="3115316" y="3326855"/>
            <a:ext cx="12471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21</a:t>
            </a:r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年</a:t>
            </a: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3</a:t>
            </a:r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月</a:t>
            </a: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31</a:t>
            </a:r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日前</a:t>
            </a:r>
            <a:endParaRPr lang="zh-CN" altLang="en-US" sz="1200" dirty="0">
              <a:solidFill>
                <a:schemeClr val="bg1"/>
              </a:solidFill>
              <a:latin typeface="+mj-ea"/>
              <a:ea typeface="+mj-ea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2955116" y="4328758"/>
            <a:ext cx="234028" cy="23402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j-ea"/>
              <a:ea typeface="+mj-ea"/>
              <a:sym typeface="思源黑体 CN Normal" panose="020B0400000000000000" pitchFamily="34" charset="-122"/>
            </a:endParaRPr>
          </a:p>
        </p:txBody>
      </p:sp>
      <p:sp>
        <p:nvSpPr>
          <p:cNvPr id="140" name="TextBox 7"/>
          <p:cNvSpPr txBox="1"/>
          <p:nvPr/>
        </p:nvSpPr>
        <p:spPr>
          <a:xfrm>
            <a:off x="3084226" y="4438884"/>
            <a:ext cx="1247137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21</a:t>
            </a:r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年</a:t>
            </a: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5</a:t>
            </a:r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月</a:t>
            </a: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31</a:t>
            </a:r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日前</a:t>
            </a:r>
            <a:endParaRPr lang="zh-CN" altLang="en-US" sz="1200" dirty="0">
              <a:solidFill>
                <a:schemeClr val="bg1"/>
              </a:solidFill>
              <a:latin typeface="+mj-ea"/>
              <a:ea typeface="+mj-ea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141" name="TextBox 7"/>
          <p:cNvSpPr txBox="1"/>
          <p:nvPr/>
        </p:nvSpPr>
        <p:spPr>
          <a:xfrm>
            <a:off x="1173479" y="4212187"/>
            <a:ext cx="1836334" cy="701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完成平台接入联调验证</a:t>
            </a:r>
            <a:endParaRPr lang="zh-CN" altLang="en-US" sz="1600" b="1" dirty="0">
              <a:solidFill>
                <a:schemeClr val="bg1"/>
              </a:solidFill>
              <a:latin typeface="+mj-ea"/>
              <a:ea typeface="+mj-ea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142" name="TextBox 7"/>
          <p:cNvSpPr txBox="1"/>
          <p:nvPr/>
        </p:nvSpPr>
        <p:spPr>
          <a:xfrm>
            <a:off x="1843132" y="5555431"/>
            <a:ext cx="1240126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21</a:t>
            </a:r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年</a:t>
            </a: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6</a:t>
            </a:r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月</a:t>
            </a: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30</a:t>
            </a:r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日前</a:t>
            </a:r>
            <a:endParaRPr lang="zh-CN" altLang="en-US" sz="1200" dirty="0">
              <a:solidFill>
                <a:schemeClr val="bg1"/>
              </a:solidFill>
              <a:latin typeface="+mj-ea"/>
              <a:ea typeface="+mj-ea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143" name="TextBox 7"/>
          <p:cNvSpPr txBox="1"/>
          <p:nvPr/>
        </p:nvSpPr>
        <p:spPr>
          <a:xfrm>
            <a:off x="2425430" y="1632360"/>
            <a:ext cx="1755488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2020</a:t>
            </a:r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年</a:t>
            </a: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12</a:t>
            </a:r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月</a:t>
            </a:r>
            <a:r>
              <a:rPr lang="en-US" altLang="zh-CN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28</a:t>
            </a:r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日</a:t>
            </a:r>
            <a:endParaRPr lang="zh-CN" altLang="en-US" sz="1200" dirty="0">
              <a:solidFill>
                <a:schemeClr val="bg1"/>
              </a:solidFill>
              <a:latin typeface="+mj-ea"/>
              <a:ea typeface="+mj-ea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2955116" y="1443503"/>
            <a:ext cx="234028" cy="23402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+mj-ea"/>
              <a:ea typeface="+mj-ea"/>
              <a:sym typeface="思源黑体 CN Normal" panose="020B0400000000000000" pitchFamily="34" charset="-122"/>
            </a:endParaRPr>
          </a:p>
        </p:txBody>
      </p:sp>
      <p:sp>
        <p:nvSpPr>
          <p:cNvPr id="145" name="TextBox 7"/>
          <p:cNvSpPr txBox="1"/>
          <p:nvPr/>
        </p:nvSpPr>
        <p:spPr>
          <a:xfrm>
            <a:off x="1173479" y="1253110"/>
            <a:ext cx="1918971" cy="381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科技司印发</a:t>
            </a:r>
            <a:r>
              <a:rPr lang="en-US" altLang="zh-CN" sz="16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《</a:t>
            </a:r>
            <a:r>
              <a:rPr lang="zh-CN" altLang="en-US" sz="16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通知</a:t>
            </a:r>
            <a:r>
              <a:rPr lang="en-US" altLang="zh-CN" sz="1600" b="1" dirty="0">
                <a:solidFill>
                  <a:schemeClr val="bg1"/>
                </a:solidFill>
                <a:latin typeface="+mj-ea"/>
                <a:ea typeface="+mj-ea"/>
                <a:cs typeface="+mn-ea"/>
                <a:sym typeface="思源黑体 CN Normal" panose="020B0400000000000000" pitchFamily="34" charset="-122"/>
              </a:rPr>
              <a:t>》</a:t>
            </a:r>
            <a:endParaRPr lang="zh-CN" altLang="en-US" sz="1600" b="1" dirty="0">
              <a:solidFill>
                <a:schemeClr val="bg1"/>
              </a:solidFill>
              <a:latin typeface="+mj-ea"/>
              <a:ea typeface="+mj-ea"/>
              <a:cs typeface="+mn-ea"/>
              <a:sym typeface="思源黑体 CN Normal" panose="020B0400000000000000" pitchFamily="34" charset="-122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3246986" y="5711922"/>
            <a:ext cx="2571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sz="1200" dirty="0">
                <a:solidFill>
                  <a:srgbClr val="FFFF00"/>
                </a:solidFill>
                <a:latin typeface="Helvetica" pitchFamily="2" charset="0"/>
              </a:rPr>
              <a:t>IT </a:t>
            </a:r>
            <a:r>
              <a:rPr lang="zh-CN" altLang="en-US" sz="1200" dirty="0">
                <a:solidFill>
                  <a:srgbClr val="FFFF00"/>
                </a:solidFill>
                <a:latin typeface="Helvetica" pitchFamily="2" charset="0"/>
              </a:rPr>
              <a:t>基础设施数据元分为 </a:t>
            </a:r>
            <a:r>
              <a:rPr lang="en-US" altLang="zh-CN" sz="1200" dirty="0">
                <a:solidFill>
                  <a:srgbClr val="FFFF00"/>
                </a:solidFill>
                <a:latin typeface="Helvetica" pitchFamily="2" charset="0"/>
              </a:rPr>
              <a:t>3 </a:t>
            </a:r>
            <a:r>
              <a:rPr lang="zh-CN" altLang="en-US" sz="1200" dirty="0">
                <a:solidFill>
                  <a:srgbClr val="FFFF00"/>
                </a:solidFill>
                <a:latin typeface="Helvetica" pitchFamily="2" charset="0"/>
              </a:rPr>
              <a:t>大类</a:t>
            </a:r>
            <a:r>
              <a:rPr lang="en-US" altLang="zh-CN" sz="1200" dirty="0">
                <a:solidFill>
                  <a:srgbClr val="FFFF00"/>
                </a:solidFill>
                <a:latin typeface="Helvetica" pitchFamily="2" charset="0"/>
              </a:rPr>
              <a:t>,</a:t>
            </a:r>
            <a:r>
              <a:rPr lang="zh-CN" altLang="en-US" sz="1200" dirty="0">
                <a:solidFill>
                  <a:srgbClr val="FFFF00"/>
                </a:solidFill>
                <a:latin typeface="Helvetica" pitchFamily="2" charset="0"/>
              </a:rPr>
              <a:t>其中硬件设施数据元又细分为 </a:t>
            </a:r>
            <a:r>
              <a:rPr lang="en-US" altLang="zh-CN" sz="1200" dirty="0">
                <a:solidFill>
                  <a:srgbClr val="FFFF00"/>
                </a:solidFill>
                <a:latin typeface="Helvetica" pitchFamily="2" charset="0"/>
              </a:rPr>
              <a:t>7 </a:t>
            </a:r>
            <a:r>
              <a:rPr lang="zh-CN" altLang="en-US" sz="1200" dirty="0">
                <a:solidFill>
                  <a:srgbClr val="FFFF00"/>
                </a:solidFill>
                <a:latin typeface="Helvetica" pitchFamily="2" charset="0"/>
              </a:rPr>
              <a:t>小类</a:t>
            </a:r>
            <a:r>
              <a:rPr lang="en-US" altLang="zh-CN" sz="1200" dirty="0">
                <a:solidFill>
                  <a:srgbClr val="FFFF00"/>
                </a:solidFill>
                <a:latin typeface="Helvetica" pitchFamily="2" charset="0"/>
              </a:rPr>
              <a:t>,</a:t>
            </a:r>
            <a:r>
              <a:rPr lang="zh-CN" altLang="en-US" sz="1200" dirty="0">
                <a:solidFill>
                  <a:srgbClr val="FFFF00"/>
                </a:solidFill>
                <a:latin typeface="Helvetica" pitchFamily="2" charset="0"/>
              </a:rPr>
              <a:t>共涵盖了 </a:t>
            </a:r>
            <a:r>
              <a:rPr lang="en-US" altLang="zh-CN" sz="1200" dirty="0">
                <a:solidFill>
                  <a:srgbClr val="FFFF00"/>
                </a:solidFill>
                <a:latin typeface="Helvetica" pitchFamily="2" charset="0"/>
              </a:rPr>
              <a:t>59 </a:t>
            </a:r>
            <a:r>
              <a:rPr lang="zh-CN" altLang="en-US" sz="1200" dirty="0">
                <a:solidFill>
                  <a:srgbClr val="FFFF00"/>
                </a:solidFill>
                <a:latin typeface="Helvetica" pitchFamily="2" charset="0"/>
              </a:rPr>
              <a:t>类数据采集接口。</a:t>
            </a:r>
            <a:endParaRPr lang="zh-CN" altLang="en-US" sz="1200" dirty="0">
              <a:solidFill>
                <a:srgbClr val="FFFF00"/>
              </a:solidFill>
            </a:endParaRPr>
          </a:p>
        </p:txBody>
      </p:sp>
    </p:spTree>
    <p:custDataLst>
      <p:tags r:id="rId3"/>
    </p:custDataLst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854578" y="2221339"/>
            <a:ext cx="2760471" cy="2415328"/>
            <a:chOff x="4861182" y="1124584"/>
            <a:chExt cx="2443269" cy="2416902"/>
          </a:xfrm>
        </p:grpSpPr>
        <p:sp>
          <p:nvSpPr>
            <p:cNvPr id="3" name="文本框 2"/>
            <p:cNvSpPr txBox="1"/>
            <p:nvPr/>
          </p:nvSpPr>
          <p:spPr>
            <a:xfrm>
              <a:off x="4861182" y="1393326"/>
              <a:ext cx="2416902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spAutoFit/>
            </a:bodyPr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539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</a:t>
              </a:r>
              <a:endParaRPr lang="en-US" altLang="zh-CN" sz="539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539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方案</a:t>
              </a:r>
              <a:endParaRPr lang="en-US" altLang="zh-CN" sz="539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技术路线对比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093028" y="3510887"/>
            <a:ext cx="2799342" cy="5134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254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88000" tIns="45720" rIns="91440" bIns="45720" numCol="1" spcCol="0" rtlCol="0" fromWordArt="0" anchor="ctr" anchorCtr="0" forceAA="0" compatLnSpc="1">
            <a:norm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传统准入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093028" y="3510886"/>
            <a:ext cx="2799342" cy="2366211"/>
          </a:xfrm>
          <a:prstGeom prst="rect">
            <a:avLst/>
          </a:prstGeom>
          <a:noFill/>
          <a:ln w="3175" cap="rnd">
            <a:solidFill>
              <a:schemeClr val="accent1">
                <a:lumMod val="60000"/>
                <a:lumOff val="40000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118699" y="1471154"/>
            <a:ext cx="2799342" cy="513444"/>
          </a:xfrm>
          <a:prstGeom prst="rect">
            <a:avLst/>
          </a:prstGeom>
          <a:solidFill>
            <a:schemeClr val="tx2"/>
          </a:solidFill>
          <a:ln w="254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88000" tIns="45720" rIns="91440" bIns="45720" numCol="1" spcCol="0" rtlCol="0" fromWordArt="0" anchor="ctr" anchorCtr="0" forceAA="0" compatLnSpc="1">
            <a:normAutofit/>
          </a:bodyPr>
          <a:lstStyle/>
          <a:p>
            <a:r>
              <a:rPr lang="en-US" altLang="zh-CN" sz="2000" b="1">
                <a:solidFill>
                  <a:schemeClr val="bg1"/>
                </a:solidFill>
              </a:rPr>
              <a:t>SDK</a:t>
            </a:r>
            <a:r>
              <a:rPr lang="zh-CN" altLang="en-US" sz="2000" b="1">
                <a:solidFill>
                  <a:schemeClr val="bg1"/>
                </a:solidFill>
              </a:rPr>
              <a:t>软件包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18699" y="1471154"/>
            <a:ext cx="2799342" cy="2465732"/>
          </a:xfrm>
          <a:prstGeom prst="rect">
            <a:avLst/>
          </a:prstGeom>
          <a:noFill/>
          <a:ln w="3175" cap="rnd">
            <a:solidFill>
              <a:schemeClr val="tx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4370" y="1471154"/>
            <a:ext cx="2799342" cy="1873114"/>
          </a:xfrm>
          <a:prstGeom prst="rect">
            <a:avLst/>
          </a:prstGeom>
          <a:blipFill>
            <a:blip r:embed="rId1"/>
            <a:stretch>
              <a:fillRect l="-9521" r="-9435"/>
            </a:stretch>
          </a:blip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18699" y="3989542"/>
            <a:ext cx="2799342" cy="1873114"/>
          </a:xfrm>
          <a:prstGeom prst="rect">
            <a:avLst/>
          </a:prstGeom>
          <a:blipFill>
            <a:blip r:embed="rId2"/>
            <a:stretch>
              <a:fillRect l="-186" r="-184"/>
            </a:stretch>
          </a:blip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093028" y="1471154"/>
            <a:ext cx="2799342" cy="1873114"/>
          </a:xfrm>
          <a:prstGeom prst="rect">
            <a:avLst/>
          </a:prstGeom>
          <a:blipFill>
            <a:blip r:embed="rId3"/>
            <a:stretch>
              <a:fillRect l="-442" r="-438"/>
            </a:stretch>
          </a:blip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4370" y="3510887"/>
            <a:ext cx="2799342" cy="513444"/>
          </a:xfrm>
          <a:prstGeom prst="rect">
            <a:avLst/>
          </a:prstGeom>
          <a:solidFill>
            <a:schemeClr val="accent1"/>
          </a:solidFill>
          <a:ln w="25400" cap="rnd">
            <a:solidFill>
              <a:schemeClr val="accent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88000" tIns="45720" rIns="91440" bIns="45720" numCol="1" spcCol="0" rtlCol="0" fromWordArt="0" anchor="ctr" anchorCtr="0" forceAA="0" compatLnSpc="1">
            <a:norm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安全芯片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6031" y="3510887"/>
            <a:ext cx="2799342" cy="2366211"/>
          </a:xfrm>
          <a:prstGeom prst="rect">
            <a:avLst/>
          </a:prstGeom>
          <a:noFill/>
          <a:ln w="3175" cap="rnd">
            <a:solidFill>
              <a:schemeClr val="accent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18699" y="1471154"/>
            <a:ext cx="2808000" cy="5400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2400000" scaled="0"/>
          </a:gradFill>
        </p:spPr>
        <p:txBody>
          <a:bodyPr wrap="square">
            <a:spAutoFit/>
          </a:bodyPr>
          <a:lstStyle/>
          <a:p>
            <a:pPr algn="ctr"/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093028" y="3516455"/>
            <a:ext cx="2808000" cy="5400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2400000" scaled="0"/>
          </a:gradFill>
        </p:spPr>
        <p:txBody>
          <a:bodyPr wrap="square">
            <a:spAutoFit/>
          </a:bodyPr>
          <a:lstStyle/>
          <a:p>
            <a:pPr algn="ctr"/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35712" y="3516455"/>
            <a:ext cx="2808000" cy="5400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2400000" scaled="0"/>
          </a:gradFill>
        </p:spPr>
        <p:txBody>
          <a:bodyPr wrap="square">
            <a:spAutoFit/>
          </a:bodyPr>
          <a:lstStyle/>
          <a:p>
            <a:pPr algn="ctr"/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79897" y="3616926"/>
            <a:ext cx="2127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安全芯片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397227" y="1577437"/>
            <a:ext cx="2127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SDK/Agent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429074" y="3598332"/>
            <a:ext cx="2127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传统网关准入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073422" y="1471154"/>
            <a:ext cx="2799342" cy="513444"/>
          </a:xfrm>
          <a:prstGeom prst="rect">
            <a:avLst/>
          </a:prstGeom>
          <a:solidFill>
            <a:schemeClr val="tx2"/>
          </a:solidFill>
          <a:ln w="254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88000" tIns="45720" rIns="91440" bIns="45720" numCol="1" spcCol="0" rtlCol="0" fromWordArt="0" anchor="ctr" anchorCtr="0" forceAA="0" compatLnSpc="1">
            <a:normAutofit/>
          </a:bodyPr>
          <a:lstStyle/>
          <a:p>
            <a:r>
              <a:rPr lang="en-US" altLang="zh-CN" sz="2000" b="1">
                <a:solidFill>
                  <a:schemeClr val="bg1"/>
                </a:solidFill>
              </a:rPr>
              <a:t>SDK</a:t>
            </a:r>
            <a:r>
              <a:rPr lang="zh-CN" altLang="en-US" sz="2000" b="1">
                <a:solidFill>
                  <a:schemeClr val="bg1"/>
                </a:solidFill>
              </a:rPr>
              <a:t>软件包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073422" y="1471154"/>
            <a:ext cx="2799342" cy="2465732"/>
          </a:xfrm>
          <a:prstGeom prst="rect">
            <a:avLst/>
          </a:prstGeom>
          <a:noFill/>
          <a:ln w="3175" cap="rnd">
            <a:solidFill>
              <a:schemeClr val="tx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082408" y="4003984"/>
            <a:ext cx="2799342" cy="1873114"/>
          </a:xfrm>
          <a:prstGeom prst="rect">
            <a:avLst/>
          </a:prstGeom>
          <a:blipFill>
            <a:blip r:embed="rId2"/>
            <a:stretch>
              <a:fillRect l="-186" r="-184"/>
            </a:stretch>
          </a:blipFill>
          <a:ln w="12700" cap="rnd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4400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073422" y="1471154"/>
            <a:ext cx="2808000" cy="5400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2400000" scaled="0"/>
          </a:gradFill>
        </p:spPr>
        <p:txBody>
          <a:bodyPr wrap="square">
            <a:spAutoFit/>
          </a:bodyPr>
          <a:lstStyle/>
          <a:p>
            <a:pPr algn="ctr"/>
            <a:endParaRPr lang="zh-CN" altLang="en-US" sz="1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351950" y="1577437"/>
            <a:ext cx="23218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边缘网关准入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万物安全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66031" y="4298987"/>
            <a:ext cx="2865435" cy="12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2720" lvl="0" indent="-172720">
              <a:lnSpc>
                <a:spcPts val="24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设备硬件上嵌入芯片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2720" lvl="0" indent="-172720">
              <a:lnSpc>
                <a:spcPts val="24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认证、加密、安全存储、真随机数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2720" lvl="0" indent="-172720">
              <a:lnSpc>
                <a:spcPts val="24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安全性最高、成本最高，极难落地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2720" lvl="0" indent="-172720">
              <a:lnSpc>
                <a:spcPts val="24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常见应用场景：运营商物联网卡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2G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143571" y="2090881"/>
            <a:ext cx="2716952" cy="159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2720" lvl="0" indent="-172720">
              <a:lnSpc>
                <a:spcPts val="24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系统软件上植入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SDK/Agent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2720" lvl="0" indent="-172720">
              <a:lnSpc>
                <a:spcPts val="24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认证、加密、数据采集、安全检测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2720" lvl="0" indent="-172720">
              <a:lnSpc>
                <a:spcPts val="24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安全性高、成本高，难落地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2720" indent="-172720">
              <a:lnSpc>
                <a:spcPts val="24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适用于增量市场，存量市场无法安装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SDK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101686" y="4228642"/>
            <a:ext cx="2799342" cy="1283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2720" lvl="0" indent="-172720">
              <a:lnSpc>
                <a:spcPts val="24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部署网络核心层，基于防火墙架构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2720" lvl="0" indent="-172720">
              <a:lnSpc>
                <a:spcPts val="24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只能做南北向防护。无法检测前端横向流量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2720" lvl="0" indent="-172720">
              <a:lnSpc>
                <a:spcPts val="24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基于流量分析识别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，无主动探测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038939" y="2090881"/>
            <a:ext cx="2732974" cy="18986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2720" lvl="0" indent="-172720">
              <a:lnSpc>
                <a:spcPts val="24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分布式探针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2720" lvl="0" indent="-172720">
              <a:lnSpc>
                <a:spcPts val="24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主动探测技术，无代理模式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2720" lvl="0" indent="-172720">
              <a:lnSpc>
                <a:spcPts val="24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基于物联网指纹对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准入管控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2720" lvl="0" indent="-172720">
              <a:lnSpc>
                <a:spcPts val="24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SASE+CAM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架构，资产测绘、管理、防护、运维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2720" lvl="0" indent="-172720">
              <a:lnSpc>
                <a:spcPts val="24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适用存量市场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增量市场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框 80"/>
          <p:cNvSpPr txBox="1"/>
          <p:nvPr/>
        </p:nvSpPr>
        <p:spPr>
          <a:xfrm>
            <a:off x="2012128" y="5395306"/>
            <a:ext cx="7093575" cy="960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007A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统一端点控制与监测系统</a:t>
            </a:r>
            <a:r>
              <a:rPr lang="en-US" altLang="zh-CN" sz="2000" b="1" dirty="0">
                <a:solidFill>
                  <a:srgbClr val="007A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=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可视化平台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+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准入探针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+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数据源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007A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以资产为核心，解决资产管理、安全准入、可视化运维的难题</a:t>
            </a:r>
            <a:endParaRPr lang="en-US" altLang="zh-CN" sz="2000" b="1" dirty="0">
              <a:solidFill>
                <a:srgbClr val="007A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grpSp>
        <p:nvGrpSpPr>
          <p:cNvPr id="82" name="组合 81"/>
          <p:cNvGrpSpPr/>
          <p:nvPr/>
        </p:nvGrpSpPr>
        <p:grpSpPr>
          <a:xfrm>
            <a:off x="1207081" y="1139868"/>
            <a:ext cx="9387557" cy="3942902"/>
            <a:chOff x="1509870" y="1314545"/>
            <a:chExt cx="9393673" cy="3945471"/>
          </a:xfrm>
        </p:grpSpPr>
        <p:sp>
          <p:nvSpPr>
            <p:cNvPr id="83" name="object 82"/>
            <p:cNvSpPr/>
            <p:nvPr/>
          </p:nvSpPr>
          <p:spPr>
            <a:xfrm>
              <a:off x="3357735" y="3062237"/>
              <a:ext cx="5414318" cy="544716"/>
            </a:xfrm>
            <a:custGeom>
              <a:avLst/>
              <a:gdLst/>
              <a:ahLst/>
              <a:cxnLst/>
              <a:rect l="l" t="t" r="r" b="b"/>
              <a:pathLst>
                <a:path w="3929379" h="1849120">
                  <a:moveTo>
                    <a:pt x="3815206" y="0"/>
                  </a:moveTo>
                  <a:lnTo>
                    <a:pt x="103993" y="406"/>
                  </a:lnTo>
                  <a:lnTo>
                    <a:pt x="63183" y="11811"/>
                  </a:lnTo>
                  <a:lnTo>
                    <a:pt x="30165" y="36573"/>
                  </a:lnTo>
                  <a:lnTo>
                    <a:pt x="8062" y="71566"/>
                  </a:lnTo>
                  <a:lnTo>
                    <a:pt x="0" y="113664"/>
                  </a:lnTo>
                  <a:lnTo>
                    <a:pt x="406" y="1744618"/>
                  </a:lnTo>
                  <a:lnTo>
                    <a:pt x="11811" y="1785428"/>
                  </a:lnTo>
                  <a:lnTo>
                    <a:pt x="36573" y="1818446"/>
                  </a:lnTo>
                  <a:lnTo>
                    <a:pt x="71566" y="1840549"/>
                  </a:lnTo>
                  <a:lnTo>
                    <a:pt x="113664" y="1848612"/>
                  </a:lnTo>
                  <a:lnTo>
                    <a:pt x="3824878" y="1848205"/>
                  </a:lnTo>
                  <a:lnTo>
                    <a:pt x="3865688" y="1836800"/>
                  </a:lnTo>
                  <a:lnTo>
                    <a:pt x="3898706" y="1812038"/>
                  </a:lnTo>
                  <a:lnTo>
                    <a:pt x="3920809" y="1777045"/>
                  </a:lnTo>
                  <a:lnTo>
                    <a:pt x="3928872" y="1734947"/>
                  </a:lnTo>
                  <a:lnTo>
                    <a:pt x="3928465" y="103993"/>
                  </a:lnTo>
                  <a:lnTo>
                    <a:pt x="3917060" y="63183"/>
                  </a:lnTo>
                  <a:lnTo>
                    <a:pt x="3892298" y="30165"/>
                  </a:lnTo>
                  <a:lnTo>
                    <a:pt x="3857305" y="8062"/>
                  </a:lnTo>
                  <a:lnTo>
                    <a:pt x="381520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84" name="object 132"/>
            <p:cNvSpPr/>
            <p:nvPr/>
          </p:nvSpPr>
          <p:spPr>
            <a:xfrm>
              <a:off x="5713441" y="3076710"/>
              <a:ext cx="1018588" cy="54471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60" name="object 82"/>
            <p:cNvSpPr/>
            <p:nvPr/>
          </p:nvSpPr>
          <p:spPr>
            <a:xfrm>
              <a:off x="3362046" y="3711040"/>
              <a:ext cx="5467908" cy="1447252"/>
            </a:xfrm>
            <a:custGeom>
              <a:avLst/>
              <a:gdLst/>
              <a:ahLst/>
              <a:cxnLst/>
              <a:rect l="l" t="t" r="r" b="b"/>
              <a:pathLst>
                <a:path w="3929379" h="1849120">
                  <a:moveTo>
                    <a:pt x="3815206" y="0"/>
                  </a:moveTo>
                  <a:lnTo>
                    <a:pt x="103993" y="406"/>
                  </a:lnTo>
                  <a:lnTo>
                    <a:pt x="63183" y="11811"/>
                  </a:lnTo>
                  <a:lnTo>
                    <a:pt x="30165" y="36573"/>
                  </a:lnTo>
                  <a:lnTo>
                    <a:pt x="8062" y="71566"/>
                  </a:lnTo>
                  <a:lnTo>
                    <a:pt x="0" y="113664"/>
                  </a:lnTo>
                  <a:lnTo>
                    <a:pt x="406" y="1744618"/>
                  </a:lnTo>
                  <a:lnTo>
                    <a:pt x="11811" y="1785428"/>
                  </a:lnTo>
                  <a:lnTo>
                    <a:pt x="36573" y="1818446"/>
                  </a:lnTo>
                  <a:lnTo>
                    <a:pt x="71566" y="1840549"/>
                  </a:lnTo>
                  <a:lnTo>
                    <a:pt x="113664" y="1848612"/>
                  </a:lnTo>
                  <a:lnTo>
                    <a:pt x="3824878" y="1848205"/>
                  </a:lnTo>
                  <a:lnTo>
                    <a:pt x="3865688" y="1836800"/>
                  </a:lnTo>
                  <a:lnTo>
                    <a:pt x="3898706" y="1812038"/>
                  </a:lnTo>
                  <a:lnTo>
                    <a:pt x="3920809" y="1777045"/>
                  </a:lnTo>
                  <a:lnTo>
                    <a:pt x="3928872" y="1734947"/>
                  </a:lnTo>
                  <a:lnTo>
                    <a:pt x="3928465" y="103993"/>
                  </a:lnTo>
                  <a:lnTo>
                    <a:pt x="3917060" y="63183"/>
                  </a:lnTo>
                  <a:lnTo>
                    <a:pt x="3892298" y="30165"/>
                  </a:lnTo>
                  <a:lnTo>
                    <a:pt x="3857305" y="8062"/>
                  </a:lnTo>
                  <a:lnTo>
                    <a:pt x="3815206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61" name="object 83"/>
            <p:cNvSpPr/>
            <p:nvPr/>
          </p:nvSpPr>
          <p:spPr>
            <a:xfrm>
              <a:off x="7644291" y="4143455"/>
              <a:ext cx="1060356" cy="5447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62" name="object 84"/>
            <p:cNvSpPr/>
            <p:nvPr/>
          </p:nvSpPr>
          <p:spPr>
            <a:xfrm>
              <a:off x="7743967" y="4232796"/>
              <a:ext cx="861955" cy="365168"/>
            </a:xfrm>
            <a:custGeom>
              <a:avLst/>
              <a:gdLst/>
              <a:ahLst/>
              <a:cxnLst/>
              <a:rect l="l" t="t" r="r" b="b"/>
              <a:pathLst>
                <a:path w="619125" h="279400">
                  <a:moveTo>
                    <a:pt x="572262" y="0"/>
                  </a:moveTo>
                  <a:lnTo>
                    <a:pt x="43882" y="71"/>
                  </a:lnTo>
                  <a:lnTo>
                    <a:pt x="8405" y="19828"/>
                  </a:lnTo>
                  <a:lnTo>
                    <a:pt x="0" y="46482"/>
                  </a:lnTo>
                  <a:lnTo>
                    <a:pt x="71" y="235009"/>
                  </a:lnTo>
                  <a:lnTo>
                    <a:pt x="19828" y="270486"/>
                  </a:lnTo>
                  <a:lnTo>
                    <a:pt x="46482" y="278892"/>
                  </a:lnTo>
                  <a:lnTo>
                    <a:pt x="574861" y="278820"/>
                  </a:lnTo>
                  <a:lnTo>
                    <a:pt x="610338" y="259063"/>
                  </a:lnTo>
                  <a:lnTo>
                    <a:pt x="618744" y="232410"/>
                  </a:lnTo>
                  <a:lnTo>
                    <a:pt x="618672" y="43882"/>
                  </a:lnTo>
                  <a:lnTo>
                    <a:pt x="598915" y="8405"/>
                  </a:lnTo>
                  <a:lnTo>
                    <a:pt x="572262" y="0"/>
                  </a:lnTo>
                  <a:close/>
                </a:path>
              </a:pathLst>
            </a:custGeom>
            <a:solidFill>
              <a:srgbClr val="007AC3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63" name="object 85"/>
            <p:cNvSpPr txBox="1"/>
            <p:nvPr/>
          </p:nvSpPr>
          <p:spPr>
            <a:xfrm>
              <a:off x="7814214" y="4329075"/>
              <a:ext cx="722409" cy="1752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/>
              <a:r>
                <a:rPr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关联分析</a:t>
              </a:r>
              <a:endParaRPr sz="1140" spc="27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64" name="object 86"/>
            <p:cNvSpPr/>
            <p:nvPr/>
          </p:nvSpPr>
          <p:spPr>
            <a:xfrm>
              <a:off x="6252633" y="4143455"/>
              <a:ext cx="1060356" cy="5447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65" name="object 87"/>
            <p:cNvSpPr/>
            <p:nvPr/>
          </p:nvSpPr>
          <p:spPr>
            <a:xfrm>
              <a:off x="6353257" y="4232796"/>
              <a:ext cx="861955" cy="365168"/>
            </a:xfrm>
            <a:custGeom>
              <a:avLst/>
              <a:gdLst/>
              <a:ahLst/>
              <a:cxnLst/>
              <a:rect l="l" t="t" r="r" b="b"/>
              <a:pathLst>
                <a:path w="619125" h="279400">
                  <a:moveTo>
                    <a:pt x="572262" y="0"/>
                  </a:moveTo>
                  <a:lnTo>
                    <a:pt x="43882" y="71"/>
                  </a:lnTo>
                  <a:lnTo>
                    <a:pt x="8405" y="19828"/>
                  </a:lnTo>
                  <a:lnTo>
                    <a:pt x="0" y="46482"/>
                  </a:lnTo>
                  <a:lnTo>
                    <a:pt x="71" y="235009"/>
                  </a:lnTo>
                  <a:lnTo>
                    <a:pt x="19828" y="270486"/>
                  </a:lnTo>
                  <a:lnTo>
                    <a:pt x="46481" y="278892"/>
                  </a:lnTo>
                  <a:lnTo>
                    <a:pt x="574861" y="278820"/>
                  </a:lnTo>
                  <a:lnTo>
                    <a:pt x="610338" y="259063"/>
                  </a:lnTo>
                  <a:lnTo>
                    <a:pt x="618743" y="232410"/>
                  </a:lnTo>
                  <a:lnTo>
                    <a:pt x="618672" y="43882"/>
                  </a:lnTo>
                  <a:lnTo>
                    <a:pt x="598915" y="8405"/>
                  </a:lnTo>
                  <a:lnTo>
                    <a:pt x="572262" y="0"/>
                  </a:lnTo>
                  <a:close/>
                </a:path>
              </a:pathLst>
            </a:custGeom>
            <a:solidFill>
              <a:srgbClr val="007AC3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66" name="object 88"/>
            <p:cNvSpPr/>
            <p:nvPr/>
          </p:nvSpPr>
          <p:spPr>
            <a:xfrm>
              <a:off x="4861923" y="4143455"/>
              <a:ext cx="1060356" cy="5447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67" name="object 89"/>
            <p:cNvSpPr/>
            <p:nvPr/>
          </p:nvSpPr>
          <p:spPr>
            <a:xfrm>
              <a:off x="4961599" y="4232796"/>
              <a:ext cx="861955" cy="365168"/>
            </a:xfrm>
            <a:custGeom>
              <a:avLst/>
              <a:gdLst/>
              <a:ahLst/>
              <a:cxnLst/>
              <a:rect l="l" t="t" r="r" b="b"/>
              <a:pathLst>
                <a:path w="619125" h="279400">
                  <a:moveTo>
                    <a:pt x="572262" y="0"/>
                  </a:moveTo>
                  <a:lnTo>
                    <a:pt x="43882" y="71"/>
                  </a:lnTo>
                  <a:lnTo>
                    <a:pt x="8405" y="19828"/>
                  </a:lnTo>
                  <a:lnTo>
                    <a:pt x="0" y="46482"/>
                  </a:lnTo>
                  <a:lnTo>
                    <a:pt x="71" y="235009"/>
                  </a:lnTo>
                  <a:lnTo>
                    <a:pt x="19828" y="270486"/>
                  </a:lnTo>
                  <a:lnTo>
                    <a:pt x="46482" y="278892"/>
                  </a:lnTo>
                  <a:lnTo>
                    <a:pt x="574861" y="278820"/>
                  </a:lnTo>
                  <a:lnTo>
                    <a:pt x="610338" y="259063"/>
                  </a:lnTo>
                  <a:lnTo>
                    <a:pt x="618744" y="232410"/>
                  </a:lnTo>
                  <a:lnTo>
                    <a:pt x="618672" y="43882"/>
                  </a:lnTo>
                  <a:lnTo>
                    <a:pt x="598915" y="8405"/>
                  </a:lnTo>
                  <a:lnTo>
                    <a:pt x="572262" y="0"/>
                  </a:lnTo>
                  <a:close/>
                </a:path>
              </a:pathLst>
            </a:custGeom>
            <a:solidFill>
              <a:srgbClr val="007AC3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68" name="object 90"/>
            <p:cNvSpPr/>
            <p:nvPr/>
          </p:nvSpPr>
          <p:spPr>
            <a:xfrm>
              <a:off x="3470265" y="4143455"/>
              <a:ext cx="1062255" cy="5447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69" name="object 91"/>
            <p:cNvSpPr/>
            <p:nvPr/>
          </p:nvSpPr>
          <p:spPr>
            <a:xfrm>
              <a:off x="3570889" y="4232796"/>
              <a:ext cx="862904" cy="365168"/>
            </a:xfrm>
            <a:custGeom>
              <a:avLst/>
              <a:gdLst/>
              <a:ahLst/>
              <a:cxnLst/>
              <a:rect l="l" t="t" r="r" b="b"/>
              <a:pathLst>
                <a:path w="620395" h="279400">
                  <a:moveTo>
                    <a:pt x="573786" y="0"/>
                  </a:moveTo>
                  <a:lnTo>
                    <a:pt x="43882" y="71"/>
                  </a:lnTo>
                  <a:lnTo>
                    <a:pt x="8405" y="19828"/>
                  </a:lnTo>
                  <a:lnTo>
                    <a:pt x="0" y="46482"/>
                  </a:lnTo>
                  <a:lnTo>
                    <a:pt x="71" y="235009"/>
                  </a:lnTo>
                  <a:lnTo>
                    <a:pt x="19828" y="270486"/>
                  </a:lnTo>
                  <a:lnTo>
                    <a:pt x="46481" y="278892"/>
                  </a:lnTo>
                  <a:lnTo>
                    <a:pt x="576385" y="278820"/>
                  </a:lnTo>
                  <a:lnTo>
                    <a:pt x="611862" y="259063"/>
                  </a:lnTo>
                  <a:lnTo>
                    <a:pt x="620268" y="232410"/>
                  </a:lnTo>
                  <a:lnTo>
                    <a:pt x="620196" y="43882"/>
                  </a:lnTo>
                  <a:lnTo>
                    <a:pt x="600439" y="8405"/>
                  </a:lnTo>
                  <a:lnTo>
                    <a:pt x="573786" y="0"/>
                  </a:lnTo>
                  <a:close/>
                </a:path>
              </a:pathLst>
            </a:custGeom>
            <a:solidFill>
              <a:srgbClr val="007AC3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70" name="object 92"/>
            <p:cNvSpPr/>
            <p:nvPr/>
          </p:nvSpPr>
          <p:spPr>
            <a:xfrm>
              <a:off x="6252633" y="4609240"/>
              <a:ext cx="1060356" cy="5447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71" name="object 93"/>
            <p:cNvSpPr/>
            <p:nvPr/>
          </p:nvSpPr>
          <p:spPr>
            <a:xfrm>
              <a:off x="6353257" y="4698580"/>
              <a:ext cx="861955" cy="365168"/>
            </a:xfrm>
            <a:custGeom>
              <a:avLst/>
              <a:gdLst/>
              <a:ahLst/>
              <a:cxnLst/>
              <a:rect l="l" t="t" r="r" b="b"/>
              <a:pathLst>
                <a:path w="619125" h="279400">
                  <a:moveTo>
                    <a:pt x="572262" y="0"/>
                  </a:moveTo>
                  <a:lnTo>
                    <a:pt x="43882" y="71"/>
                  </a:lnTo>
                  <a:lnTo>
                    <a:pt x="8405" y="19828"/>
                  </a:lnTo>
                  <a:lnTo>
                    <a:pt x="0" y="46481"/>
                  </a:lnTo>
                  <a:lnTo>
                    <a:pt x="71" y="235009"/>
                  </a:lnTo>
                  <a:lnTo>
                    <a:pt x="19828" y="270486"/>
                  </a:lnTo>
                  <a:lnTo>
                    <a:pt x="46481" y="278891"/>
                  </a:lnTo>
                  <a:lnTo>
                    <a:pt x="574861" y="278820"/>
                  </a:lnTo>
                  <a:lnTo>
                    <a:pt x="610338" y="259063"/>
                  </a:lnTo>
                  <a:lnTo>
                    <a:pt x="618743" y="232409"/>
                  </a:lnTo>
                  <a:lnTo>
                    <a:pt x="618672" y="43882"/>
                  </a:lnTo>
                  <a:lnTo>
                    <a:pt x="598915" y="8405"/>
                  </a:lnTo>
                  <a:lnTo>
                    <a:pt x="572262" y="0"/>
                  </a:lnTo>
                  <a:close/>
                </a:path>
              </a:pathLst>
            </a:custGeom>
            <a:solidFill>
              <a:srgbClr val="007AC3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72" name="object 94"/>
            <p:cNvSpPr/>
            <p:nvPr/>
          </p:nvSpPr>
          <p:spPr>
            <a:xfrm>
              <a:off x="7644291" y="4609240"/>
              <a:ext cx="1060356" cy="5447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73" name="object 95"/>
            <p:cNvSpPr/>
            <p:nvPr/>
          </p:nvSpPr>
          <p:spPr>
            <a:xfrm>
              <a:off x="7743967" y="4698580"/>
              <a:ext cx="861955" cy="365168"/>
            </a:xfrm>
            <a:custGeom>
              <a:avLst/>
              <a:gdLst/>
              <a:ahLst/>
              <a:cxnLst/>
              <a:rect l="l" t="t" r="r" b="b"/>
              <a:pathLst>
                <a:path w="619125" h="279400">
                  <a:moveTo>
                    <a:pt x="572262" y="0"/>
                  </a:moveTo>
                  <a:lnTo>
                    <a:pt x="43882" y="71"/>
                  </a:lnTo>
                  <a:lnTo>
                    <a:pt x="8405" y="19828"/>
                  </a:lnTo>
                  <a:lnTo>
                    <a:pt x="0" y="46481"/>
                  </a:lnTo>
                  <a:lnTo>
                    <a:pt x="71" y="235009"/>
                  </a:lnTo>
                  <a:lnTo>
                    <a:pt x="19828" y="270486"/>
                  </a:lnTo>
                  <a:lnTo>
                    <a:pt x="46482" y="278891"/>
                  </a:lnTo>
                  <a:lnTo>
                    <a:pt x="574861" y="278820"/>
                  </a:lnTo>
                  <a:lnTo>
                    <a:pt x="610338" y="259063"/>
                  </a:lnTo>
                  <a:lnTo>
                    <a:pt x="618744" y="232409"/>
                  </a:lnTo>
                  <a:lnTo>
                    <a:pt x="618672" y="43882"/>
                  </a:lnTo>
                  <a:lnTo>
                    <a:pt x="598915" y="8405"/>
                  </a:lnTo>
                  <a:lnTo>
                    <a:pt x="572262" y="0"/>
                  </a:lnTo>
                  <a:close/>
                </a:path>
              </a:pathLst>
            </a:custGeom>
            <a:solidFill>
              <a:srgbClr val="007AC3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74" name="object 96"/>
            <p:cNvSpPr/>
            <p:nvPr/>
          </p:nvSpPr>
          <p:spPr>
            <a:xfrm>
              <a:off x="4861923" y="4609240"/>
              <a:ext cx="1060356" cy="5447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75" name="object 97"/>
            <p:cNvSpPr/>
            <p:nvPr/>
          </p:nvSpPr>
          <p:spPr>
            <a:xfrm>
              <a:off x="4961599" y="4698580"/>
              <a:ext cx="861955" cy="365168"/>
            </a:xfrm>
            <a:custGeom>
              <a:avLst/>
              <a:gdLst/>
              <a:ahLst/>
              <a:cxnLst/>
              <a:rect l="l" t="t" r="r" b="b"/>
              <a:pathLst>
                <a:path w="619125" h="279400">
                  <a:moveTo>
                    <a:pt x="572262" y="0"/>
                  </a:moveTo>
                  <a:lnTo>
                    <a:pt x="43882" y="71"/>
                  </a:lnTo>
                  <a:lnTo>
                    <a:pt x="8405" y="19828"/>
                  </a:lnTo>
                  <a:lnTo>
                    <a:pt x="0" y="46481"/>
                  </a:lnTo>
                  <a:lnTo>
                    <a:pt x="71" y="235009"/>
                  </a:lnTo>
                  <a:lnTo>
                    <a:pt x="19828" y="270486"/>
                  </a:lnTo>
                  <a:lnTo>
                    <a:pt x="46482" y="278891"/>
                  </a:lnTo>
                  <a:lnTo>
                    <a:pt x="574861" y="278820"/>
                  </a:lnTo>
                  <a:lnTo>
                    <a:pt x="610338" y="259063"/>
                  </a:lnTo>
                  <a:lnTo>
                    <a:pt x="618744" y="232409"/>
                  </a:lnTo>
                  <a:lnTo>
                    <a:pt x="618672" y="43882"/>
                  </a:lnTo>
                  <a:lnTo>
                    <a:pt x="598915" y="8405"/>
                  </a:lnTo>
                  <a:lnTo>
                    <a:pt x="572262" y="0"/>
                  </a:lnTo>
                  <a:close/>
                </a:path>
              </a:pathLst>
            </a:custGeom>
            <a:solidFill>
              <a:srgbClr val="007AC3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76" name="object 98"/>
            <p:cNvSpPr/>
            <p:nvPr/>
          </p:nvSpPr>
          <p:spPr>
            <a:xfrm>
              <a:off x="3470265" y="4609240"/>
              <a:ext cx="1062255" cy="5447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77" name="object 99"/>
            <p:cNvSpPr/>
            <p:nvPr/>
          </p:nvSpPr>
          <p:spPr>
            <a:xfrm>
              <a:off x="3570889" y="4698580"/>
              <a:ext cx="862904" cy="365168"/>
            </a:xfrm>
            <a:custGeom>
              <a:avLst/>
              <a:gdLst/>
              <a:ahLst/>
              <a:cxnLst/>
              <a:rect l="l" t="t" r="r" b="b"/>
              <a:pathLst>
                <a:path w="620395" h="279400">
                  <a:moveTo>
                    <a:pt x="573786" y="0"/>
                  </a:moveTo>
                  <a:lnTo>
                    <a:pt x="43882" y="71"/>
                  </a:lnTo>
                  <a:lnTo>
                    <a:pt x="8405" y="19828"/>
                  </a:lnTo>
                  <a:lnTo>
                    <a:pt x="0" y="46481"/>
                  </a:lnTo>
                  <a:lnTo>
                    <a:pt x="71" y="235009"/>
                  </a:lnTo>
                  <a:lnTo>
                    <a:pt x="19828" y="270486"/>
                  </a:lnTo>
                  <a:lnTo>
                    <a:pt x="46481" y="278891"/>
                  </a:lnTo>
                  <a:lnTo>
                    <a:pt x="576385" y="278820"/>
                  </a:lnTo>
                  <a:lnTo>
                    <a:pt x="611862" y="259063"/>
                  </a:lnTo>
                  <a:lnTo>
                    <a:pt x="620268" y="232409"/>
                  </a:lnTo>
                  <a:lnTo>
                    <a:pt x="620196" y="43882"/>
                  </a:lnTo>
                  <a:lnTo>
                    <a:pt x="600439" y="8405"/>
                  </a:lnTo>
                  <a:lnTo>
                    <a:pt x="573786" y="0"/>
                  </a:lnTo>
                  <a:close/>
                </a:path>
              </a:pathLst>
            </a:custGeom>
            <a:solidFill>
              <a:srgbClr val="007AC3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78" name="object 100"/>
            <p:cNvSpPr/>
            <p:nvPr/>
          </p:nvSpPr>
          <p:spPr>
            <a:xfrm>
              <a:off x="3570889" y="3772215"/>
              <a:ext cx="5033134" cy="365168"/>
            </a:xfrm>
            <a:custGeom>
              <a:avLst/>
              <a:gdLst/>
              <a:ahLst/>
              <a:cxnLst/>
              <a:rect l="l" t="t" r="r" b="b"/>
              <a:pathLst>
                <a:path w="3616960" h="279400">
                  <a:moveTo>
                    <a:pt x="3569970" y="0"/>
                  </a:moveTo>
                  <a:lnTo>
                    <a:pt x="43882" y="71"/>
                  </a:lnTo>
                  <a:lnTo>
                    <a:pt x="8405" y="19828"/>
                  </a:lnTo>
                  <a:lnTo>
                    <a:pt x="0" y="46481"/>
                  </a:lnTo>
                  <a:lnTo>
                    <a:pt x="71" y="235009"/>
                  </a:lnTo>
                  <a:lnTo>
                    <a:pt x="19828" y="270486"/>
                  </a:lnTo>
                  <a:lnTo>
                    <a:pt x="46481" y="278892"/>
                  </a:lnTo>
                  <a:lnTo>
                    <a:pt x="3572569" y="278820"/>
                  </a:lnTo>
                  <a:lnTo>
                    <a:pt x="3608046" y="259063"/>
                  </a:lnTo>
                  <a:lnTo>
                    <a:pt x="3616452" y="232410"/>
                  </a:lnTo>
                  <a:lnTo>
                    <a:pt x="3616380" y="43882"/>
                  </a:lnTo>
                  <a:lnTo>
                    <a:pt x="3596623" y="8405"/>
                  </a:lnTo>
                  <a:lnTo>
                    <a:pt x="3569970" y="0"/>
                  </a:lnTo>
                  <a:close/>
                </a:path>
              </a:pathLst>
            </a:custGeom>
            <a:solidFill>
              <a:srgbClr val="007AC3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79" name="object 102"/>
            <p:cNvSpPr txBox="1"/>
            <p:nvPr/>
          </p:nvSpPr>
          <p:spPr>
            <a:xfrm>
              <a:off x="3640188" y="4329075"/>
              <a:ext cx="722409" cy="1752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/>
              <a:r>
                <a:rPr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数据建模</a:t>
              </a:r>
              <a:endParaRPr sz="1140" spc="27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80" name="object 103"/>
            <p:cNvSpPr txBox="1"/>
            <p:nvPr/>
          </p:nvSpPr>
          <p:spPr>
            <a:xfrm>
              <a:off x="7814214" y="4795727"/>
              <a:ext cx="722409" cy="1752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/>
              <a:r>
                <a:rPr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数据检索</a:t>
              </a:r>
              <a:endParaRPr sz="1140" spc="27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81" name="object 104"/>
            <p:cNvSpPr txBox="1"/>
            <p:nvPr/>
          </p:nvSpPr>
          <p:spPr>
            <a:xfrm>
              <a:off x="3640188" y="4795727"/>
              <a:ext cx="722409" cy="17521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/>
              <a:r>
                <a:rPr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数据处理</a:t>
              </a:r>
              <a:endParaRPr sz="1140" spc="27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82" name="object 114"/>
            <p:cNvSpPr/>
            <p:nvPr/>
          </p:nvSpPr>
          <p:spPr>
            <a:xfrm>
              <a:off x="2948095" y="4651731"/>
              <a:ext cx="406038" cy="418369"/>
            </a:xfrm>
            <a:custGeom>
              <a:avLst/>
              <a:gdLst/>
              <a:ahLst/>
              <a:cxnLst/>
              <a:rect l="l" t="t" r="r" b="b"/>
              <a:pathLst>
                <a:path w="354964" h="716279">
                  <a:moveTo>
                    <a:pt x="22225" y="665098"/>
                  </a:moveTo>
                  <a:lnTo>
                    <a:pt x="0" y="710691"/>
                  </a:lnTo>
                  <a:lnTo>
                    <a:pt x="11430" y="716279"/>
                  </a:lnTo>
                  <a:lnTo>
                    <a:pt x="33655" y="670686"/>
                  </a:lnTo>
                  <a:lnTo>
                    <a:pt x="22225" y="665098"/>
                  </a:lnTo>
                  <a:close/>
                </a:path>
                <a:path w="354964" h="716279">
                  <a:moveTo>
                    <a:pt x="61214" y="585215"/>
                  </a:moveTo>
                  <a:lnTo>
                    <a:pt x="38989" y="630808"/>
                  </a:lnTo>
                  <a:lnTo>
                    <a:pt x="50418" y="636396"/>
                  </a:lnTo>
                  <a:lnTo>
                    <a:pt x="72643" y="590676"/>
                  </a:lnTo>
                  <a:lnTo>
                    <a:pt x="61214" y="585215"/>
                  </a:lnTo>
                  <a:close/>
                </a:path>
                <a:path w="354964" h="716279">
                  <a:moveTo>
                    <a:pt x="100203" y="505206"/>
                  </a:moveTo>
                  <a:lnTo>
                    <a:pt x="77978" y="550926"/>
                  </a:lnTo>
                  <a:lnTo>
                    <a:pt x="89408" y="556513"/>
                  </a:lnTo>
                  <a:lnTo>
                    <a:pt x="111633" y="510794"/>
                  </a:lnTo>
                  <a:lnTo>
                    <a:pt x="100203" y="505206"/>
                  </a:lnTo>
                  <a:close/>
                </a:path>
                <a:path w="354964" h="716279">
                  <a:moveTo>
                    <a:pt x="139192" y="425322"/>
                  </a:moveTo>
                  <a:lnTo>
                    <a:pt x="116967" y="471043"/>
                  </a:lnTo>
                  <a:lnTo>
                    <a:pt x="128397" y="476631"/>
                  </a:lnTo>
                  <a:lnTo>
                    <a:pt x="150622" y="430910"/>
                  </a:lnTo>
                  <a:lnTo>
                    <a:pt x="139192" y="425322"/>
                  </a:lnTo>
                  <a:close/>
                </a:path>
                <a:path w="354964" h="716279">
                  <a:moveTo>
                    <a:pt x="178181" y="345439"/>
                  </a:moveTo>
                  <a:lnTo>
                    <a:pt x="155956" y="391159"/>
                  </a:lnTo>
                  <a:lnTo>
                    <a:pt x="167259" y="396620"/>
                  </a:lnTo>
                  <a:lnTo>
                    <a:pt x="189611" y="351027"/>
                  </a:lnTo>
                  <a:lnTo>
                    <a:pt x="178181" y="345439"/>
                  </a:lnTo>
                  <a:close/>
                </a:path>
                <a:path w="354964" h="716279">
                  <a:moveTo>
                    <a:pt x="217169" y="265556"/>
                  </a:moveTo>
                  <a:lnTo>
                    <a:pt x="194818" y="311150"/>
                  </a:lnTo>
                  <a:lnTo>
                    <a:pt x="206248" y="316738"/>
                  </a:lnTo>
                  <a:lnTo>
                    <a:pt x="228600" y="271144"/>
                  </a:lnTo>
                  <a:lnTo>
                    <a:pt x="217169" y="265556"/>
                  </a:lnTo>
                  <a:close/>
                </a:path>
                <a:path w="354964" h="716279">
                  <a:moveTo>
                    <a:pt x="256159" y="185674"/>
                  </a:moveTo>
                  <a:lnTo>
                    <a:pt x="233806" y="231266"/>
                  </a:lnTo>
                  <a:lnTo>
                    <a:pt x="245237" y="236854"/>
                  </a:lnTo>
                  <a:lnTo>
                    <a:pt x="267589" y="191262"/>
                  </a:lnTo>
                  <a:lnTo>
                    <a:pt x="256159" y="185674"/>
                  </a:lnTo>
                  <a:close/>
                </a:path>
                <a:path w="354964" h="716279">
                  <a:moveTo>
                    <a:pt x="295148" y="105790"/>
                  </a:moveTo>
                  <a:lnTo>
                    <a:pt x="272796" y="151383"/>
                  </a:lnTo>
                  <a:lnTo>
                    <a:pt x="284225" y="156971"/>
                  </a:lnTo>
                  <a:lnTo>
                    <a:pt x="306450" y="111251"/>
                  </a:lnTo>
                  <a:lnTo>
                    <a:pt x="295148" y="105790"/>
                  </a:lnTo>
                  <a:close/>
                </a:path>
                <a:path w="354964" h="716279">
                  <a:moveTo>
                    <a:pt x="354260" y="54228"/>
                  </a:moveTo>
                  <a:lnTo>
                    <a:pt x="320167" y="54228"/>
                  </a:lnTo>
                  <a:lnTo>
                    <a:pt x="331597" y="59816"/>
                  </a:lnTo>
                  <a:lnTo>
                    <a:pt x="326031" y="71285"/>
                  </a:lnTo>
                  <a:lnTo>
                    <a:pt x="354584" y="85216"/>
                  </a:lnTo>
                  <a:lnTo>
                    <a:pt x="354260" y="54228"/>
                  </a:lnTo>
                  <a:close/>
                </a:path>
                <a:path w="354964" h="716279">
                  <a:moveTo>
                    <a:pt x="314597" y="65705"/>
                  </a:moveTo>
                  <a:lnTo>
                    <a:pt x="311785" y="71500"/>
                  </a:lnTo>
                  <a:lnTo>
                    <a:pt x="323215" y="77088"/>
                  </a:lnTo>
                  <a:lnTo>
                    <a:pt x="326031" y="71285"/>
                  </a:lnTo>
                  <a:lnTo>
                    <a:pt x="314597" y="65705"/>
                  </a:lnTo>
                  <a:close/>
                </a:path>
                <a:path w="354964" h="716279">
                  <a:moveTo>
                    <a:pt x="320167" y="54228"/>
                  </a:moveTo>
                  <a:lnTo>
                    <a:pt x="314597" y="65705"/>
                  </a:lnTo>
                  <a:lnTo>
                    <a:pt x="326031" y="71285"/>
                  </a:lnTo>
                  <a:lnTo>
                    <a:pt x="331597" y="59816"/>
                  </a:lnTo>
                  <a:lnTo>
                    <a:pt x="320167" y="54228"/>
                  </a:lnTo>
                  <a:close/>
                </a:path>
                <a:path w="354964" h="716279">
                  <a:moveTo>
                    <a:pt x="353694" y="0"/>
                  </a:moveTo>
                  <a:lnTo>
                    <a:pt x="286131" y="51815"/>
                  </a:lnTo>
                  <a:lnTo>
                    <a:pt x="314597" y="65705"/>
                  </a:lnTo>
                  <a:lnTo>
                    <a:pt x="320167" y="54228"/>
                  </a:lnTo>
                  <a:lnTo>
                    <a:pt x="354260" y="54228"/>
                  </a:lnTo>
                  <a:lnTo>
                    <a:pt x="353694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83" name="object 115"/>
            <p:cNvSpPr/>
            <p:nvPr/>
          </p:nvSpPr>
          <p:spPr>
            <a:xfrm rot="2742285">
              <a:off x="2786044" y="4317341"/>
              <a:ext cx="490783" cy="480530"/>
            </a:xfrm>
            <a:custGeom>
              <a:avLst/>
              <a:gdLst/>
              <a:ahLst/>
              <a:cxnLst/>
              <a:rect l="l" t="t" r="r" b="b"/>
              <a:pathLst>
                <a:path w="353060" h="367664">
                  <a:moveTo>
                    <a:pt x="35179" y="321944"/>
                  </a:moveTo>
                  <a:lnTo>
                    <a:pt x="0" y="358647"/>
                  </a:lnTo>
                  <a:lnTo>
                    <a:pt x="9143" y="367410"/>
                  </a:lnTo>
                  <a:lnTo>
                    <a:pt x="44323" y="330707"/>
                  </a:lnTo>
                  <a:lnTo>
                    <a:pt x="35179" y="321944"/>
                  </a:lnTo>
                  <a:close/>
                </a:path>
                <a:path w="353060" h="367664">
                  <a:moveTo>
                    <a:pt x="96647" y="257682"/>
                  </a:moveTo>
                  <a:lnTo>
                    <a:pt x="61468" y="294385"/>
                  </a:lnTo>
                  <a:lnTo>
                    <a:pt x="70738" y="303149"/>
                  </a:lnTo>
                  <a:lnTo>
                    <a:pt x="105791" y="266572"/>
                  </a:lnTo>
                  <a:lnTo>
                    <a:pt x="96647" y="257682"/>
                  </a:lnTo>
                  <a:close/>
                </a:path>
                <a:path w="353060" h="367664">
                  <a:moveTo>
                    <a:pt x="158242" y="193547"/>
                  </a:moveTo>
                  <a:lnTo>
                    <a:pt x="123062" y="230250"/>
                  </a:lnTo>
                  <a:lnTo>
                    <a:pt x="132206" y="239013"/>
                  </a:lnTo>
                  <a:lnTo>
                    <a:pt x="167386" y="202310"/>
                  </a:lnTo>
                  <a:lnTo>
                    <a:pt x="158242" y="193547"/>
                  </a:lnTo>
                  <a:close/>
                </a:path>
                <a:path w="353060" h="367664">
                  <a:moveTo>
                    <a:pt x="219710" y="129412"/>
                  </a:moveTo>
                  <a:lnTo>
                    <a:pt x="184531" y="166115"/>
                  </a:lnTo>
                  <a:lnTo>
                    <a:pt x="193675" y="174878"/>
                  </a:lnTo>
                  <a:lnTo>
                    <a:pt x="228854" y="138175"/>
                  </a:lnTo>
                  <a:lnTo>
                    <a:pt x="219710" y="129412"/>
                  </a:lnTo>
                  <a:close/>
                </a:path>
                <a:path w="353060" h="367664">
                  <a:moveTo>
                    <a:pt x="281305" y="65277"/>
                  </a:moveTo>
                  <a:lnTo>
                    <a:pt x="246125" y="101853"/>
                  </a:lnTo>
                  <a:lnTo>
                    <a:pt x="255269" y="110743"/>
                  </a:lnTo>
                  <a:lnTo>
                    <a:pt x="290449" y="74040"/>
                  </a:lnTo>
                  <a:lnTo>
                    <a:pt x="281305" y="65277"/>
                  </a:lnTo>
                  <a:close/>
                </a:path>
                <a:path w="353060" h="367664">
                  <a:moveTo>
                    <a:pt x="352551" y="0"/>
                  </a:moveTo>
                  <a:lnTo>
                    <a:pt x="272288" y="28575"/>
                  </a:lnTo>
                  <a:lnTo>
                    <a:pt x="327406" y="81406"/>
                  </a:lnTo>
                  <a:lnTo>
                    <a:pt x="352551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84" name="object 116"/>
            <p:cNvSpPr/>
            <p:nvPr/>
          </p:nvSpPr>
          <p:spPr>
            <a:xfrm>
              <a:off x="2861132" y="4347724"/>
              <a:ext cx="485087" cy="99749"/>
            </a:xfrm>
            <a:custGeom>
              <a:avLst/>
              <a:gdLst/>
              <a:ahLst/>
              <a:cxnLst/>
              <a:rect l="l" t="t" r="r" b="b"/>
              <a:pathLst>
                <a:path w="348614" h="76200">
                  <a:moveTo>
                    <a:pt x="50800" y="39623"/>
                  </a:moveTo>
                  <a:lnTo>
                    <a:pt x="0" y="41401"/>
                  </a:lnTo>
                  <a:lnTo>
                    <a:pt x="507" y="54101"/>
                  </a:lnTo>
                  <a:lnTo>
                    <a:pt x="51307" y="52323"/>
                  </a:lnTo>
                  <a:lnTo>
                    <a:pt x="50800" y="39623"/>
                  </a:lnTo>
                  <a:close/>
                </a:path>
                <a:path w="348614" h="76200">
                  <a:moveTo>
                    <a:pt x="139573" y="36448"/>
                  </a:moveTo>
                  <a:lnTo>
                    <a:pt x="88900" y="38226"/>
                  </a:lnTo>
                  <a:lnTo>
                    <a:pt x="89281" y="50926"/>
                  </a:lnTo>
                  <a:lnTo>
                    <a:pt x="140081" y="49148"/>
                  </a:lnTo>
                  <a:lnTo>
                    <a:pt x="139573" y="36448"/>
                  </a:lnTo>
                  <a:close/>
                </a:path>
                <a:path w="348614" h="76200">
                  <a:moveTo>
                    <a:pt x="228473" y="33273"/>
                  </a:moveTo>
                  <a:lnTo>
                    <a:pt x="177673" y="35051"/>
                  </a:lnTo>
                  <a:lnTo>
                    <a:pt x="178181" y="47751"/>
                  </a:lnTo>
                  <a:lnTo>
                    <a:pt x="228981" y="45973"/>
                  </a:lnTo>
                  <a:lnTo>
                    <a:pt x="228473" y="33273"/>
                  </a:lnTo>
                  <a:close/>
                </a:path>
                <a:path w="348614" h="76200">
                  <a:moveTo>
                    <a:pt x="339316" y="31241"/>
                  </a:moveTo>
                  <a:lnTo>
                    <a:pt x="284606" y="31241"/>
                  </a:lnTo>
                  <a:lnTo>
                    <a:pt x="284988" y="43941"/>
                  </a:lnTo>
                  <a:lnTo>
                    <a:pt x="272320" y="44388"/>
                  </a:lnTo>
                  <a:lnTo>
                    <a:pt x="273431" y="76072"/>
                  </a:lnTo>
                  <a:lnTo>
                    <a:pt x="348233" y="35305"/>
                  </a:lnTo>
                  <a:lnTo>
                    <a:pt x="339316" y="31241"/>
                  </a:lnTo>
                  <a:close/>
                </a:path>
                <a:path w="348614" h="76200">
                  <a:moveTo>
                    <a:pt x="271875" y="31690"/>
                  </a:moveTo>
                  <a:lnTo>
                    <a:pt x="266573" y="31876"/>
                  </a:lnTo>
                  <a:lnTo>
                    <a:pt x="266954" y="44576"/>
                  </a:lnTo>
                  <a:lnTo>
                    <a:pt x="272320" y="44388"/>
                  </a:lnTo>
                  <a:lnTo>
                    <a:pt x="271875" y="31690"/>
                  </a:lnTo>
                  <a:close/>
                </a:path>
                <a:path w="348614" h="76200">
                  <a:moveTo>
                    <a:pt x="284606" y="31241"/>
                  </a:moveTo>
                  <a:lnTo>
                    <a:pt x="271875" y="31690"/>
                  </a:lnTo>
                  <a:lnTo>
                    <a:pt x="272320" y="44388"/>
                  </a:lnTo>
                  <a:lnTo>
                    <a:pt x="284988" y="43941"/>
                  </a:lnTo>
                  <a:lnTo>
                    <a:pt x="284606" y="31241"/>
                  </a:lnTo>
                  <a:close/>
                </a:path>
                <a:path w="348614" h="76200">
                  <a:moveTo>
                    <a:pt x="270763" y="0"/>
                  </a:moveTo>
                  <a:lnTo>
                    <a:pt x="271875" y="31690"/>
                  </a:lnTo>
                  <a:lnTo>
                    <a:pt x="284606" y="31241"/>
                  </a:lnTo>
                  <a:lnTo>
                    <a:pt x="339316" y="31241"/>
                  </a:lnTo>
                  <a:lnTo>
                    <a:pt x="270763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85" name="object 117"/>
            <p:cNvSpPr/>
            <p:nvPr/>
          </p:nvSpPr>
          <p:spPr>
            <a:xfrm>
              <a:off x="2895470" y="3826162"/>
              <a:ext cx="490783" cy="448437"/>
            </a:xfrm>
            <a:custGeom>
              <a:avLst/>
              <a:gdLst/>
              <a:ahLst/>
              <a:cxnLst/>
              <a:rect l="l" t="t" r="r" b="b"/>
              <a:pathLst>
                <a:path w="352425" h="342900">
                  <a:moveTo>
                    <a:pt x="8890" y="0"/>
                  </a:moveTo>
                  <a:lnTo>
                    <a:pt x="0" y="9143"/>
                  </a:lnTo>
                  <a:lnTo>
                    <a:pt x="36449" y="44576"/>
                  </a:lnTo>
                  <a:lnTo>
                    <a:pt x="45339" y="35432"/>
                  </a:lnTo>
                  <a:lnTo>
                    <a:pt x="8890" y="0"/>
                  </a:lnTo>
                  <a:close/>
                </a:path>
                <a:path w="352425" h="342900">
                  <a:moveTo>
                    <a:pt x="72644" y="61975"/>
                  </a:moveTo>
                  <a:lnTo>
                    <a:pt x="63754" y="71119"/>
                  </a:lnTo>
                  <a:lnTo>
                    <a:pt x="100203" y="106425"/>
                  </a:lnTo>
                  <a:lnTo>
                    <a:pt x="109093" y="97408"/>
                  </a:lnTo>
                  <a:lnTo>
                    <a:pt x="72644" y="61975"/>
                  </a:lnTo>
                  <a:close/>
                </a:path>
                <a:path w="352425" h="342900">
                  <a:moveTo>
                    <a:pt x="136398" y="123951"/>
                  </a:moveTo>
                  <a:lnTo>
                    <a:pt x="127508" y="132969"/>
                  </a:lnTo>
                  <a:lnTo>
                    <a:pt x="163957" y="168401"/>
                  </a:lnTo>
                  <a:lnTo>
                    <a:pt x="172847" y="159257"/>
                  </a:lnTo>
                  <a:lnTo>
                    <a:pt x="136398" y="123951"/>
                  </a:lnTo>
                  <a:close/>
                </a:path>
                <a:path w="352425" h="342900">
                  <a:moveTo>
                    <a:pt x="200152" y="185800"/>
                  </a:moveTo>
                  <a:lnTo>
                    <a:pt x="191262" y="194944"/>
                  </a:lnTo>
                  <a:lnTo>
                    <a:pt x="227711" y="230377"/>
                  </a:lnTo>
                  <a:lnTo>
                    <a:pt x="236601" y="221233"/>
                  </a:lnTo>
                  <a:lnTo>
                    <a:pt x="200152" y="185800"/>
                  </a:lnTo>
                  <a:close/>
                </a:path>
                <a:path w="352425" h="342900">
                  <a:moveTo>
                    <a:pt x="324358" y="262254"/>
                  </a:moveTo>
                  <a:lnTo>
                    <a:pt x="271272" y="316864"/>
                  </a:lnTo>
                  <a:lnTo>
                    <a:pt x="352425" y="342645"/>
                  </a:lnTo>
                  <a:lnTo>
                    <a:pt x="324358" y="262254"/>
                  </a:lnTo>
                  <a:close/>
                </a:path>
                <a:path w="352425" h="342900">
                  <a:moveTo>
                    <a:pt x="263906" y="247776"/>
                  </a:moveTo>
                  <a:lnTo>
                    <a:pt x="255143" y="256920"/>
                  </a:lnTo>
                  <a:lnTo>
                    <a:pt x="291592" y="292353"/>
                  </a:lnTo>
                  <a:lnTo>
                    <a:pt x="300355" y="283209"/>
                  </a:lnTo>
                  <a:lnTo>
                    <a:pt x="263906" y="247776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86" name="object 121"/>
            <p:cNvSpPr/>
            <p:nvPr/>
          </p:nvSpPr>
          <p:spPr>
            <a:xfrm rot="18811699">
              <a:off x="8956312" y="4763990"/>
              <a:ext cx="278439" cy="521166"/>
            </a:xfrm>
            <a:custGeom>
              <a:avLst/>
              <a:gdLst/>
              <a:ahLst/>
              <a:cxnLst/>
              <a:rect l="l" t="t" r="r" b="b"/>
              <a:pathLst>
                <a:path w="353059" h="716279">
                  <a:moveTo>
                    <a:pt x="330834" y="664971"/>
                  </a:moveTo>
                  <a:lnTo>
                    <a:pt x="319404" y="670560"/>
                  </a:lnTo>
                  <a:lnTo>
                    <a:pt x="341629" y="716279"/>
                  </a:lnTo>
                  <a:lnTo>
                    <a:pt x="353059" y="710691"/>
                  </a:lnTo>
                  <a:lnTo>
                    <a:pt x="330834" y="664971"/>
                  </a:lnTo>
                  <a:close/>
                </a:path>
                <a:path w="353059" h="716279">
                  <a:moveTo>
                    <a:pt x="291973" y="585088"/>
                  </a:moveTo>
                  <a:lnTo>
                    <a:pt x="280543" y="590549"/>
                  </a:lnTo>
                  <a:lnTo>
                    <a:pt x="302768" y="636269"/>
                  </a:lnTo>
                  <a:lnTo>
                    <a:pt x="314198" y="630808"/>
                  </a:lnTo>
                  <a:lnTo>
                    <a:pt x="291973" y="585088"/>
                  </a:lnTo>
                  <a:close/>
                </a:path>
                <a:path w="353059" h="716279">
                  <a:moveTo>
                    <a:pt x="253238" y="505078"/>
                  </a:moveTo>
                  <a:lnTo>
                    <a:pt x="241807" y="510666"/>
                  </a:lnTo>
                  <a:lnTo>
                    <a:pt x="263905" y="556260"/>
                  </a:lnTo>
                  <a:lnTo>
                    <a:pt x="275335" y="550798"/>
                  </a:lnTo>
                  <a:lnTo>
                    <a:pt x="253238" y="505078"/>
                  </a:lnTo>
                  <a:close/>
                </a:path>
                <a:path w="353059" h="716279">
                  <a:moveTo>
                    <a:pt x="214375" y="425069"/>
                  </a:moveTo>
                  <a:lnTo>
                    <a:pt x="202946" y="430656"/>
                  </a:lnTo>
                  <a:lnTo>
                    <a:pt x="225171" y="476376"/>
                  </a:lnTo>
                  <a:lnTo>
                    <a:pt x="236600" y="470788"/>
                  </a:lnTo>
                  <a:lnTo>
                    <a:pt x="214375" y="425069"/>
                  </a:lnTo>
                  <a:close/>
                </a:path>
                <a:path w="353059" h="716279">
                  <a:moveTo>
                    <a:pt x="175641" y="345058"/>
                  </a:moveTo>
                  <a:lnTo>
                    <a:pt x="164210" y="350646"/>
                  </a:lnTo>
                  <a:lnTo>
                    <a:pt x="186308" y="396366"/>
                  </a:lnTo>
                  <a:lnTo>
                    <a:pt x="197739" y="390778"/>
                  </a:lnTo>
                  <a:lnTo>
                    <a:pt x="175641" y="345058"/>
                  </a:lnTo>
                  <a:close/>
                </a:path>
                <a:path w="353059" h="716279">
                  <a:moveTo>
                    <a:pt x="136778" y="265175"/>
                  </a:moveTo>
                  <a:lnTo>
                    <a:pt x="125349" y="270637"/>
                  </a:lnTo>
                  <a:lnTo>
                    <a:pt x="147574" y="316356"/>
                  </a:lnTo>
                  <a:lnTo>
                    <a:pt x="159003" y="310895"/>
                  </a:lnTo>
                  <a:lnTo>
                    <a:pt x="136778" y="265175"/>
                  </a:lnTo>
                  <a:close/>
                </a:path>
                <a:path w="353059" h="716279">
                  <a:moveTo>
                    <a:pt x="97917" y="185165"/>
                  </a:moveTo>
                  <a:lnTo>
                    <a:pt x="86486" y="190753"/>
                  </a:lnTo>
                  <a:lnTo>
                    <a:pt x="108711" y="236346"/>
                  </a:lnTo>
                  <a:lnTo>
                    <a:pt x="120142" y="230885"/>
                  </a:lnTo>
                  <a:lnTo>
                    <a:pt x="97917" y="185165"/>
                  </a:lnTo>
                  <a:close/>
                </a:path>
                <a:path w="353059" h="716279">
                  <a:moveTo>
                    <a:pt x="59181" y="105156"/>
                  </a:moveTo>
                  <a:lnTo>
                    <a:pt x="47751" y="110743"/>
                  </a:lnTo>
                  <a:lnTo>
                    <a:pt x="69850" y="156463"/>
                  </a:lnTo>
                  <a:lnTo>
                    <a:pt x="81279" y="150875"/>
                  </a:lnTo>
                  <a:lnTo>
                    <a:pt x="59181" y="105156"/>
                  </a:lnTo>
                  <a:close/>
                </a:path>
                <a:path w="353059" h="716279">
                  <a:moveTo>
                    <a:pt x="1016" y="0"/>
                  </a:moveTo>
                  <a:lnTo>
                    <a:pt x="0" y="85216"/>
                  </a:lnTo>
                  <a:lnTo>
                    <a:pt x="28598" y="71341"/>
                  </a:lnTo>
                  <a:lnTo>
                    <a:pt x="22986" y="59943"/>
                  </a:lnTo>
                  <a:lnTo>
                    <a:pt x="34417" y="54356"/>
                  </a:lnTo>
                  <a:lnTo>
                    <a:pt x="63606" y="54356"/>
                  </a:lnTo>
                  <a:lnTo>
                    <a:pt x="68579" y="51943"/>
                  </a:lnTo>
                  <a:lnTo>
                    <a:pt x="1016" y="0"/>
                  </a:lnTo>
                  <a:close/>
                </a:path>
                <a:path w="353059" h="716279">
                  <a:moveTo>
                    <a:pt x="40044" y="65787"/>
                  </a:moveTo>
                  <a:lnTo>
                    <a:pt x="28598" y="71341"/>
                  </a:lnTo>
                  <a:lnTo>
                    <a:pt x="31115" y="76453"/>
                  </a:lnTo>
                  <a:lnTo>
                    <a:pt x="42545" y="70865"/>
                  </a:lnTo>
                  <a:lnTo>
                    <a:pt x="40044" y="65787"/>
                  </a:lnTo>
                  <a:close/>
                </a:path>
                <a:path w="353059" h="716279">
                  <a:moveTo>
                    <a:pt x="34417" y="54356"/>
                  </a:moveTo>
                  <a:lnTo>
                    <a:pt x="22986" y="59943"/>
                  </a:lnTo>
                  <a:lnTo>
                    <a:pt x="28598" y="71341"/>
                  </a:lnTo>
                  <a:lnTo>
                    <a:pt x="40044" y="65787"/>
                  </a:lnTo>
                  <a:lnTo>
                    <a:pt x="34417" y="54356"/>
                  </a:lnTo>
                  <a:close/>
                </a:path>
                <a:path w="353059" h="716279">
                  <a:moveTo>
                    <a:pt x="63606" y="54356"/>
                  </a:moveTo>
                  <a:lnTo>
                    <a:pt x="34417" y="54356"/>
                  </a:lnTo>
                  <a:lnTo>
                    <a:pt x="40044" y="65787"/>
                  </a:lnTo>
                  <a:lnTo>
                    <a:pt x="63606" y="54356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87" name="object 122"/>
            <p:cNvSpPr/>
            <p:nvPr/>
          </p:nvSpPr>
          <p:spPr>
            <a:xfrm rot="19020594">
              <a:off x="8896809" y="4384663"/>
              <a:ext cx="488884" cy="480530"/>
            </a:xfrm>
            <a:custGeom>
              <a:avLst/>
              <a:gdLst/>
              <a:ahLst/>
              <a:cxnLst/>
              <a:rect l="l" t="t" r="r" b="b"/>
              <a:pathLst>
                <a:path w="351154" h="367664">
                  <a:moveTo>
                    <a:pt x="315849" y="321818"/>
                  </a:moveTo>
                  <a:lnTo>
                    <a:pt x="306577" y="330581"/>
                  </a:lnTo>
                  <a:lnTo>
                    <a:pt x="341756" y="367410"/>
                  </a:lnTo>
                  <a:lnTo>
                    <a:pt x="350900" y="358647"/>
                  </a:lnTo>
                  <a:lnTo>
                    <a:pt x="315849" y="321818"/>
                  </a:lnTo>
                  <a:close/>
                </a:path>
                <a:path w="351154" h="367664">
                  <a:moveTo>
                    <a:pt x="254507" y="257556"/>
                  </a:moveTo>
                  <a:lnTo>
                    <a:pt x="245236" y="266319"/>
                  </a:lnTo>
                  <a:lnTo>
                    <a:pt x="280288" y="303021"/>
                  </a:lnTo>
                  <a:lnTo>
                    <a:pt x="289559" y="294258"/>
                  </a:lnTo>
                  <a:lnTo>
                    <a:pt x="254507" y="257556"/>
                  </a:lnTo>
                  <a:close/>
                </a:path>
                <a:path w="351154" h="367664">
                  <a:moveTo>
                    <a:pt x="193039" y="193166"/>
                  </a:moveTo>
                  <a:lnTo>
                    <a:pt x="183895" y="201929"/>
                  </a:lnTo>
                  <a:lnTo>
                    <a:pt x="218948" y="238759"/>
                  </a:lnTo>
                  <a:lnTo>
                    <a:pt x="228218" y="229996"/>
                  </a:lnTo>
                  <a:lnTo>
                    <a:pt x="193039" y="193166"/>
                  </a:lnTo>
                  <a:close/>
                </a:path>
                <a:path w="351154" h="367664">
                  <a:moveTo>
                    <a:pt x="131699" y="128904"/>
                  </a:moveTo>
                  <a:lnTo>
                    <a:pt x="122554" y="137668"/>
                  </a:lnTo>
                  <a:lnTo>
                    <a:pt x="157606" y="174370"/>
                  </a:lnTo>
                  <a:lnTo>
                    <a:pt x="166750" y="165607"/>
                  </a:lnTo>
                  <a:lnTo>
                    <a:pt x="131699" y="128904"/>
                  </a:lnTo>
                  <a:close/>
                </a:path>
                <a:path w="351154" h="367664">
                  <a:moveTo>
                    <a:pt x="70357" y="64515"/>
                  </a:moveTo>
                  <a:lnTo>
                    <a:pt x="61213" y="73278"/>
                  </a:lnTo>
                  <a:lnTo>
                    <a:pt x="96265" y="110108"/>
                  </a:lnTo>
                  <a:lnTo>
                    <a:pt x="105409" y="101345"/>
                  </a:lnTo>
                  <a:lnTo>
                    <a:pt x="70357" y="64515"/>
                  </a:lnTo>
                  <a:close/>
                </a:path>
                <a:path w="351154" h="367664">
                  <a:moveTo>
                    <a:pt x="0" y="0"/>
                  </a:moveTo>
                  <a:lnTo>
                    <a:pt x="25018" y="81406"/>
                  </a:lnTo>
                  <a:lnTo>
                    <a:pt x="80136" y="28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88" name="object 123"/>
            <p:cNvSpPr/>
            <p:nvPr/>
          </p:nvSpPr>
          <p:spPr>
            <a:xfrm>
              <a:off x="8837867" y="4381777"/>
              <a:ext cx="421985" cy="92401"/>
            </a:xfrm>
            <a:custGeom>
              <a:avLst/>
              <a:gdLst/>
              <a:ahLst/>
              <a:cxnLst/>
              <a:rect l="l" t="t" r="r" b="b"/>
              <a:pathLst>
                <a:path w="346709" h="76200">
                  <a:moveTo>
                    <a:pt x="295782" y="39623"/>
                  </a:moveTo>
                  <a:lnTo>
                    <a:pt x="295275" y="52323"/>
                  </a:lnTo>
                  <a:lnTo>
                    <a:pt x="346075" y="54101"/>
                  </a:lnTo>
                  <a:lnTo>
                    <a:pt x="346582" y="41401"/>
                  </a:lnTo>
                  <a:lnTo>
                    <a:pt x="295782" y="39623"/>
                  </a:lnTo>
                  <a:close/>
                </a:path>
                <a:path w="346709" h="76200">
                  <a:moveTo>
                    <a:pt x="206882" y="36448"/>
                  </a:moveTo>
                  <a:lnTo>
                    <a:pt x="206501" y="49148"/>
                  </a:lnTo>
                  <a:lnTo>
                    <a:pt x="257175" y="50926"/>
                  </a:lnTo>
                  <a:lnTo>
                    <a:pt x="257682" y="38226"/>
                  </a:lnTo>
                  <a:lnTo>
                    <a:pt x="206882" y="36448"/>
                  </a:lnTo>
                  <a:close/>
                </a:path>
                <a:path w="346709" h="76200">
                  <a:moveTo>
                    <a:pt x="118109" y="33146"/>
                  </a:moveTo>
                  <a:lnTo>
                    <a:pt x="117601" y="45846"/>
                  </a:lnTo>
                  <a:lnTo>
                    <a:pt x="168401" y="47751"/>
                  </a:lnTo>
                  <a:lnTo>
                    <a:pt x="168782" y="35051"/>
                  </a:lnTo>
                  <a:lnTo>
                    <a:pt x="118109" y="33146"/>
                  </a:lnTo>
                  <a:close/>
                </a:path>
                <a:path w="346709" h="76200">
                  <a:moveTo>
                    <a:pt x="77469" y="0"/>
                  </a:moveTo>
                  <a:lnTo>
                    <a:pt x="0" y="35305"/>
                  </a:lnTo>
                  <a:lnTo>
                    <a:pt x="74802" y="76072"/>
                  </a:lnTo>
                  <a:lnTo>
                    <a:pt x="75912" y="44436"/>
                  </a:lnTo>
                  <a:lnTo>
                    <a:pt x="63245" y="43941"/>
                  </a:lnTo>
                  <a:lnTo>
                    <a:pt x="63626" y="31241"/>
                  </a:lnTo>
                  <a:lnTo>
                    <a:pt x="76374" y="31241"/>
                  </a:lnTo>
                  <a:lnTo>
                    <a:pt x="77469" y="0"/>
                  </a:lnTo>
                  <a:close/>
                </a:path>
                <a:path w="346709" h="76200">
                  <a:moveTo>
                    <a:pt x="76357" y="31735"/>
                  </a:moveTo>
                  <a:lnTo>
                    <a:pt x="75912" y="44436"/>
                  </a:lnTo>
                  <a:lnTo>
                    <a:pt x="79501" y="44576"/>
                  </a:lnTo>
                  <a:lnTo>
                    <a:pt x="80009" y="31876"/>
                  </a:lnTo>
                  <a:lnTo>
                    <a:pt x="76357" y="31735"/>
                  </a:lnTo>
                  <a:close/>
                </a:path>
                <a:path w="346709" h="76200">
                  <a:moveTo>
                    <a:pt x="63626" y="31241"/>
                  </a:moveTo>
                  <a:lnTo>
                    <a:pt x="63245" y="43941"/>
                  </a:lnTo>
                  <a:lnTo>
                    <a:pt x="75912" y="44436"/>
                  </a:lnTo>
                  <a:lnTo>
                    <a:pt x="76357" y="31735"/>
                  </a:lnTo>
                  <a:lnTo>
                    <a:pt x="63626" y="31241"/>
                  </a:lnTo>
                  <a:close/>
                </a:path>
                <a:path w="346709" h="76200">
                  <a:moveTo>
                    <a:pt x="76374" y="31241"/>
                  </a:moveTo>
                  <a:lnTo>
                    <a:pt x="63626" y="31241"/>
                  </a:lnTo>
                  <a:lnTo>
                    <a:pt x="76357" y="31735"/>
                  </a:lnTo>
                  <a:lnTo>
                    <a:pt x="76374" y="31241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89" name="object 124"/>
            <p:cNvSpPr/>
            <p:nvPr/>
          </p:nvSpPr>
          <p:spPr>
            <a:xfrm>
              <a:off x="8778591" y="3863114"/>
              <a:ext cx="488884" cy="448437"/>
            </a:xfrm>
            <a:custGeom>
              <a:avLst/>
              <a:gdLst/>
              <a:ahLst/>
              <a:cxnLst/>
              <a:rect l="l" t="t" r="r" b="b"/>
              <a:pathLst>
                <a:path w="351154" h="342900">
                  <a:moveTo>
                    <a:pt x="341883" y="0"/>
                  </a:moveTo>
                  <a:lnTo>
                    <a:pt x="305561" y="35559"/>
                  </a:lnTo>
                  <a:lnTo>
                    <a:pt x="314325" y="44576"/>
                  </a:lnTo>
                  <a:lnTo>
                    <a:pt x="350774" y="9143"/>
                  </a:lnTo>
                  <a:lnTo>
                    <a:pt x="341883" y="0"/>
                  </a:lnTo>
                  <a:close/>
                </a:path>
                <a:path w="351154" h="342900">
                  <a:moveTo>
                    <a:pt x="278256" y="62102"/>
                  </a:moveTo>
                  <a:lnTo>
                    <a:pt x="241934" y="97662"/>
                  </a:lnTo>
                  <a:lnTo>
                    <a:pt x="250825" y="106679"/>
                  </a:lnTo>
                  <a:lnTo>
                    <a:pt x="287147" y="71246"/>
                  </a:lnTo>
                  <a:lnTo>
                    <a:pt x="278256" y="62102"/>
                  </a:lnTo>
                  <a:close/>
                </a:path>
                <a:path w="351154" h="342900">
                  <a:moveTo>
                    <a:pt x="214629" y="124206"/>
                  </a:moveTo>
                  <a:lnTo>
                    <a:pt x="178307" y="159765"/>
                  </a:lnTo>
                  <a:lnTo>
                    <a:pt x="187198" y="168782"/>
                  </a:lnTo>
                  <a:lnTo>
                    <a:pt x="223519" y="133350"/>
                  </a:lnTo>
                  <a:lnTo>
                    <a:pt x="214629" y="124206"/>
                  </a:lnTo>
                  <a:close/>
                </a:path>
                <a:path w="351154" h="342900">
                  <a:moveTo>
                    <a:pt x="151002" y="186308"/>
                  </a:moveTo>
                  <a:lnTo>
                    <a:pt x="114680" y="221869"/>
                  </a:lnTo>
                  <a:lnTo>
                    <a:pt x="123570" y="230885"/>
                  </a:lnTo>
                  <a:lnTo>
                    <a:pt x="159892" y="195452"/>
                  </a:lnTo>
                  <a:lnTo>
                    <a:pt x="151002" y="186308"/>
                  </a:lnTo>
                  <a:close/>
                </a:path>
                <a:path w="351154" h="342900">
                  <a:moveTo>
                    <a:pt x="27939" y="262127"/>
                  </a:moveTo>
                  <a:lnTo>
                    <a:pt x="0" y="342645"/>
                  </a:lnTo>
                  <a:lnTo>
                    <a:pt x="81152" y="316610"/>
                  </a:lnTo>
                  <a:lnTo>
                    <a:pt x="27939" y="262127"/>
                  </a:lnTo>
                  <a:close/>
                </a:path>
                <a:path w="351154" h="342900">
                  <a:moveTo>
                    <a:pt x="87375" y="248412"/>
                  </a:moveTo>
                  <a:lnTo>
                    <a:pt x="51053" y="283971"/>
                  </a:lnTo>
                  <a:lnTo>
                    <a:pt x="59943" y="292988"/>
                  </a:lnTo>
                  <a:lnTo>
                    <a:pt x="96265" y="257556"/>
                  </a:lnTo>
                  <a:lnTo>
                    <a:pt x="87375" y="248412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90" name="object 126"/>
            <p:cNvSpPr/>
            <p:nvPr/>
          </p:nvSpPr>
          <p:spPr>
            <a:xfrm>
              <a:off x="3401540" y="3092162"/>
              <a:ext cx="1018588" cy="54471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91" name="object 127"/>
            <p:cNvSpPr/>
            <p:nvPr/>
          </p:nvSpPr>
          <p:spPr>
            <a:xfrm>
              <a:off x="3512988" y="3174165"/>
              <a:ext cx="819237" cy="365168"/>
            </a:xfrm>
            <a:custGeom>
              <a:avLst/>
              <a:gdLst/>
              <a:ahLst/>
              <a:cxnLst/>
              <a:rect l="l" t="t" r="r" b="b"/>
              <a:pathLst>
                <a:path w="588645" h="279400">
                  <a:moveTo>
                    <a:pt x="541782" y="0"/>
                  </a:moveTo>
                  <a:lnTo>
                    <a:pt x="43882" y="71"/>
                  </a:lnTo>
                  <a:lnTo>
                    <a:pt x="8405" y="19828"/>
                  </a:lnTo>
                  <a:lnTo>
                    <a:pt x="0" y="46481"/>
                  </a:lnTo>
                  <a:lnTo>
                    <a:pt x="71" y="235009"/>
                  </a:lnTo>
                  <a:lnTo>
                    <a:pt x="19828" y="270486"/>
                  </a:lnTo>
                  <a:lnTo>
                    <a:pt x="46481" y="278892"/>
                  </a:lnTo>
                  <a:lnTo>
                    <a:pt x="544381" y="278820"/>
                  </a:lnTo>
                  <a:lnTo>
                    <a:pt x="579858" y="259063"/>
                  </a:lnTo>
                  <a:lnTo>
                    <a:pt x="588264" y="232409"/>
                  </a:lnTo>
                  <a:lnTo>
                    <a:pt x="588192" y="43882"/>
                  </a:lnTo>
                  <a:lnTo>
                    <a:pt x="568435" y="8405"/>
                  </a:lnTo>
                  <a:lnTo>
                    <a:pt x="541782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92" name="object 132"/>
            <p:cNvSpPr/>
            <p:nvPr/>
          </p:nvSpPr>
          <p:spPr>
            <a:xfrm>
              <a:off x="6725379" y="3085097"/>
              <a:ext cx="1018588" cy="54471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93" name="object 133"/>
            <p:cNvSpPr/>
            <p:nvPr/>
          </p:nvSpPr>
          <p:spPr>
            <a:xfrm>
              <a:off x="6825054" y="3181936"/>
              <a:ext cx="819237" cy="365168"/>
            </a:xfrm>
            <a:custGeom>
              <a:avLst/>
              <a:gdLst/>
              <a:ahLst/>
              <a:cxnLst/>
              <a:rect l="l" t="t" r="r" b="b"/>
              <a:pathLst>
                <a:path w="588645" h="279400">
                  <a:moveTo>
                    <a:pt x="541782" y="0"/>
                  </a:moveTo>
                  <a:lnTo>
                    <a:pt x="43882" y="71"/>
                  </a:lnTo>
                  <a:lnTo>
                    <a:pt x="8405" y="19828"/>
                  </a:lnTo>
                  <a:lnTo>
                    <a:pt x="0" y="46481"/>
                  </a:lnTo>
                  <a:lnTo>
                    <a:pt x="71" y="235009"/>
                  </a:lnTo>
                  <a:lnTo>
                    <a:pt x="19828" y="270486"/>
                  </a:lnTo>
                  <a:lnTo>
                    <a:pt x="46482" y="278892"/>
                  </a:lnTo>
                  <a:lnTo>
                    <a:pt x="544381" y="278820"/>
                  </a:lnTo>
                  <a:lnTo>
                    <a:pt x="579858" y="259063"/>
                  </a:lnTo>
                  <a:lnTo>
                    <a:pt x="588263" y="232409"/>
                  </a:lnTo>
                  <a:lnTo>
                    <a:pt x="588192" y="43882"/>
                  </a:lnTo>
                  <a:lnTo>
                    <a:pt x="568435" y="8405"/>
                  </a:lnTo>
                  <a:lnTo>
                    <a:pt x="541782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94" name="object 136"/>
            <p:cNvSpPr/>
            <p:nvPr/>
          </p:nvSpPr>
          <p:spPr>
            <a:xfrm>
              <a:off x="7771842" y="3092162"/>
              <a:ext cx="1018588" cy="54471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95" name="object 137"/>
            <p:cNvSpPr/>
            <p:nvPr/>
          </p:nvSpPr>
          <p:spPr>
            <a:xfrm>
              <a:off x="7872166" y="3173728"/>
              <a:ext cx="819237" cy="365168"/>
            </a:xfrm>
            <a:custGeom>
              <a:avLst/>
              <a:gdLst/>
              <a:ahLst/>
              <a:cxnLst/>
              <a:rect l="l" t="t" r="r" b="b"/>
              <a:pathLst>
                <a:path w="588645" h="279400">
                  <a:moveTo>
                    <a:pt x="541781" y="0"/>
                  </a:moveTo>
                  <a:lnTo>
                    <a:pt x="43882" y="71"/>
                  </a:lnTo>
                  <a:lnTo>
                    <a:pt x="8405" y="19828"/>
                  </a:lnTo>
                  <a:lnTo>
                    <a:pt x="0" y="46481"/>
                  </a:lnTo>
                  <a:lnTo>
                    <a:pt x="71" y="235009"/>
                  </a:lnTo>
                  <a:lnTo>
                    <a:pt x="19828" y="270486"/>
                  </a:lnTo>
                  <a:lnTo>
                    <a:pt x="46481" y="278892"/>
                  </a:lnTo>
                  <a:lnTo>
                    <a:pt x="544381" y="278820"/>
                  </a:lnTo>
                  <a:lnTo>
                    <a:pt x="579858" y="259063"/>
                  </a:lnTo>
                  <a:lnTo>
                    <a:pt x="588263" y="232409"/>
                  </a:lnTo>
                  <a:lnTo>
                    <a:pt x="588192" y="43882"/>
                  </a:lnTo>
                  <a:lnTo>
                    <a:pt x="568435" y="8405"/>
                  </a:lnTo>
                  <a:lnTo>
                    <a:pt x="541781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96" name="object 138"/>
            <p:cNvSpPr/>
            <p:nvPr/>
          </p:nvSpPr>
          <p:spPr>
            <a:xfrm>
              <a:off x="4568103" y="3099813"/>
              <a:ext cx="1018588" cy="544716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97" name="object 139"/>
            <p:cNvSpPr/>
            <p:nvPr/>
          </p:nvSpPr>
          <p:spPr>
            <a:xfrm>
              <a:off x="4682038" y="3181936"/>
              <a:ext cx="819237" cy="365168"/>
            </a:xfrm>
            <a:custGeom>
              <a:avLst/>
              <a:gdLst/>
              <a:ahLst/>
              <a:cxnLst/>
              <a:rect l="l" t="t" r="r" b="b"/>
              <a:pathLst>
                <a:path w="588645" h="279400">
                  <a:moveTo>
                    <a:pt x="541782" y="0"/>
                  </a:moveTo>
                  <a:lnTo>
                    <a:pt x="43882" y="71"/>
                  </a:lnTo>
                  <a:lnTo>
                    <a:pt x="8405" y="19828"/>
                  </a:lnTo>
                  <a:lnTo>
                    <a:pt x="0" y="46481"/>
                  </a:lnTo>
                  <a:lnTo>
                    <a:pt x="71" y="235009"/>
                  </a:lnTo>
                  <a:lnTo>
                    <a:pt x="19828" y="270486"/>
                  </a:lnTo>
                  <a:lnTo>
                    <a:pt x="46481" y="278891"/>
                  </a:lnTo>
                  <a:lnTo>
                    <a:pt x="544381" y="278820"/>
                  </a:lnTo>
                  <a:lnTo>
                    <a:pt x="579858" y="259063"/>
                  </a:lnTo>
                  <a:lnTo>
                    <a:pt x="588264" y="232409"/>
                  </a:lnTo>
                  <a:lnTo>
                    <a:pt x="588192" y="43882"/>
                  </a:lnTo>
                  <a:lnTo>
                    <a:pt x="568435" y="8405"/>
                  </a:lnTo>
                  <a:lnTo>
                    <a:pt x="541782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98" name="object 152"/>
            <p:cNvSpPr txBox="1"/>
            <p:nvPr/>
          </p:nvSpPr>
          <p:spPr>
            <a:xfrm>
              <a:off x="3510140" y="3299235"/>
              <a:ext cx="819237" cy="14773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/>
              <a:r>
                <a:rPr lang="en-US" altLang="zh-CN" sz="96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MAC</a:t>
              </a:r>
              <a:r>
                <a:rPr lang="zh-CN" altLang="en-US" sz="96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黑名单库</a:t>
              </a:r>
              <a:endParaRPr sz="96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199" name="object 155"/>
            <p:cNvSpPr txBox="1"/>
            <p:nvPr/>
          </p:nvSpPr>
          <p:spPr>
            <a:xfrm>
              <a:off x="6883656" y="3275341"/>
              <a:ext cx="746142" cy="1474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/>
              <a:r>
                <a:rPr sz="96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设备指纹库</a:t>
              </a:r>
              <a:endParaRPr sz="96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00" name="object 160"/>
            <p:cNvSpPr txBox="1"/>
            <p:nvPr/>
          </p:nvSpPr>
          <p:spPr>
            <a:xfrm>
              <a:off x="7914278" y="3298305"/>
              <a:ext cx="735610" cy="14773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/>
              <a:r>
                <a:rPr lang="zh-CN" altLang="en-US" sz="96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台账系统库</a:t>
              </a:r>
              <a:endParaRPr sz="9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01" name="object 168"/>
            <p:cNvSpPr/>
            <p:nvPr/>
          </p:nvSpPr>
          <p:spPr>
            <a:xfrm>
              <a:off x="3327871" y="1904365"/>
              <a:ext cx="5467908" cy="1035655"/>
            </a:xfrm>
            <a:custGeom>
              <a:avLst/>
              <a:gdLst/>
              <a:ahLst/>
              <a:cxnLst/>
              <a:rect l="l" t="t" r="r" b="b"/>
              <a:pathLst>
                <a:path w="3929379" h="792480">
                  <a:moveTo>
                    <a:pt x="3834129" y="0"/>
                  </a:moveTo>
                  <a:lnTo>
                    <a:pt x="86643" y="341"/>
                  </a:lnTo>
                  <a:lnTo>
                    <a:pt x="46525" y="13170"/>
                  </a:lnTo>
                  <a:lnTo>
                    <a:pt x="16520" y="41270"/>
                  </a:lnTo>
                  <a:lnTo>
                    <a:pt x="1115" y="80157"/>
                  </a:lnTo>
                  <a:lnTo>
                    <a:pt x="0" y="94741"/>
                  </a:lnTo>
                  <a:lnTo>
                    <a:pt x="341" y="705836"/>
                  </a:lnTo>
                  <a:lnTo>
                    <a:pt x="13170" y="745954"/>
                  </a:lnTo>
                  <a:lnTo>
                    <a:pt x="41270" y="775959"/>
                  </a:lnTo>
                  <a:lnTo>
                    <a:pt x="80157" y="791364"/>
                  </a:lnTo>
                  <a:lnTo>
                    <a:pt x="94742" y="792479"/>
                  </a:lnTo>
                  <a:lnTo>
                    <a:pt x="3842228" y="792138"/>
                  </a:lnTo>
                  <a:lnTo>
                    <a:pt x="3882346" y="779309"/>
                  </a:lnTo>
                  <a:lnTo>
                    <a:pt x="3912351" y="751209"/>
                  </a:lnTo>
                  <a:lnTo>
                    <a:pt x="3927756" y="712322"/>
                  </a:lnTo>
                  <a:lnTo>
                    <a:pt x="3928872" y="697738"/>
                  </a:lnTo>
                  <a:lnTo>
                    <a:pt x="3928530" y="86643"/>
                  </a:lnTo>
                  <a:lnTo>
                    <a:pt x="3915701" y="46525"/>
                  </a:lnTo>
                  <a:lnTo>
                    <a:pt x="3887601" y="16520"/>
                  </a:lnTo>
                  <a:lnTo>
                    <a:pt x="3848714" y="1115"/>
                  </a:lnTo>
                  <a:lnTo>
                    <a:pt x="3834129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02" name="object 169"/>
            <p:cNvSpPr/>
            <p:nvPr/>
          </p:nvSpPr>
          <p:spPr>
            <a:xfrm>
              <a:off x="3181680" y="1314545"/>
              <a:ext cx="5760289" cy="50828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03" name="object 170"/>
            <p:cNvSpPr/>
            <p:nvPr/>
          </p:nvSpPr>
          <p:spPr>
            <a:xfrm>
              <a:off x="3327871" y="1403885"/>
              <a:ext cx="5467908" cy="328738"/>
            </a:xfrm>
            <a:custGeom>
              <a:avLst/>
              <a:gdLst/>
              <a:ahLst/>
              <a:cxnLst/>
              <a:rect l="l" t="t" r="r" b="b"/>
              <a:pathLst>
                <a:path w="3929379" h="251459">
                  <a:moveTo>
                    <a:pt x="3886961" y="0"/>
                  </a:moveTo>
                  <a:lnTo>
                    <a:pt x="32307" y="1109"/>
                  </a:lnTo>
                  <a:lnTo>
                    <a:pt x="2446" y="27788"/>
                  </a:lnTo>
                  <a:lnTo>
                    <a:pt x="0" y="41910"/>
                  </a:lnTo>
                  <a:lnTo>
                    <a:pt x="1109" y="219152"/>
                  </a:lnTo>
                  <a:lnTo>
                    <a:pt x="6533" y="232004"/>
                  </a:lnTo>
                  <a:lnTo>
                    <a:pt x="15712" y="242243"/>
                  </a:lnTo>
                  <a:lnTo>
                    <a:pt x="27788" y="249013"/>
                  </a:lnTo>
                  <a:lnTo>
                    <a:pt x="41910" y="251460"/>
                  </a:lnTo>
                  <a:lnTo>
                    <a:pt x="3896564" y="250350"/>
                  </a:lnTo>
                  <a:lnTo>
                    <a:pt x="3909416" y="244926"/>
                  </a:lnTo>
                  <a:lnTo>
                    <a:pt x="3919655" y="235747"/>
                  </a:lnTo>
                  <a:lnTo>
                    <a:pt x="3926425" y="223671"/>
                  </a:lnTo>
                  <a:lnTo>
                    <a:pt x="3928872" y="209550"/>
                  </a:lnTo>
                  <a:lnTo>
                    <a:pt x="3927762" y="32307"/>
                  </a:lnTo>
                  <a:lnTo>
                    <a:pt x="3922338" y="19455"/>
                  </a:lnTo>
                  <a:lnTo>
                    <a:pt x="3913159" y="9216"/>
                  </a:lnTo>
                  <a:lnTo>
                    <a:pt x="3901083" y="2446"/>
                  </a:lnTo>
                  <a:lnTo>
                    <a:pt x="3886961" y="0"/>
                  </a:lnTo>
                  <a:close/>
                </a:path>
              </a:pathLst>
            </a:custGeom>
            <a:solidFill>
              <a:srgbClr val="007AC3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04" name="object 171"/>
            <p:cNvSpPr txBox="1"/>
            <p:nvPr/>
          </p:nvSpPr>
          <p:spPr>
            <a:xfrm>
              <a:off x="4527774" y="1469808"/>
              <a:ext cx="3114144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/>
              <a:r>
                <a:rPr lang="zh-CN" altLang="en-US" sz="1400" b="1" spc="4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Calibri" panose="020F0502020204030204" charset="0"/>
                </a:rPr>
                <a:t>统一端点控制与监测平台（</a:t>
              </a:r>
              <a:r>
                <a:rPr lang="en-US" altLang="zh-CN" sz="1400" b="1" spc="4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Calibri" panose="020F0502020204030204" charset="0"/>
                </a:rPr>
                <a:t>UECM</a:t>
              </a:r>
              <a:r>
                <a:rPr lang="zh-CN" altLang="en-US" sz="1400" b="1" spc="4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Calibri" panose="020F0502020204030204" charset="0"/>
                </a:rPr>
                <a:t>）</a:t>
              </a:r>
              <a:endParaRPr lang="zh-CN" altLang="en-US" sz="1400" b="1" spc="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 charset="0"/>
              </a:endParaRPr>
            </a:p>
          </p:txBody>
        </p:sp>
        <p:sp>
          <p:nvSpPr>
            <p:cNvPr id="205" name="object 172"/>
            <p:cNvSpPr/>
            <p:nvPr/>
          </p:nvSpPr>
          <p:spPr>
            <a:xfrm>
              <a:off x="3614556" y="1740430"/>
              <a:ext cx="106320" cy="247204"/>
            </a:xfrm>
            <a:custGeom>
              <a:avLst/>
              <a:gdLst/>
              <a:ahLst/>
              <a:cxnLst/>
              <a:rect l="l" t="t" r="r" b="b"/>
              <a:pathLst>
                <a:path w="76200" h="189230">
                  <a:moveTo>
                    <a:pt x="44450" y="138049"/>
                  </a:moveTo>
                  <a:lnTo>
                    <a:pt x="31750" y="138049"/>
                  </a:lnTo>
                  <a:lnTo>
                    <a:pt x="31750" y="188849"/>
                  </a:lnTo>
                  <a:lnTo>
                    <a:pt x="44450" y="188849"/>
                  </a:lnTo>
                  <a:lnTo>
                    <a:pt x="44450" y="138049"/>
                  </a:lnTo>
                  <a:close/>
                </a:path>
                <a:path w="76200" h="18923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9949"/>
                  </a:lnTo>
                  <a:lnTo>
                    <a:pt x="44450" y="99949"/>
                  </a:lnTo>
                  <a:lnTo>
                    <a:pt x="44450" y="63500"/>
                  </a:lnTo>
                  <a:close/>
                </a:path>
                <a:path w="76200" h="18923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8923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06" name="object 173"/>
            <p:cNvSpPr/>
            <p:nvPr/>
          </p:nvSpPr>
          <p:spPr>
            <a:xfrm>
              <a:off x="4298994" y="1740430"/>
              <a:ext cx="106320" cy="247204"/>
            </a:xfrm>
            <a:custGeom>
              <a:avLst/>
              <a:gdLst/>
              <a:ahLst/>
              <a:cxnLst/>
              <a:rect l="l" t="t" r="r" b="b"/>
              <a:pathLst>
                <a:path w="76200" h="189230">
                  <a:moveTo>
                    <a:pt x="44450" y="138049"/>
                  </a:moveTo>
                  <a:lnTo>
                    <a:pt x="31750" y="138049"/>
                  </a:lnTo>
                  <a:lnTo>
                    <a:pt x="31750" y="188849"/>
                  </a:lnTo>
                  <a:lnTo>
                    <a:pt x="44450" y="188849"/>
                  </a:lnTo>
                  <a:lnTo>
                    <a:pt x="44450" y="138049"/>
                  </a:lnTo>
                  <a:close/>
                </a:path>
                <a:path w="76200" h="18923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9949"/>
                  </a:lnTo>
                  <a:lnTo>
                    <a:pt x="44450" y="99949"/>
                  </a:lnTo>
                  <a:lnTo>
                    <a:pt x="44450" y="63500"/>
                  </a:lnTo>
                  <a:close/>
                </a:path>
                <a:path w="76200" h="18923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8923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07" name="object 174"/>
            <p:cNvSpPr/>
            <p:nvPr/>
          </p:nvSpPr>
          <p:spPr>
            <a:xfrm>
              <a:off x="4986280" y="1740430"/>
              <a:ext cx="106320" cy="247204"/>
            </a:xfrm>
            <a:custGeom>
              <a:avLst/>
              <a:gdLst/>
              <a:ahLst/>
              <a:cxnLst/>
              <a:rect l="l" t="t" r="r" b="b"/>
              <a:pathLst>
                <a:path w="76200" h="189230">
                  <a:moveTo>
                    <a:pt x="44450" y="138049"/>
                  </a:moveTo>
                  <a:lnTo>
                    <a:pt x="31750" y="138049"/>
                  </a:lnTo>
                  <a:lnTo>
                    <a:pt x="31750" y="188849"/>
                  </a:lnTo>
                  <a:lnTo>
                    <a:pt x="44450" y="188849"/>
                  </a:lnTo>
                  <a:lnTo>
                    <a:pt x="44450" y="138049"/>
                  </a:lnTo>
                  <a:close/>
                </a:path>
                <a:path w="76200" h="18923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9949"/>
                  </a:lnTo>
                  <a:lnTo>
                    <a:pt x="44450" y="99949"/>
                  </a:lnTo>
                  <a:lnTo>
                    <a:pt x="44450" y="63500"/>
                  </a:lnTo>
                  <a:close/>
                </a:path>
                <a:path w="76200" h="18923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8923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08" name="object 175"/>
            <p:cNvSpPr/>
            <p:nvPr/>
          </p:nvSpPr>
          <p:spPr>
            <a:xfrm>
              <a:off x="5671667" y="1740430"/>
              <a:ext cx="106320" cy="247204"/>
            </a:xfrm>
            <a:custGeom>
              <a:avLst/>
              <a:gdLst/>
              <a:ahLst/>
              <a:cxnLst/>
              <a:rect l="l" t="t" r="r" b="b"/>
              <a:pathLst>
                <a:path w="76200" h="189230">
                  <a:moveTo>
                    <a:pt x="44450" y="138049"/>
                  </a:moveTo>
                  <a:lnTo>
                    <a:pt x="31750" y="138049"/>
                  </a:lnTo>
                  <a:lnTo>
                    <a:pt x="31750" y="188849"/>
                  </a:lnTo>
                  <a:lnTo>
                    <a:pt x="44450" y="188849"/>
                  </a:lnTo>
                  <a:lnTo>
                    <a:pt x="44450" y="138049"/>
                  </a:lnTo>
                  <a:close/>
                </a:path>
                <a:path w="76200" h="18923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9949"/>
                  </a:lnTo>
                  <a:lnTo>
                    <a:pt x="44450" y="99949"/>
                  </a:lnTo>
                  <a:lnTo>
                    <a:pt x="44450" y="63500"/>
                  </a:lnTo>
                  <a:close/>
                </a:path>
                <a:path w="76200" h="18923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8923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09" name="object 176"/>
            <p:cNvSpPr/>
            <p:nvPr/>
          </p:nvSpPr>
          <p:spPr>
            <a:xfrm>
              <a:off x="6356105" y="1740430"/>
              <a:ext cx="106320" cy="247204"/>
            </a:xfrm>
            <a:custGeom>
              <a:avLst/>
              <a:gdLst/>
              <a:ahLst/>
              <a:cxnLst/>
              <a:rect l="l" t="t" r="r" b="b"/>
              <a:pathLst>
                <a:path w="76200" h="189230">
                  <a:moveTo>
                    <a:pt x="44450" y="138049"/>
                  </a:moveTo>
                  <a:lnTo>
                    <a:pt x="31750" y="138049"/>
                  </a:lnTo>
                  <a:lnTo>
                    <a:pt x="31750" y="188849"/>
                  </a:lnTo>
                  <a:lnTo>
                    <a:pt x="44450" y="188849"/>
                  </a:lnTo>
                  <a:lnTo>
                    <a:pt x="44450" y="138049"/>
                  </a:lnTo>
                  <a:close/>
                </a:path>
                <a:path w="76200" h="18923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9949"/>
                  </a:lnTo>
                  <a:lnTo>
                    <a:pt x="44450" y="99949"/>
                  </a:lnTo>
                  <a:lnTo>
                    <a:pt x="44450" y="63500"/>
                  </a:lnTo>
                  <a:close/>
                </a:path>
                <a:path w="76200" h="18923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8923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10" name="object 177"/>
            <p:cNvSpPr/>
            <p:nvPr/>
          </p:nvSpPr>
          <p:spPr>
            <a:xfrm>
              <a:off x="3396220" y="1919111"/>
              <a:ext cx="541095" cy="10105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11" name="object 178"/>
            <p:cNvSpPr/>
            <p:nvPr/>
          </p:nvSpPr>
          <p:spPr>
            <a:xfrm>
              <a:off x="3491148" y="2011920"/>
              <a:ext cx="349339" cy="824013"/>
            </a:xfrm>
            <a:custGeom>
              <a:avLst/>
              <a:gdLst/>
              <a:ahLst/>
              <a:cxnLst/>
              <a:rect l="l" t="t" r="r" b="b"/>
              <a:pathLst>
                <a:path w="251460" h="629919">
                  <a:moveTo>
                    <a:pt x="209550" y="0"/>
                  </a:moveTo>
                  <a:lnTo>
                    <a:pt x="32307" y="1109"/>
                  </a:lnTo>
                  <a:lnTo>
                    <a:pt x="2446" y="27788"/>
                  </a:lnTo>
                  <a:lnTo>
                    <a:pt x="0" y="41910"/>
                  </a:lnTo>
                  <a:lnTo>
                    <a:pt x="1109" y="597104"/>
                  </a:lnTo>
                  <a:lnTo>
                    <a:pt x="6533" y="609956"/>
                  </a:lnTo>
                  <a:lnTo>
                    <a:pt x="15712" y="620195"/>
                  </a:lnTo>
                  <a:lnTo>
                    <a:pt x="27788" y="626965"/>
                  </a:lnTo>
                  <a:lnTo>
                    <a:pt x="41909" y="629412"/>
                  </a:lnTo>
                  <a:lnTo>
                    <a:pt x="219152" y="628302"/>
                  </a:lnTo>
                  <a:lnTo>
                    <a:pt x="232004" y="622878"/>
                  </a:lnTo>
                  <a:lnTo>
                    <a:pt x="242243" y="613699"/>
                  </a:lnTo>
                  <a:lnTo>
                    <a:pt x="249013" y="601623"/>
                  </a:lnTo>
                  <a:lnTo>
                    <a:pt x="251459" y="587502"/>
                  </a:lnTo>
                  <a:lnTo>
                    <a:pt x="250350" y="32307"/>
                  </a:lnTo>
                  <a:lnTo>
                    <a:pt x="244926" y="19455"/>
                  </a:lnTo>
                  <a:lnTo>
                    <a:pt x="235747" y="9216"/>
                  </a:lnTo>
                  <a:lnTo>
                    <a:pt x="223671" y="2446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12" name="object 179"/>
            <p:cNvSpPr txBox="1"/>
            <p:nvPr/>
          </p:nvSpPr>
          <p:spPr>
            <a:xfrm>
              <a:off x="3568105" y="2112500"/>
              <a:ext cx="208844" cy="66684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 marR="6985" algn="just">
                <a:lnSpc>
                  <a:spcPts val="1305"/>
                </a:lnSpc>
              </a:pPr>
              <a:r>
                <a:rPr lang="zh-CN" altLang="en-US"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资产中心</a:t>
              </a:r>
              <a:endParaRPr lang="zh-CN" altLang="en-US" sz="1140" spc="27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13" name="object 180"/>
            <p:cNvSpPr/>
            <p:nvPr/>
          </p:nvSpPr>
          <p:spPr>
            <a:xfrm>
              <a:off x="4083505" y="1919111"/>
              <a:ext cx="541095" cy="10105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14" name="object 181"/>
            <p:cNvSpPr/>
            <p:nvPr/>
          </p:nvSpPr>
          <p:spPr>
            <a:xfrm>
              <a:off x="4178434" y="2011920"/>
              <a:ext cx="349339" cy="824013"/>
            </a:xfrm>
            <a:custGeom>
              <a:avLst/>
              <a:gdLst/>
              <a:ahLst/>
              <a:cxnLst/>
              <a:rect l="l" t="t" r="r" b="b"/>
              <a:pathLst>
                <a:path w="251460" h="629919">
                  <a:moveTo>
                    <a:pt x="209549" y="0"/>
                  </a:moveTo>
                  <a:lnTo>
                    <a:pt x="32307" y="1109"/>
                  </a:lnTo>
                  <a:lnTo>
                    <a:pt x="2446" y="27788"/>
                  </a:lnTo>
                  <a:lnTo>
                    <a:pt x="0" y="41910"/>
                  </a:lnTo>
                  <a:lnTo>
                    <a:pt x="1109" y="597104"/>
                  </a:lnTo>
                  <a:lnTo>
                    <a:pt x="6533" y="609956"/>
                  </a:lnTo>
                  <a:lnTo>
                    <a:pt x="15712" y="620195"/>
                  </a:lnTo>
                  <a:lnTo>
                    <a:pt x="27788" y="626965"/>
                  </a:lnTo>
                  <a:lnTo>
                    <a:pt x="41909" y="629412"/>
                  </a:lnTo>
                  <a:lnTo>
                    <a:pt x="219152" y="628302"/>
                  </a:lnTo>
                  <a:lnTo>
                    <a:pt x="232004" y="622878"/>
                  </a:lnTo>
                  <a:lnTo>
                    <a:pt x="242243" y="613699"/>
                  </a:lnTo>
                  <a:lnTo>
                    <a:pt x="249013" y="601623"/>
                  </a:lnTo>
                  <a:lnTo>
                    <a:pt x="251459" y="587502"/>
                  </a:lnTo>
                  <a:lnTo>
                    <a:pt x="250350" y="32307"/>
                  </a:lnTo>
                  <a:lnTo>
                    <a:pt x="244926" y="19455"/>
                  </a:lnTo>
                  <a:lnTo>
                    <a:pt x="235747" y="9216"/>
                  </a:lnTo>
                  <a:lnTo>
                    <a:pt x="223671" y="2446"/>
                  </a:lnTo>
                  <a:lnTo>
                    <a:pt x="20954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15" name="object 182"/>
            <p:cNvSpPr txBox="1"/>
            <p:nvPr/>
          </p:nvSpPr>
          <p:spPr>
            <a:xfrm>
              <a:off x="4262916" y="2104735"/>
              <a:ext cx="209793" cy="66684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 marR="6985" algn="just">
                <a:lnSpc>
                  <a:spcPts val="1305"/>
                </a:lnSpc>
              </a:pPr>
              <a:r>
                <a:rPr lang="zh-CN" altLang="en-US" sz="1140" spc="33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策略中心</a:t>
              </a:r>
              <a:endParaRPr lang="zh-CN" altLang="en-US" sz="1140" spc="3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16" name="object 183"/>
            <p:cNvSpPr/>
            <p:nvPr/>
          </p:nvSpPr>
          <p:spPr>
            <a:xfrm>
              <a:off x="4768892" y="1919111"/>
              <a:ext cx="541095" cy="10105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17" name="object 184"/>
            <p:cNvSpPr/>
            <p:nvPr/>
          </p:nvSpPr>
          <p:spPr>
            <a:xfrm>
              <a:off x="4863821" y="2011920"/>
              <a:ext cx="349339" cy="824013"/>
            </a:xfrm>
            <a:custGeom>
              <a:avLst/>
              <a:gdLst/>
              <a:ahLst/>
              <a:cxnLst/>
              <a:rect l="l" t="t" r="r" b="b"/>
              <a:pathLst>
                <a:path w="251460" h="629919">
                  <a:moveTo>
                    <a:pt x="209550" y="0"/>
                  </a:moveTo>
                  <a:lnTo>
                    <a:pt x="32307" y="1109"/>
                  </a:lnTo>
                  <a:lnTo>
                    <a:pt x="2446" y="27788"/>
                  </a:lnTo>
                  <a:lnTo>
                    <a:pt x="0" y="41910"/>
                  </a:lnTo>
                  <a:lnTo>
                    <a:pt x="1109" y="597104"/>
                  </a:lnTo>
                  <a:lnTo>
                    <a:pt x="6533" y="609956"/>
                  </a:lnTo>
                  <a:lnTo>
                    <a:pt x="15712" y="620195"/>
                  </a:lnTo>
                  <a:lnTo>
                    <a:pt x="27788" y="626965"/>
                  </a:lnTo>
                  <a:lnTo>
                    <a:pt x="41909" y="629412"/>
                  </a:lnTo>
                  <a:lnTo>
                    <a:pt x="219152" y="628302"/>
                  </a:lnTo>
                  <a:lnTo>
                    <a:pt x="232004" y="622878"/>
                  </a:lnTo>
                  <a:lnTo>
                    <a:pt x="242243" y="613699"/>
                  </a:lnTo>
                  <a:lnTo>
                    <a:pt x="249013" y="601623"/>
                  </a:lnTo>
                  <a:lnTo>
                    <a:pt x="251459" y="587502"/>
                  </a:lnTo>
                  <a:lnTo>
                    <a:pt x="250350" y="32307"/>
                  </a:lnTo>
                  <a:lnTo>
                    <a:pt x="244926" y="19455"/>
                  </a:lnTo>
                  <a:lnTo>
                    <a:pt x="235747" y="9216"/>
                  </a:lnTo>
                  <a:lnTo>
                    <a:pt x="223671" y="2446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18" name="object 185"/>
            <p:cNvSpPr txBox="1"/>
            <p:nvPr/>
          </p:nvSpPr>
          <p:spPr>
            <a:xfrm>
              <a:off x="4957461" y="2096563"/>
              <a:ext cx="208844" cy="66684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 marR="6985" algn="just">
                <a:lnSpc>
                  <a:spcPts val="1305"/>
                </a:lnSpc>
              </a:pPr>
              <a:r>
                <a:rPr lang="zh-CN" altLang="en-US"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大屏中心</a:t>
              </a:r>
              <a:endParaRPr lang="zh-CN" altLang="en-US" sz="1140" spc="27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19" name="object 186"/>
            <p:cNvSpPr/>
            <p:nvPr/>
          </p:nvSpPr>
          <p:spPr>
            <a:xfrm>
              <a:off x="5452381" y="1919111"/>
              <a:ext cx="541095" cy="10105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20" name="object 187"/>
            <p:cNvSpPr/>
            <p:nvPr/>
          </p:nvSpPr>
          <p:spPr>
            <a:xfrm>
              <a:off x="5548259" y="2011920"/>
              <a:ext cx="349339" cy="824013"/>
            </a:xfrm>
            <a:custGeom>
              <a:avLst/>
              <a:gdLst/>
              <a:ahLst/>
              <a:cxnLst/>
              <a:rect l="l" t="t" r="r" b="b"/>
              <a:pathLst>
                <a:path w="251460" h="629919">
                  <a:moveTo>
                    <a:pt x="209550" y="0"/>
                  </a:moveTo>
                  <a:lnTo>
                    <a:pt x="32307" y="1109"/>
                  </a:lnTo>
                  <a:lnTo>
                    <a:pt x="2446" y="27788"/>
                  </a:lnTo>
                  <a:lnTo>
                    <a:pt x="0" y="41910"/>
                  </a:lnTo>
                  <a:lnTo>
                    <a:pt x="1109" y="597104"/>
                  </a:lnTo>
                  <a:lnTo>
                    <a:pt x="6533" y="609956"/>
                  </a:lnTo>
                  <a:lnTo>
                    <a:pt x="15712" y="620195"/>
                  </a:lnTo>
                  <a:lnTo>
                    <a:pt x="27788" y="626965"/>
                  </a:lnTo>
                  <a:lnTo>
                    <a:pt x="41910" y="629412"/>
                  </a:lnTo>
                  <a:lnTo>
                    <a:pt x="219152" y="628302"/>
                  </a:lnTo>
                  <a:lnTo>
                    <a:pt x="232004" y="622878"/>
                  </a:lnTo>
                  <a:lnTo>
                    <a:pt x="242243" y="613699"/>
                  </a:lnTo>
                  <a:lnTo>
                    <a:pt x="249013" y="601623"/>
                  </a:lnTo>
                  <a:lnTo>
                    <a:pt x="251460" y="587502"/>
                  </a:lnTo>
                  <a:lnTo>
                    <a:pt x="250350" y="32307"/>
                  </a:lnTo>
                  <a:lnTo>
                    <a:pt x="244926" y="19455"/>
                  </a:lnTo>
                  <a:lnTo>
                    <a:pt x="235747" y="9216"/>
                  </a:lnTo>
                  <a:lnTo>
                    <a:pt x="223671" y="2446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21" name="object 188"/>
            <p:cNvSpPr txBox="1"/>
            <p:nvPr/>
          </p:nvSpPr>
          <p:spPr>
            <a:xfrm>
              <a:off x="5633700" y="2087722"/>
              <a:ext cx="208844" cy="66684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 marR="6985" algn="just">
                <a:lnSpc>
                  <a:spcPts val="1305"/>
                </a:lnSpc>
              </a:pPr>
              <a:r>
                <a:rPr lang="zh-CN" altLang="en-US"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运维中心</a:t>
              </a:r>
              <a:endParaRPr lang="zh-CN" altLang="en-US" sz="1140" spc="27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22" name="object 189"/>
            <p:cNvSpPr/>
            <p:nvPr/>
          </p:nvSpPr>
          <p:spPr>
            <a:xfrm>
              <a:off x="7509491" y="1919111"/>
              <a:ext cx="542994" cy="101050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23" name="object 190"/>
            <p:cNvSpPr/>
            <p:nvPr/>
          </p:nvSpPr>
          <p:spPr>
            <a:xfrm>
              <a:off x="7606319" y="2011920"/>
              <a:ext cx="352186" cy="824013"/>
            </a:xfrm>
            <a:custGeom>
              <a:avLst/>
              <a:gdLst/>
              <a:ahLst/>
              <a:cxnLst/>
              <a:rect l="l" t="t" r="r" b="b"/>
              <a:pathLst>
                <a:path w="253364" h="629919">
                  <a:moveTo>
                    <a:pt x="210820" y="0"/>
                  </a:moveTo>
                  <a:lnTo>
                    <a:pt x="32171" y="1197"/>
                  </a:lnTo>
                  <a:lnTo>
                    <a:pt x="2434" y="28042"/>
                  </a:lnTo>
                  <a:lnTo>
                    <a:pt x="0" y="42164"/>
                  </a:lnTo>
                  <a:lnTo>
                    <a:pt x="1197" y="597240"/>
                  </a:lnTo>
                  <a:lnTo>
                    <a:pt x="6712" y="610045"/>
                  </a:lnTo>
                  <a:lnTo>
                    <a:pt x="15943" y="620240"/>
                  </a:lnTo>
                  <a:lnTo>
                    <a:pt x="28042" y="626977"/>
                  </a:lnTo>
                  <a:lnTo>
                    <a:pt x="42163" y="629412"/>
                  </a:lnTo>
                  <a:lnTo>
                    <a:pt x="220812" y="628214"/>
                  </a:lnTo>
                  <a:lnTo>
                    <a:pt x="233617" y="622699"/>
                  </a:lnTo>
                  <a:lnTo>
                    <a:pt x="243812" y="613468"/>
                  </a:lnTo>
                  <a:lnTo>
                    <a:pt x="250549" y="601369"/>
                  </a:lnTo>
                  <a:lnTo>
                    <a:pt x="252984" y="587248"/>
                  </a:lnTo>
                  <a:lnTo>
                    <a:pt x="251786" y="32171"/>
                  </a:lnTo>
                  <a:lnTo>
                    <a:pt x="246271" y="19366"/>
                  </a:lnTo>
                  <a:lnTo>
                    <a:pt x="237040" y="9171"/>
                  </a:lnTo>
                  <a:lnTo>
                    <a:pt x="224941" y="2434"/>
                  </a:lnTo>
                  <a:lnTo>
                    <a:pt x="21082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24" name="object 191"/>
            <p:cNvSpPr txBox="1"/>
            <p:nvPr/>
          </p:nvSpPr>
          <p:spPr>
            <a:xfrm>
              <a:off x="7703008" y="2102419"/>
              <a:ext cx="208844" cy="66684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 marR="6985" algn="just">
                <a:lnSpc>
                  <a:spcPts val="1305"/>
                </a:lnSpc>
              </a:pPr>
              <a:r>
                <a:rPr lang="zh-CN" altLang="en-US"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协同联动</a:t>
              </a:r>
              <a:endParaRPr lang="zh-CN" altLang="en-US" sz="1140" spc="27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25" name="object 192"/>
            <p:cNvSpPr/>
            <p:nvPr/>
          </p:nvSpPr>
          <p:spPr>
            <a:xfrm>
              <a:off x="6139667" y="1919111"/>
              <a:ext cx="541095" cy="10105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26" name="object 193"/>
            <p:cNvSpPr/>
            <p:nvPr/>
          </p:nvSpPr>
          <p:spPr>
            <a:xfrm>
              <a:off x="6235545" y="2011920"/>
              <a:ext cx="349339" cy="824013"/>
            </a:xfrm>
            <a:custGeom>
              <a:avLst/>
              <a:gdLst/>
              <a:ahLst/>
              <a:cxnLst/>
              <a:rect l="l" t="t" r="r" b="b"/>
              <a:pathLst>
                <a:path w="251460" h="629919">
                  <a:moveTo>
                    <a:pt x="209550" y="0"/>
                  </a:moveTo>
                  <a:lnTo>
                    <a:pt x="32307" y="1109"/>
                  </a:lnTo>
                  <a:lnTo>
                    <a:pt x="2446" y="27788"/>
                  </a:lnTo>
                  <a:lnTo>
                    <a:pt x="0" y="41910"/>
                  </a:lnTo>
                  <a:lnTo>
                    <a:pt x="1109" y="597104"/>
                  </a:lnTo>
                  <a:lnTo>
                    <a:pt x="6533" y="609956"/>
                  </a:lnTo>
                  <a:lnTo>
                    <a:pt x="15712" y="620195"/>
                  </a:lnTo>
                  <a:lnTo>
                    <a:pt x="27788" y="626965"/>
                  </a:lnTo>
                  <a:lnTo>
                    <a:pt x="41910" y="629412"/>
                  </a:lnTo>
                  <a:lnTo>
                    <a:pt x="219152" y="628302"/>
                  </a:lnTo>
                  <a:lnTo>
                    <a:pt x="232004" y="622878"/>
                  </a:lnTo>
                  <a:lnTo>
                    <a:pt x="242243" y="613699"/>
                  </a:lnTo>
                  <a:lnTo>
                    <a:pt x="249013" y="601623"/>
                  </a:lnTo>
                  <a:lnTo>
                    <a:pt x="251460" y="587502"/>
                  </a:lnTo>
                  <a:lnTo>
                    <a:pt x="250350" y="32307"/>
                  </a:lnTo>
                  <a:lnTo>
                    <a:pt x="244926" y="19455"/>
                  </a:lnTo>
                  <a:lnTo>
                    <a:pt x="235747" y="9216"/>
                  </a:lnTo>
                  <a:lnTo>
                    <a:pt x="223671" y="2446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27" name="object 194"/>
            <p:cNvSpPr txBox="1"/>
            <p:nvPr/>
          </p:nvSpPr>
          <p:spPr>
            <a:xfrm>
              <a:off x="6303077" y="2092420"/>
              <a:ext cx="208844" cy="66684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 marR="6985" algn="just">
                <a:lnSpc>
                  <a:spcPts val="1305"/>
                </a:lnSpc>
              </a:pPr>
              <a:r>
                <a:rPr lang="zh-CN" altLang="en-US"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集群管理</a:t>
              </a:r>
              <a:endParaRPr lang="zh-CN" altLang="en-US" sz="1140" spc="27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28" name="object 195"/>
            <p:cNvSpPr/>
            <p:nvPr/>
          </p:nvSpPr>
          <p:spPr>
            <a:xfrm>
              <a:off x="8196777" y="1919111"/>
              <a:ext cx="541095" cy="10105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29" name="object 196"/>
            <p:cNvSpPr/>
            <p:nvPr/>
          </p:nvSpPr>
          <p:spPr>
            <a:xfrm>
              <a:off x="8292655" y="2011920"/>
              <a:ext cx="349339" cy="824013"/>
            </a:xfrm>
            <a:custGeom>
              <a:avLst/>
              <a:gdLst/>
              <a:ahLst/>
              <a:cxnLst/>
              <a:rect l="l" t="t" r="r" b="b"/>
              <a:pathLst>
                <a:path w="251460" h="629919">
                  <a:moveTo>
                    <a:pt x="209550" y="0"/>
                  </a:moveTo>
                  <a:lnTo>
                    <a:pt x="32307" y="1109"/>
                  </a:lnTo>
                  <a:lnTo>
                    <a:pt x="2446" y="27788"/>
                  </a:lnTo>
                  <a:lnTo>
                    <a:pt x="0" y="41910"/>
                  </a:lnTo>
                  <a:lnTo>
                    <a:pt x="1109" y="597104"/>
                  </a:lnTo>
                  <a:lnTo>
                    <a:pt x="6533" y="609956"/>
                  </a:lnTo>
                  <a:lnTo>
                    <a:pt x="15712" y="620195"/>
                  </a:lnTo>
                  <a:lnTo>
                    <a:pt x="27788" y="626965"/>
                  </a:lnTo>
                  <a:lnTo>
                    <a:pt x="41910" y="629412"/>
                  </a:lnTo>
                  <a:lnTo>
                    <a:pt x="219152" y="628302"/>
                  </a:lnTo>
                  <a:lnTo>
                    <a:pt x="232004" y="622878"/>
                  </a:lnTo>
                  <a:lnTo>
                    <a:pt x="242243" y="613699"/>
                  </a:lnTo>
                  <a:lnTo>
                    <a:pt x="249013" y="601623"/>
                  </a:lnTo>
                  <a:lnTo>
                    <a:pt x="251460" y="587502"/>
                  </a:lnTo>
                  <a:lnTo>
                    <a:pt x="250350" y="32307"/>
                  </a:lnTo>
                  <a:lnTo>
                    <a:pt x="244926" y="19455"/>
                  </a:lnTo>
                  <a:lnTo>
                    <a:pt x="235747" y="9216"/>
                  </a:lnTo>
                  <a:lnTo>
                    <a:pt x="223671" y="2446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30" name="object 197"/>
            <p:cNvSpPr txBox="1"/>
            <p:nvPr/>
          </p:nvSpPr>
          <p:spPr>
            <a:xfrm>
              <a:off x="8386614" y="2111368"/>
              <a:ext cx="208844" cy="66684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 marR="6985" algn="just">
                <a:lnSpc>
                  <a:spcPts val="1305"/>
                </a:lnSpc>
              </a:pPr>
              <a:r>
                <a:rPr lang="zh-CN" altLang="en-US"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北向接口</a:t>
              </a:r>
              <a:endParaRPr lang="zh-CN" altLang="en-US" sz="1140" spc="27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31" name="object 198"/>
            <p:cNvSpPr/>
            <p:nvPr/>
          </p:nvSpPr>
          <p:spPr>
            <a:xfrm>
              <a:off x="6825054" y="1919111"/>
              <a:ext cx="541095" cy="101050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32" name="object 199"/>
            <p:cNvSpPr/>
            <p:nvPr/>
          </p:nvSpPr>
          <p:spPr>
            <a:xfrm>
              <a:off x="6920932" y="2011920"/>
              <a:ext cx="349339" cy="824013"/>
            </a:xfrm>
            <a:custGeom>
              <a:avLst/>
              <a:gdLst/>
              <a:ahLst/>
              <a:cxnLst/>
              <a:rect l="l" t="t" r="r" b="b"/>
              <a:pathLst>
                <a:path w="251460" h="629919">
                  <a:moveTo>
                    <a:pt x="209550" y="0"/>
                  </a:moveTo>
                  <a:lnTo>
                    <a:pt x="32307" y="1109"/>
                  </a:lnTo>
                  <a:lnTo>
                    <a:pt x="2446" y="27788"/>
                  </a:lnTo>
                  <a:lnTo>
                    <a:pt x="0" y="41910"/>
                  </a:lnTo>
                  <a:lnTo>
                    <a:pt x="1109" y="597104"/>
                  </a:lnTo>
                  <a:lnTo>
                    <a:pt x="6533" y="609956"/>
                  </a:lnTo>
                  <a:lnTo>
                    <a:pt x="15712" y="620195"/>
                  </a:lnTo>
                  <a:lnTo>
                    <a:pt x="27788" y="626965"/>
                  </a:lnTo>
                  <a:lnTo>
                    <a:pt x="41910" y="629412"/>
                  </a:lnTo>
                  <a:lnTo>
                    <a:pt x="219152" y="628302"/>
                  </a:lnTo>
                  <a:lnTo>
                    <a:pt x="232004" y="622878"/>
                  </a:lnTo>
                  <a:lnTo>
                    <a:pt x="242243" y="613699"/>
                  </a:lnTo>
                  <a:lnTo>
                    <a:pt x="249013" y="601623"/>
                  </a:lnTo>
                  <a:lnTo>
                    <a:pt x="251460" y="587502"/>
                  </a:lnTo>
                  <a:lnTo>
                    <a:pt x="250350" y="32307"/>
                  </a:lnTo>
                  <a:lnTo>
                    <a:pt x="244926" y="19455"/>
                  </a:lnTo>
                  <a:lnTo>
                    <a:pt x="235747" y="9216"/>
                  </a:lnTo>
                  <a:lnTo>
                    <a:pt x="223671" y="2446"/>
                  </a:lnTo>
                  <a:lnTo>
                    <a:pt x="20955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33" name="object 200"/>
            <p:cNvSpPr txBox="1"/>
            <p:nvPr/>
          </p:nvSpPr>
          <p:spPr>
            <a:xfrm>
              <a:off x="7016577" y="2102419"/>
              <a:ext cx="208844" cy="66684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 marR="6985" algn="just">
                <a:lnSpc>
                  <a:spcPts val="1305"/>
                </a:lnSpc>
              </a:pPr>
              <a:r>
                <a:rPr lang="zh-CN" altLang="en-US"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物理定位</a:t>
              </a:r>
              <a:endParaRPr lang="zh-CN" altLang="en-US" sz="1140" spc="27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34" name="object 201"/>
            <p:cNvSpPr/>
            <p:nvPr/>
          </p:nvSpPr>
          <p:spPr>
            <a:xfrm>
              <a:off x="7043390" y="1740430"/>
              <a:ext cx="106320" cy="247204"/>
            </a:xfrm>
            <a:custGeom>
              <a:avLst/>
              <a:gdLst/>
              <a:ahLst/>
              <a:cxnLst/>
              <a:rect l="l" t="t" r="r" b="b"/>
              <a:pathLst>
                <a:path w="76200" h="189230">
                  <a:moveTo>
                    <a:pt x="44450" y="138049"/>
                  </a:moveTo>
                  <a:lnTo>
                    <a:pt x="31750" y="138049"/>
                  </a:lnTo>
                  <a:lnTo>
                    <a:pt x="31750" y="188849"/>
                  </a:lnTo>
                  <a:lnTo>
                    <a:pt x="44450" y="188849"/>
                  </a:lnTo>
                  <a:lnTo>
                    <a:pt x="44450" y="138049"/>
                  </a:lnTo>
                  <a:close/>
                </a:path>
                <a:path w="76200" h="18923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9949"/>
                  </a:lnTo>
                  <a:lnTo>
                    <a:pt x="44450" y="99949"/>
                  </a:lnTo>
                  <a:lnTo>
                    <a:pt x="44450" y="63500"/>
                  </a:lnTo>
                  <a:close/>
                </a:path>
                <a:path w="76200" h="18923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8923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36" name="object 202"/>
            <p:cNvSpPr/>
            <p:nvPr/>
          </p:nvSpPr>
          <p:spPr>
            <a:xfrm>
              <a:off x="7728777" y="1740430"/>
              <a:ext cx="106320" cy="247204"/>
            </a:xfrm>
            <a:custGeom>
              <a:avLst/>
              <a:gdLst/>
              <a:ahLst/>
              <a:cxnLst/>
              <a:rect l="l" t="t" r="r" b="b"/>
              <a:pathLst>
                <a:path w="76200" h="189230">
                  <a:moveTo>
                    <a:pt x="44450" y="138049"/>
                  </a:moveTo>
                  <a:lnTo>
                    <a:pt x="31750" y="138049"/>
                  </a:lnTo>
                  <a:lnTo>
                    <a:pt x="31750" y="188849"/>
                  </a:lnTo>
                  <a:lnTo>
                    <a:pt x="44450" y="188849"/>
                  </a:lnTo>
                  <a:lnTo>
                    <a:pt x="44450" y="138049"/>
                  </a:lnTo>
                  <a:close/>
                </a:path>
                <a:path w="76200" h="18923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9949"/>
                  </a:lnTo>
                  <a:lnTo>
                    <a:pt x="44450" y="99949"/>
                  </a:lnTo>
                  <a:lnTo>
                    <a:pt x="44450" y="63500"/>
                  </a:lnTo>
                  <a:close/>
                </a:path>
                <a:path w="76200" h="18923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8923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37" name="object 203"/>
            <p:cNvSpPr/>
            <p:nvPr/>
          </p:nvSpPr>
          <p:spPr>
            <a:xfrm>
              <a:off x="8414164" y="1740430"/>
              <a:ext cx="106320" cy="247204"/>
            </a:xfrm>
            <a:custGeom>
              <a:avLst/>
              <a:gdLst/>
              <a:ahLst/>
              <a:cxnLst/>
              <a:rect l="l" t="t" r="r" b="b"/>
              <a:pathLst>
                <a:path w="76200" h="189230">
                  <a:moveTo>
                    <a:pt x="44450" y="138049"/>
                  </a:moveTo>
                  <a:lnTo>
                    <a:pt x="31750" y="138049"/>
                  </a:lnTo>
                  <a:lnTo>
                    <a:pt x="31750" y="188849"/>
                  </a:lnTo>
                  <a:lnTo>
                    <a:pt x="44450" y="188849"/>
                  </a:lnTo>
                  <a:lnTo>
                    <a:pt x="44450" y="138049"/>
                  </a:lnTo>
                  <a:close/>
                </a:path>
                <a:path w="76200" h="18923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99949"/>
                  </a:lnTo>
                  <a:lnTo>
                    <a:pt x="44450" y="99949"/>
                  </a:lnTo>
                  <a:lnTo>
                    <a:pt x="44450" y="63500"/>
                  </a:lnTo>
                  <a:close/>
                </a:path>
                <a:path w="76200" h="18923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18923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A6A6A6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grpSp>
          <p:nvGrpSpPr>
            <p:cNvPr id="238" name="组合 237"/>
            <p:cNvGrpSpPr/>
            <p:nvPr/>
          </p:nvGrpSpPr>
          <p:grpSpPr>
            <a:xfrm>
              <a:off x="1887739" y="2189527"/>
              <a:ext cx="1081114" cy="3070489"/>
              <a:chOff x="1906725" y="2341528"/>
              <a:chExt cx="1081114" cy="3070489"/>
            </a:xfrm>
          </p:grpSpPr>
          <p:sp>
            <p:nvSpPr>
              <p:cNvPr id="268" name="object 105"/>
              <p:cNvSpPr/>
              <p:nvPr/>
            </p:nvSpPr>
            <p:spPr>
              <a:xfrm>
                <a:off x="1906725" y="2407214"/>
                <a:ext cx="1060356" cy="585483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69" name="object 58"/>
              <p:cNvSpPr/>
              <p:nvPr/>
            </p:nvSpPr>
            <p:spPr>
              <a:xfrm>
                <a:off x="1916006" y="2341528"/>
                <a:ext cx="1048287" cy="3070489"/>
              </a:xfrm>
              <a:custGeom>
                <a:avLst/>
                <a:gdLst/>
                <a:ahLst/>
                <a:cxnLst/>
                <a:rect l="l" t="t" r="r" b="b"/>
                <a:pathLst>
                  <a:path w="744219" h="1859279">
                    <a:moveTo>
                      <a:pt x="619760" y="0"/>
                    </a:moveTo>
                    <a:lnTo>
                      <a:pt x="112148" y="554"/>
                    </a:lnTo>
                    <a:lnTo>
                      <a:pt x="71213" y="11747"/>
                    </a:lnTo>
                    <a:lnTo>
                      <a:pt x="37273" y="35349"/>
                    </a:lnTo>
                    <a:lnTo>
                      <a:pt x="12947" y="68738"/>
                    </a:lnTo>
                    <a:lnTo>
                      <a:pt x="857" y="109294"/>
                    </a:lnTo>
                    <a:lnTo>
                      <a:pt x="0" y="123951"/>
                    </a:lnTo>
                    <a:lnTo>
                      <a:pt x="554" y="1747131"/>
                    </a:lnTo>
                    <a:lnTo>
                      <a:pt x="11747" y="1788066"/>
                    </a:lnTo>
                    <a:lnTo>
                      <a:pt x="35349" y="1822006"/>
                    </a:lnTo>
                    <a:lnTo>
                      <a:pt x="68738" y="1846332"/>
                    </a:lnTo>
                    <a:lnTo>
                      <a:pt x="109294" y="1858422"/>
                    </a:lnTo>
                    <a:lnTo>
                      <a:pt x="123952" y="1859279"/>
                    </a:lnTo>
                    <a:lnTo>
                      <a:pt x="631563" y="1858725"/>
                    </a:lnTo>
                    <a:lnTo>
                      <a:pt x="672498" y="1847532"/>
                    </a:lnTo>
                    <a:lnTo>
                      <a:pt x="706438" y="1823930"/>
                    </a:lnTo>
                    <a:lnTo>
                      <a:pt x="730764" y="1790541"/>
                    </a:lnTo>
                    <a:lnTo>
                      <a:pt x="742854" y="1749985"/>
                    </a:lnTo>
                    <a:lnTo>
                      <a:pt x="743712" y="1735327"/>
                    </a:lnTo>
                    <a:lnTo>
                      <a:pt x="743157" y="112148"/>
                    </a:lnTo>
                    <a:lnTo>
                      <a:pt x="731964" y="71213"/>
                    </a:lnTo>
                    <a:lnTo>
                      <a:pt x="708362" y="37273"/>
                    </a:lnTo>
                    <a:lnTo>
                      <a:pt x="674973" y="12947"/>
                    </a:lnTo>
                    <a:lnTo>
                      <a:pt x="634417" y="857"/>
                    </a:lnTo>
                    <a:lnTo>
                      <a:pt x="619760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70" name="object 61"/>
              <p:cNvSpPr/>
              <p:nvPr/>
            </p:nvSpPr>
            <p:spPr>
              <a:xfrm>
                <a:off x="1924124" y="3405479"/>
                <a:ext cx="1060356" cy="585483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71" name="object 62"/>
              <p:cNvSpPr/>
              <p:nvPr/>
            </p:nvSpPr>
            <p:spPr>
              <a:xfrm>
                <a:off x="2022907" y="2488287"/>
                <a:ext cx="861955" cy="406802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311150">
                    <a:moveTo>
                      <a:pt x="566927" y="0"/>
                    </a:moveTo>
                    <a:lnTo>
                      <a:pt x="40703" y="1199"/>
                    </a:lnTo>
                    <a:lnTo>
                      <a:pt x="7631" y="24770"/>
                    </a:lnTo>
                    <a:lnTo>
                      <a:pt x="0" y="51815"/>
                    </a:lnTo>
                    <a:lnTo>
                      <a:pt x="1199" y="270192"/>
                    </a:lnTo>
                    <a:lnTo>
                      <a:pt x="24770" y="303264"/>
                    </a:lnTo>
                    <a:lnTo>
                      <a:pt x="51815" y="310895"/>
                    </a:lnTo>
                    <a:lnTo>
                      <a:pt x="578040" y="309696"/>
                    </a:lnTo>
                    <a:lnTo>
                      <a:pt x="611112" y="286125"/>
                    </a:lnTo>
                    <a:lnTo>
                      <a:pt x="618744" y="259079"/>
                    </a:lnTo>
                    <a:lnTo>
                      <a:pt x="617544" y="40703"/>
                    </a:lnTo>
                    <a:lnTo>
                      <a:pt x="593973" y="7631"/>
                    </a:lnTo>
                    <a:lnTo>
                      <a:pt x="566927" y="0"/>
                    </a:lnTo>
                    <a:close/>
                  </a:path>
                </a:pathLst>
              </a:custGeom>
              <a:solidFill>
                <a:srgbClr val="007AC3"/>
              </a:solid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72" name="object 64"/>
              <p:cNvSpPr/>
              <p:nvPr/>
            </p:nvSpPr>
            <p:spPr>
              <a:xfrm>
                <a:off x="1927483" y="2903299"/>
                <a:ext cx="1060356" cy="585483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73" name="object 65"/>
              <p:cNvSpPr/>
              <p:nvPr/>
            </p:nvSpPr>
            <p:spPr>
              <a:xfrm>
                <a:off x="2022908" y="3001667"/>
                <a:ext cx="861955" cy="406802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311150">
                    <a:moveTo>
                      <a:pt x="566927" y="0"/>
                    </a:moveTo>
                    <a:lnTo>
                      <a:pt x="40703" y="1199"/>
                    </a:lnTo>
                    <a:lnTo>
                      <a:pt x="7631" y="24770"/>
                    </a:lnTo>
                    <a:lnTo>
                      <a:pt x="0" y="51815"/>
                    </a:lnTo>
                    <a:lnTo>
                      <a:pt x="1199" y="270192"/>
                    </a:lnTo>
                    <a:lnTo>
                      <a:pt x="24770" y="303264"/>
                    </a:lnTo>
                    <a:lnTo>
                      <a:pt x="51815" y="310895"/>
                    </a:lnTo>
                    <a:lnTo>
                      <a:pt x="578040" y="309696"/>
                    </a:lnTo>
                    <a:lnTo>
                      <a:pt x="611112" y="286125"/>
                    </a:lnTo>
                    <a:lnTo>
                      <a:pt x="618744" y="259079"/>
                    </a:lnTo>
                    <a:lnTo>
                      <a:pt x="617544" y="40703"/>
                    </a:lnTo>
                    <a:lnTo>
                      <a:pt x="593973" y="7631"/>
                    </a:lnTo>
                    <a:lnTo>
                      <a:pt x="566927" y="0"/>
                    </a:lnTo>
                    <a:close/>
                  </a:path>
                </a:pathLst>
              </a:custGeom>
              <a:solidFill>
                <a:srgbClr val="007AC3"/>
              </a:solid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74" name="object 66"/>
              <p:cNvSpPr txBox="1"/>
              <p:nvPr/>
            </p:nvSpPr>
            <p:spPr>
              <a:xfrm>
                <a:off x="2127213" y="3107670"/>
                <a:ext cx="722409" cy="17543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7145"/>
                <a:r>
                  <a:rPr lang="zh-CN" altLang="en-US" sz="1140" spc="27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Calibri" panose="020F0502020204030204" charset="0"/>
                  </a:rPr>
                  <a:t>设备识别</a:t>
                </a:r>
                <a:endParaRPr lang="zh-CN" altLang="en-US"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Calibri" panose="020F0502020204030204" charset="0"/>
                </a:endParaRPr>
              </a:p>
            </p:txBody>
          </p:sp>
          <p:sp>
            <p:nvSpPr>
              <p:cNvPr id="275" name="object 67"/>
              <p:cNvSpPr/>
              <p:nvPr/>
            </p:nvSpPr>
            <p:spPr>
              <a:xfrm>
                <a:off x="1916278" y="4381552"/>
                <a:ext cx="1004348" cy="424150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76" name="object 68"/>
              <p:cNvSpPr/>
              <p:nvPr/>
            </p:nvSpPr>
            <p:spPr>
              <a:xfrm>
                <a:off x="2015004" y="4470891"/>
                <a:ext cx="861955" cy="406802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311150">
                    <a:moveTo>
                      <a:pt x="566927" y="0"/>
                    </a:moveTo>
                    <a:lnTo>
                      <a:pt x="40703" y="1199"/>
                    </a:lnTo>
                    <a:lnTo>
                      <a:pt x="7631" y="24770"/>
                    </a:lnTo>
                    <a:lnTo>
                      <a:pt x="0" y="51816"/>
                    </a:lnTo>
                    <a:lnTo>
                      <a:pt x="1199" y="270192"/>
                    </a:lnTo>
                    <a:lnTo>
                      <a:pt x="24770" y="303264"/>
                    </a:lnTo>
                    <a:lnTo>
                      <a:pt x="51815" y="310896"/>
                    </a:lnTo>
                    <a:lnTo>
                      <a:pt x="578040" y="309696"/>
                    </a:lnTo>
                    <a:lnTo>
                      <a:pt x="611112" y="286125"/>
                    </a:lnTo>
                    <a:lnTo>
                      <a:pt x="618744" y="259080"/>
                    </a:lnTo>
                    <a:lnTo>
                      <a:pt x="617544" y="40703"/>
                    </a:lnTo>
                    <a:lnTo>
                      <a:pt x="593973" y="7631"/>
                    </a:lnTo>
                    <a:lnTo>
                      <a:pt x="566927" y="0"/>
                    </a:lnTo>
                    <a:close/>
                  </a:path>
                </a:pathLst>
              </a:custGeom>
              <a:solidFill>
                <a:srgbClr val="007AC3"/>
              </a:solid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77" name="object 69"/>
              <p:cNvSpPr txBox="1"/>
              <p:nvPr/>
            </p:nvSpPr>
            <p:spPr>
              <a:xfrm>
                <a:off x="2085251" y="4576712"/>
                <a:ext cx="722409" cy="17543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7145"/>
                <a:r>
                  <a:rPr lang="en-US" altLang="zh-CN" sz="1140" spc="27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Calibri" panose="020F0502020204030204" charset="0"/>
                  </a:rPr>
                  <a:t>Windows</a:t>
                </a:r>
                <a:endParaRPr lang="en-US" altLang="zh-CN"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Calibri" panose="020F0502020204030204" charset="0"/>
                </a:endParaRPr>
              </a:p>
            </p:txBody>
          </p:sp>
          <p:sp>
            <p:nvSpPr>
              <p:cNvPr id="278" name="object 70"/>
              <p:cNvSpPr/>
              <p:nvPr/>
            </p:nvSpPr>
            <p:spPr>
              <a:xfrm>
                <a:off x="1916278" y="3922706"/>
                <a:ext cx="1060356" cy="585483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79" name="object 71"/>
              <p:cNvSpPr/>
              <p:nvPr/>
            </p:nvSpPr>
            <p:spPr>
              <a:xfrm>
                <a:off x="2015004" y="4012046"/>
                <a:ext cx="861955" cy="406802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311150">
                    <a:moveTo>
                      <a:pt x="566927" y="0"/>
                    </a:moveTo>
                    <a:lnTo>
                      <a:pt x="40703" y="1199"/>
                    </a:lnTo>
                    <a:lnTo>
                      <a:pt x="7631" y="24770"/>
                    </a:lnTo>
                    <a:lnTo>
                      <a:pt x="0" y="51815"/>
                    </a:lnTo>
                    <a:lnTo>
                      <a:pt x="1199" y="270192"/>
                    </a:lnTo>
                    <a:lnTo>
                      <a:pt x="24770" y="303264"/>
                    </a:lnTo>
                    <a:lnTo>
                      <a:pt x="51815" y="310895"/>
                    </a:lnTo>
                    <a:lnTo>
                      <a:pt x="578040" y="309696"/>
                    </a:lnTo>
                    <a:lnTo>
                      <a:pt x="611112" y="286125"/>
                    </a:lnTo>
                    <a:lnTo>
                      <a:pt x="618744" y="259080"/>
                    </a:lnTo>
                    <a:lnTo>
                      <a:pt x="617544" y="40703"/>
                    </a:lnTo>
                    <a:lnTo>
                      <a:pt x="593973" y="7631"/>
                    </a:lnTo>
                    <a:lnTo>
                      <a:pt x="566927" y="0"/>
                    </a:lnTo>
                    <a:close/>
                  </a:path>
                </a:pathLst>
              </a:custGeom>
              <a:solidFill>
                <a:srgbClr val="007AC3"/>
              </a:solid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80" name="object 106"/>
              <p:cNvSpPr/>
              <p:nvPr/>
            </p:nvSpPr>
            <p:spPr>
              <a:xfrm>
                <a:off x="2015004" y="3515047"/>
                <a:ext cx="861955" cy="406802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311150">
                    <a:moveTo>
                      <a:pt x="566927" y="0"/>
                    </a:moveTo>
                    <a:lnTo>
                      <a:pt x="40703" y="1199"/>
                    </a:lnTo>
                    <a:lnTo>
                      <a:pt x="7631" y="24770"/>
                    </a:lnTo>
                    <a:lnTo>
                      <a:pt x="0" y="51816"/>
                    </a:lnTo>
                    <a:lnTo>
                      <a:pt x="1199" y="270192"/>
                    </a:lnTo>
                    <a:lnTo>
                      <a:pt x="24770" y="303264"/>
                    </a:lnTo>
                    <a:lnTo>
                      <a:pt x="51815" y="310896"/>
                    </a:lnTo>
                    <a:lnTo>
                      <a:pt x="578040" y="309696"/>
                    </a:lnTo>
                    <a:lnTo>
                      <a:pt x="611112" y="286125"/>
                    </a:lnTo>
                    <a:lnTo>
                      <a:pt x="618744" y="259080"/>
                    </a:lnTo>
                    <a:lnTo>
                      <a:pt x="617544" y="40703"/>
                    </a:lnTo>
                    <a:lnTo>
                      <a:pt x="593973" y="7631"/>
                    </a:lnTo>
                    <a:lnTo>
                      <a:pt x="566927" y="0"/>
                    </a:lnTo>
                    <a:close/>
                  </a:path>
                </a:pathLst>
              </a:custGeom>
              <a:solidFill>
                <a:srgbClr val="007AC3"/>
              </a:solid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81" name="object 149"/>
              <p:cNvSpPr txBox="1"/>
              <p:nvPr/>
            </p:nvSpPr>
            <p:spPr>
              <a:xfrm>
                <a:off x="2149554" y="2597841"/>
                <a:ext cx="722409" cy="17543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7145"/>
                <a:r>
                  <a:rPr lang="zh-CN" altLang="en-US" sz="1140" spc="2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Calibri" panose="020F0502020204030204" charset="0"/>
                  </a:rPr>
                  <a:t>探针发现</a:t>
                </a:r>
                <a:endParaRPr lang="zh-CN" altLang="en-US" sz="1140" spc="2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Calibri" panose="020F0502020204030204" charset="0"/>
                </a:endParaRPr>
              </a:p>
            </p:txBody>
          </p:sp>
          <p:sp>
            <p:nvSpPr>
              <p:cNvPr id="282" name="object 69"/>
              <p:cNvSpPr txBox="1"/>
              <p:nvPr/>
            </p:nvSpPr>
            <p:spPr>
              <a:xfrm>
                <a:off x="2107561" y="4125395"/>
                <a:ext cx="722409" cy="17543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7145"/>
                <a:r>
                  <a:rPr lang="en-US" altLang="zh-CN" sz="1140" dirty="0">
                    <a:solidFill>
                      <a:sysClr val="window" lastClr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Calibri" panose="020F0502020204030204" charset="0"/>
                  </a:rPr>
                  <a:t>Linux</a:t>
                </a:r>
                <a:endParaRPr lang="en-US" altLang="zh-CN" sz="114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83" name="object 68"/>
              <p:cNvSpPr/>
              <p:nvPr/>
            </p:nvSpPr>
            <p:spPr>
              <a:xfrm>
                <a:off x="2015004" y="4931493"/>
                <a:ext cx="861955" cy="406802"/>
              </a:xfrm>
              <a:custGeom>
                <a:avLst/>
                <a:gdLst/>
                <a:ahLst/>
                <a:cxnLst/>
                <a:rect l="l" t="t" r="r" b="b"/>
                <a:pathLst>
                  <a:path w="619125" h="311150">
                    <a:moveTo>
                      <a:pt x="566927" y="0"/>
                    </a:moveTo>
                    <a:lnTo>
                      <a:pt x="40703" y="1199"/>
                    </a:lnTo>
                    <a:lnTo>
                      <a:pt x="7631" y="24770"/>
                    </a:lnTo>
                    <a:lnTo>
                      <a:pt x="0" y="51816"/>
                    </a:lnTo>
                    <a:lnTo>
                      <a:pt x="1199" y="270192"/>
                    </a:lnTo>
                    <a:lnTo>
                      <a:pt x="24770" y="303264"/>
                    </a:lnTo>
                    <a:lnTo>
                      <a:pt x="51815" y="310896"/>
                    </a:lnTo>
                    <a:lnTo>
                      <a:pt x="578040" y="309696"/>
                    </a:lnTo>
                    <a:lnTo>
                      <a:pt x="611112" y="286125"/>
                    </a:lnTo>
                    <a:lnTo>
                      <a:pt x="618744" y="259080"/>
                    </a:lnTo>
                    <a:lnTo>
                      <a:pt x="617544" y="40703"/>
                    </a:lnTo>
                    <a:lnTo>
                      <a:pt x="593973" y="7631"/>
                    </a:lnTo>
                    <a:lnTo>
                      <a:pt x="566927" y="0"/>
                    </a:lnTo>
                    <a:close/>
                  </a:path>
                </a:pathLst>
              </a:custGeom>
              <a:solidFill>
                <a:srgbClr val="007AC3"/>
              </a:solidFill>
            </p:spPr>
            <p:txBody>
              <a:bodyPr wrap="square" lIns="0" tIns="0" rIns="0" bIns="0" rtlCol="0"/>
              <a:lstStyle/>
              <a:p>
                <a:endParaRPr sz="2160" dirty="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84" name="object 69"/>
              <p:cNvSpPr txBox="1"/>
              <p:nvPr/>
            </p:nvSpPr>
            <p:spPr>
              <a:xfrm>
                <a:off x="2072435" y="5037314"/>
                <a:ext cx="722409" cy="17543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7145"/>
                <a:r>
                  <a:rPr lang="en-US" altLang="zh-CN" sz="1140" spc="27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Calibri" panose="020F0502020204030204" charset="0"/>
                  </a:rPr>
                  <a:t>SNMP</a:t>
                </a:r>
                <a:endParaRPr lang="en-US" altLang="zh-CN"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Calibri" panose="020F0502020204030204" charset="0"/>
                </a:endParaRPr>
              </a:p>
            </p:txBody>
          </p:sp>
          <p:sp>
            <p:nvSpPr>
              <p:cNvPr id="285" name="object 63"/>
              <p:cNvSpPr txBox="1"/>
              <p:nvPr/>
            </p:nvSpPr>
            <p:spPr>
              <a:xfrm>
                <a:off x="2096987" y="3634515"/>
                <a:ext cx="722409" cy="17543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7145"/>
                <a:r>
                  <a:rPr lang="zh-CN" altLang="en-US" sz="1140" spc="27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Calibri" panose="020F0502020204030204" charset="0"/>
                  </a:rPr>
                  <a:t>流量监测</a:t>
                </a:r>
                <a:endParaRPr lang="en-US" altLang="zh-CN"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Calibri" panose="020F0502020204030204" charset="0"/>
                </a:endParaRPr>
              </a:p>
            </p:txBody>
          </p:sp>
        </p:grpSp>
        <p:grpSp>
          <p:nvGrpSpPr>
            <p:cNvPr id="239" name="组合 238"/>
            <p:cNvGrpSpPr/>
            <p:nvPr/>
          </p:nvGrpSpPr>
          <p:grpSpPr>
            <a:xfrm>
              <a:off x="9304558" y="2255213"/>
              <a:ext cx="1124214" cy="2956257"/>
              <a:chOff x="9268615" y="2455760"/>
              <a:chExt cx="1124214" cy="2956257"/>
            </a:xfrm>
          </p:grpSpPr>
          <p:sp>
            <p:nvSpPr>
              <p:cNvPr id="250" name="object 59"/>
              <p:cNvSpPr/>
              <p:nvPr/>
            </p:nvSpPr>
            <p:spPr>
              <a:xfrm>
                <a:off x="9293208" y="2455760"/>
                <a:ext cx="1099621" cy="2956257"/>
              </a:xfrm>
              <a:custGeom>
                <a:avLst/>
                <a:gdLst/>
                <a:ahLst/>
                <a:cxnLst/>
                <a:rect l="l" t="t" r="r" b="b"/>
                <a:pathLst>
                  <a:path w="744220" h="1859279">
                    <a:moveTo>
                      <a:pt x="619760" y="0"/>
                    </a:moveTo>
                    <a:lnTo>
                      <a:pt x="112148" y="554"/>
                    </a:lnTo>
                    <a:lnTo>
                      <a:pt x="71213" y="11747"/>
                    </a:lnTo>
                    <a:lnTo>
                      <a:pt x="37273" y="35349"/>
                    </a:lnTo>
                    <a:lnTo>
                      <a:pt x="12947" y="68738"/>
                    </a:lnTo>
                    <a:lnTo>
                      <a:pt x="857" y="109294"/>
                    </a:lnTo>
                    <a:lnTo>
                      <a:pt x="0" y="123951"/>
                    </a:lnTo>
                    <a:lnTo>
                      <a:pt x="554" y="1747131"/>
                    </a:lnTo>
                    <a:lnTo>
                      <a:pt x="11747" y="1788066"/>
                    </a:lnTo>
                    <a:lnTo>
                      <a:pt x="35349" y="1822006"/>
                    </a:lnTo>
                    <a:lnTo>
                      <a:pt x="68738" y="1846332"/>
                    </a:lnTo>
                    <a:lnTo>
                      <a:pt x="109294" y="1858422"/>
                    </a:lnTo>
                    <a:lnTo>
                      <a:pt x="123951" y="1859279"/>
                    </a:lnTo>
                    <a:lnTo>
                      <a:pt x="631563" y="1858725"/>
                    </a:lnTo>
                    <a:lnTo>
                      <a:pt x="672498" y="1847532"/>
                    </a:lnTo>
                    <a:lnTo>
                      <a:pt x="706438" y="1823930"/>
                    </a:lnTo>
                    <a:lnTo>
                      <a:pt x="730764" y="1790541"/>
                    </a:lnTo>
                    <a:lnTo>
                      <a:pt x="742854" y="1749985"/>
                    </a:lnTo>
                    <a:lnTo>
                      <a:pt x="743712" y="1735327"/>
                    </a:lnTo>
                    <a:lnTo>
                      <a:pt x="743157" y="112148"/>
                    </a:lnTo>
                    <a:lnTo>
                      <a:pt x="731964" y="71213"/>
                    </a:lnTo>
                    <a:lnTo>
                      <a:pt x="708362" y="37273"/>
                    </a:lnTo>
                    <a:lnTo>
                      <a:pt x="674973" y="12947"/>
                    </a:lnTo>
                    <a:lnTo>
                      <a:pt x="634417" y="857"/>
                    </a:lnTo>
                    <a:lnTo>
                      <a:pt x="619760" y="0"/>
                    </a:lnTo>
                    <a:close/>
                  </a:path>
                </a:pathLst>
              </a:custGeom>
              <a:solidFill>
                <a:srgbClr val="D9D9D9"/>
              </a:solid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51" name="object 72"/>
              <p:cNvSpPr/>
              <p:nvPr/>
            </p:nvSpPr>
            <p:spPr>
              <a:xfrm>
                <a:off x="9278019" y="4391959"/>
                <a:ext cx="1062255" cy="585483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52" name="object 73"/>
              <p:cNvSpPr/>
              <p:nvPr/>
            </p:nvSpPr>
            <p:spPr>
              <a:xfrm>
                <a:off x="9378644" y="4481299"/>
                <a:ext cx="862904" cy="406802"/>
              </a:xfrm>
              <a:custGeom>
                <a:avLst/>
                <a:gdLst/>
                <a:ahLst/>
                <a:cxnLst/>
                <a:rect l="l" t="t" r="r" b="b"/>
                <a:pathLst>
                  <a:path w="620395" h="311150">
                    <a:moveTo>
                      <a:pt x="568451" y="0"/>
                    </a:moveTo>
                    <a:lnTo>
                      <a:pt x="40703" y="1199"/>
                    </a:lnTo>
                    <a:lnTo>
                      <a:pt x="7631" y="24770"/>
                    </a:lnTo>
                    <a:lnTo>
                      <a:pt x="0" y="51816"/>
                    </a:lnTo>
                    <a:lnTo>
                      <a:pt x="1199" y="270192"/>
                    </a:lnTo>
                    <a:lnTo>
                      <a:pt x="24770" y="303264"/>
                    </a:lnTo>
                    <a:lnTo>
                      <a:pt x="51815" y="310896"/>
                    </a:lnTo>
                    <a:lnTo>
                      <a:pt x="579564" y="309696"/>
                    </a:lnTo>
                    <a:lnTo>
                      <a:pt x="612636" y="286125"/>
                    </a:lnTo>
                    <a:lnTo>
                      <a:pt x="620267" y="259080"/>
                    </a:lnTo>
                    <a:lnTo>
                      <a:pt x="619068" y="40703"/>
                    </a:lnTo>
                    <a:lnTo>
                      <a:pt x="595497" y="7631"/>
                    </a:lnTo>
                    <a:lnTo>
                      <a:pt x="568451" y="0"/>
                    </a:lnTo>
                    <a:close/>
                  </a:path>
                </a:pathLst>
              </a:custGeom>
              <a:solidFill>
                <a:srgbClr val="007AC3"/>
              </a:solid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53" name="object 74"/>
              <p:cNvSpPr txBox="1"/>
              <p:nvPr/>
            </p:nvSpPr>
            <p:spPr>
              <a:xfrm>
                <a:off x="9449840" y="4587120"/>
                <a:ext cx="722409" cy="17521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7145"/>
                <a:r>
                  <a:rPr lang="en-US" altLang="zh-CN" sz="1140" spc="27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Calibri" panose="020F0502020204030204" charset="0"/>
                  </a:rPr>
                  <a:t>Nessus</a:t>
                </a:r>
                <a:endParaRPr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Calibri" panose="020F0502020204030204" charset="0"/>
                </a:endParaRPr>
              </a:p>
            </p:txBody>
          </p:sp>
          <p:sp>
            <p:nvSpPr>
              <p:cNvPr id="254" name="object 75"/>
              <p:cNvSpPr/>
              <p:nvPr/>
            </p:nvSpPr>
            <p:spPr>
              <a:xfrm>
                <a:off x="9278019" y="3933114"/>
                <a:ext cx="1062255" cy="585483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55" name="object 76"/>
              <p:cNvSpPr/>
              <p:nvPr/>
            </p:nvSpPr>
            <p:spPr>
              <a:xfrm>
                <a:off x="9378644" y="4022454"/>
                <a:ext cx="862904" cy="406802"/>
              </a:xfrm>
              <a:custGeom>
                <a:avLst/>
                <a:gdLst/>
                <a:ahLst/>
                <a:cxnLst/>
                <a:rect l="l" t="t" r="r" b="b"/>
                <a:pathLst>
                  <a:path w="620395" h="311150">
                    <a:moveTo>
                      <a:pt x="568451" y="0"/>
                    </a:moveTo>
                    <a:lnTo>
                      <a:pt x="40703" y="1199"/>
                    </a:lnTo>
                    <a:lnTo>
                      <a:pt x="7631" y="24770"/>
                    </a:lnTo>
                    <a:lnTo>
                      <a:pt x="0" y="51815"/>
                    </a:lnTo>
                    <a:lnTo>
                      <a:pt x="1199" y="270192"/>
                    </a:lnTo>
                    <a:lnTo>
                      <a:pt x="24770" y="303264"/>
                    </a:lnTo>
                    <a:lnTo>
                      <a:pt x="51815" y="310895"/>
                    </a:lnTo>
                    <a:lnTo>
                      <a:pt x="579564" y="309696"/>
                    </a:lnTo>
                    <a:lnTo>
                      <a:pt x="612636" y="286125"/>
                    </a:lnTo>
                    <a:lnTo>
                      <a:pt x="620267" y="259080"/>
                    </a:lnTo>
                    <a:lnTo>
                      <a:pt x="619068" y="40703"/>
                    </a:lnTo>
                    <a:lnTo>
                      <a:pt x="595497" y="7631"/>
                    </a:lnTo>
                    <a:lnTo>
                      <a:pt x="568451" y="0"/>
                    </a:lnTo>
                    <a:close/>
                  </a:path>
                </a:pathLst>
              </a:custGeom>
              <a:solidFill>
                <a:srgbClr val="007AC3"/>
              </a:solid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56" name="object 77"/>
              <p:cNvSpPr txBox="1"/>
              <p:nvPr/>
            </p:nvSpPr>
            <p:spPr>
              <a:xfrm>
                <a:off x="9449840" y="4128275"/>
                <a:ext cx="722409" cy="17543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7145"/>
                <a:r>
                  <a:rPr lang="zh-CN" altLang="en-US" sz="1140" spc="27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Calibri" panose="020F0502020204030204" charset="0"/>
                  </a:rPr>
                  <a:t>安全设备</a:t>
                </a:r>
                <a:endParaRPr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Calibri" panose="020F0502020204030204" charset="0"/>
                </a:endParaRPr>
              </a:p>
            </p:txBody>
          </p:sp>
          <p:sp>
            <p:nvSpPr>
              <p:cNvPr id="257" name="object 107"/>
              <p:cNvSpPr/>
              <p:nvPr/>
            </p:nvSpPr>
            <p:spPr>
              <a:xfrm>
                <a:off x="9268615" y="2525501"/>
                <a:ext cx="1062255" cy="585483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58" name="object 108"/>
              <p:cNvSpPr/>
              <p:nvPr/>
            </p:nvSpPr>
            <p:spPr>
              <a:xfrm>
                <a:off x="9379846" y="2601459"/>
                <a:ext cx="862904" cy="406802"/>
              </a:xfrm>
              <a:custGeom>
                <a:avLst/>
                <a:gdLst/>
                <a:ahLst/>
                <a:cxnLst/>
                <a:rect l="l" t="t" r="r" b="b"/>
                <a:pathLst>
                  <a:path w="620395" h="311150">
                    <a:moveTo>
                      <a:pt x="568451" y="0"/>
                    </a:moveTo>
                    <a:lnTo>
                      <a:pt x="40703" y="1199"/>
                    </a:lnTo>
                    <a:lnTo>
                      <a:pt x="7631" y="24770"/>
                    </a:lnTo>
                    <a:lnTo>
                      <a:pt x="0" y="51815"/>
                    </a:lnTo>
                    <a:lnTo>
                      <a:pt x="1199" y="270192"/>
                    </a:lnTo>
                    <a:lnTo>
                      <a:pt x="24770" y="303264"/>
                    </a:lnTo>
                    <a:lnTo>
                      <a:pt x="51815" y="310895"/>
                    </a:lnTo>
                    <a:lnTo>
                      <a:pt x="579564" y="309696"/>
                    </a:lnTo>
                    <a:lnTo>
                      <a:pt x="612636" y="286125"/>
                    </a:lnTo>
                    <a:lnTo>
                      <a:pt x="620267" y="259079"/>
                    </a:lnTo>
                    <a:lnTo>
                      <a:pt x="619068" y="40703"/>
                    </a:lnTo>
                    <a:lnTo>
                      <a:pt x="595497" y="7631"/>
                    </a:lnTo>
                    <a:lnTo>
                      <a:pt x="568451" y="0"/>
                    </a:lnTo>
                    <a:close/>
                  </a:path>
                </a:pathLst>
              </a:custGeom>
              <a:solidFill>
                <a:srgbClr val="007AC3"/>
              </a:solid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59" name="object 109"/>
              <p:cNvSpPr txBox="1"/>
              <p:nvPr/>
            </p:nvSpPr>
            <p:spPr>
              <a:xfrm>
                <a:off x="9438539" y="2697846"/>
                <a:ext cx="722409" cy="17521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7145"/>
                <a:r>
                  <a:rPr lang="en-US" altLang="zh-CN" sz="1140" spc="27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Calibri" panose="020F0502020204030204" charset="0"/>
                  </a:rPr>
                  <a:t>Symantec</a:t>
                </a:r>
                <a:endParaRPr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Calibri" panose="020F0502020204030204" charset="0"/>
                </a:endParaRPr>
              </a:p>
            </p:txBody>
          </p:sp>
          <p:sp>
            <p:nvSpPr>
              <p:cNvPr id="260" name="object 110"/>
              <p:cNvSpPr/>
              <p:nvPr/>
            </p:nvSpPr>
            <p:spPr>
              <a:xfrm>
                <a:off x="9281813" y="2969815"/>
                <a:ext cx="1062255" cy="585483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61" name="object 111"/>
              <p:cNvSpPr/>
              <p:nvPr/>
            </p:nvSpPr>
            <p:spPr>
              <a:xfrm>
                <a:off x="9388828" y="3061545"/>
                <a:ext cx="862904" cy="406802"/>
              </a:xfrm>
              <a:custGeom>
                <a:avLst/>
                <a:gdLst/>
                <a:ahLst/>
                <a:cxnLst/>
                <a:rect l="l" t="t" r="r" b="b"/>
                <a:pathLst>
                  <a:path w="620395" h="311150">
                    <a:moveTo>
                      <a:pt x="568451" y="0"/>
                    </a:moveTo>
                    <a:lnTo>
                      <a:pt x="40703" y="1199"/>
                    </a:lnTo>
                    <a:lnTo>
                      <a:pt x="7631" y="24770"/>
                    </a:lnTo>
                    <a:lnTo>
                      <a:pt x="0" y="51815"/>
                    </a:lnTo>
                    <a:lnTo>
                      <a:pt x="1199" y="270192"/>
                    </a:lnTo>
                    <a:lnTo>
                      <a:pt x="24770" y="303264"/>
                    </a:lnTo>
                    <a:lnTo>
                      <a:pt x="51815" y="310895"/>
                    </a:lnTo>
                    <a:lnTo>
                      <a:pt x="579564" y="309696"/>
                    </a:lnTo>
                    <a:lnTo>
                      <a:pt x="612636" y="286125"/>
                    </a:lnTo>
                    <a:lnTo>
                      <a:pt x="620267" y="259079"/>
                    </a:lnTo>
                    <a:lnTo>
                      <a:pt x="619068" y="40703"/>
                    </a:lnTo>
                    <a:lnTo>
                      <a:pt x="595497" y="7631"/>
                    </a:lnTo>
                    <a:lnTo>
                      <a:pt x="568451" y="0"/>
                    </a:lnTo>
                    <a:close/>
                  </a:path>
                </a:pathLst>
              </a:custGeom>
              <a:solidFill>
                <a:srgbClr val="007AC3"/>
              </a:solid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62" name="object 112"/>
              <p:cNvSpPr/>
              <p:nvPr/>
            </p:nvSpPr>
            <p:spPr>
              <a:xfrm>
                <a:off x="9276464" y="3445456"/>
                <a:ext cx="1062255" cy="585483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63" name="object 113"/>
              <p:cNvSpPr/>
              <p:nvPr/>
            </p:nvSpPr>
            <p:spPr>
              <a:xfrm>
                <a:off x="9377694" y="3541900"/>
                <a:ext cx="862904" cy="406802"/>
              </a:xfrm>
              <a:custGeom>
                <a:avLst/>
                <a:gdLst/>
                <a:ahLst/>
                <a:cxnLst/>
                <a:rect l="l" t="t" r="r" b="b"/>
                <a:pathLst>
                  <a:path w="620395" h="311150">
                    <a:moveTo>
                      <a:pt x="568451" y="0"/>
                    </a:moveTo>
                    <a:lnTo>
                      <a:pt x="40703" y="1199"/>
                    </a:lnTo>
                    <a:lnTo>
                      <a:pt x="7631" y="24770"/>
                    </a:lnTo>
                    <a:lnTo>
                      <a:pt x="0" y="51816"/>
                    </a:lnTo>
                    <a:lnTo>
                      <a:pt x="1199" y="270192"/>
                    </a:lnTo>
                    <a:lnTo>
                      <a:pt x="24770" y="303264"/>
                    </a:lnTo>
                    <a:lnTo>
                      <a:pt x="51815" y="310896"/>
                    </a:lnTo>
                    <a:lnTo>
                      <a:pt x="579564" y="309696"/>
                    </a:lnTo>
                    <a:lnTo>
                      <a:pt x="612636" y="286125"/>
                    </a:lnTo>
                    <a:lnTo>
                      <a:pt x="620267" y="259080"/>
                    </a:lnTo>
                    <a:lnTo>
                      <a:pt x="619068" y="40703"/>
                    </a:lnTo>
                    <a:lnTo>
                      <a:pt x="595497" y="7631"/>
                    </a:lnTo>
                    <a:lnTo>
                      <a:pt x="568451" y="0"/>
                    </a:lnTo>
                    <a:close/>
                  </a:path>
                </a:pathLst>
              </a:custGeom>
              <a:solidFill>
                <a:srgbClr val="007AC3"/>
              </a:solid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64" name="object 151"/>
              <p:cNvSpPr txBox="1"/>
              <p:nvPr/>
            </p:nvSpPr>
            <p:spPr>
              <a:xfrm>
                <a:off x="9503657" y="3642245"/>
                <a:ext cx="722409" cy="17521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7145"/>
                <a:r>
                  <a:rPr lang="en-US" altLang="zh-CN" sz="1140" spc="20" dirty="0" err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Calibri" panose="020F0502020204030204" charset="0"/>
                  </a:rPr>
                  <a:t>Vmware</a:t>
                </a:r>
                <a:endParaRPr lang="zh-CN" altLang="en-US" sz="1140" spc="2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Calibri" panose="020F0502020204030204" charset="0"/>
                </a:endParaRPr>
              </a:p>
            </p:txBody>
          </p:sp>
          <p:sp>
            <p:nvSpPr>
              <p:cNvPr id="265" name="object 151"/>
              <p:cNvSpPr txBox="1"/>
              <p:nvPr/>
            </p:nvSpPr>
            <p:spPr>
              <a:xfrm>
                <a:off x="9503657" y="3175211"/>
                <a:ext cx="722409" cy="17521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7145"/>
                <a:r>
                  <a:rPr lang="en-US" altLang="zh-CN" sz="114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Calibri" panose="020F0502020204030204" charset="0"/>
                  </a:rPr>
                  <a:t>AD</a:t>
                </a:r>
                <a:r>
                  <a:rPr lang="zh-CN" altLang="en-US" sz="114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Calibri" panose="020F0502020204030204" charset="0"/>
                  </a:rPr>
                  <a:t>域</a:t>
                </a:r>
                <a:endParaRPr sz="114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Calibri" panose="020F0502020204030204" charset="0"/>
                </a:endParaRPr>
              </a:p>
            </p:txBody>
          </p:sp>
          <p:sp>
            <p:nvSpPr>
              <p:cNvPr id="266" name="object 73"/>
              <p:cNvSpPr/>
              <p:nvPr/>
            </p:nvSpPr>
            <p:spPr>
              <a:xfrm>
                <a:off x="9377694" y="4944048"/>
                <a:ext cx="862904" cy="406802"/>
              </a:xfrm>
              <a:custGeom>
                <a:avLst/>
                <a:gdLst/>
                <a:ahLst/>
                <a:cxnLst/>
                <a:rect l="l" t="t" r="r" b="b"/>
                <a:pathLst>
                  <a:path w="620395" h="311150">
                    <a:moveTo>
                      <a:pt x="568451" y="0"/>
                    </a:moveTo>
                    <a:lnTo>
                      <a:pt x="40703" y="1199"/>
                    </a:lnTo>
                    <a:lnTo>
                      <a:pt x="7631" y="24770"/>
                    </a:lnTo>
                    <a:lnTo>
                      <a:pt x="0" y="51816"/>
                    </a:lnTo>
                    <a:lnTo>
                      <a:pt x="1199" y="270192"/>
                    </a:lnTo>
                    <a:lnTo>
                      <a:pt x="24770" y="303264"/>
                    </a:lnTo>
                    <a:lnTo>
                      <a:pt x="51815" y="310896"/>
                    </a:lnTo>
                    <a:lnTo>
                      <a:pt x="579564" y="309696"/>
                    </a:lnTo>
                    <a:lnTo>
                      <a:pt x="612636" y="286125"/>
                    </a:lnTo>
                    <a:lnTo>
                      <a:pt x="620267" y="259080"/>
                    </a:lnTo>
                    <a:lnTo>
                      <a:pt x="619068" y="40703"/>
                    </a:lnTo>
                    <a:lnTo>
                      <a:pt x="595497" y="7631"/>
                    </a:lnTo>
                    <a:lnTo>
                      <a:pt x="568451" y="0"/>
                    </a:lnTo>
                    <a:close/>
                  </a:path>
                </a:pathLst>
              </a:custGeom>
              <a:solidFill>
                <a:srgbClr val="007AC3"/>
              </a:solidFill>
            </p:spPr>
            <p:txBody>
              <a:bodyPr wrap="square" lIns="0" tIns="0" rIns="0" bIns="0" rtlCol="0"/>
              <a:lstStyle/>
              <a:p>
                <a:endParaRPr sz="2160"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charset="0"/>
                </a:endParaRPr>
              </a:p>
            </p:txBody>
          </p:sp>
          <p:sp>
            <p:nvSpPr>
              <p:cNvPr id="267" name="object 74"/>
              <p:cNvSpPr txBox="1"/>
              <p:nvPr/>
            </p:nvSpPr>
            <p:spPr>
              <a:xfrm>
                <a:off x="9447941" y="5041690"/>
                <a:ext cx="722409" cy="17543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7145"/>
                <a:r>
                  <a:rPr lang="zh-CN" altLang="en-US" sz="1140" spc="27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宋体" panose="02010600030101010101" pitchFamily="2" charset="-122"/>
                    <a:sym typeface="Calibri" panose="020F0502020204030204" charset="0"/>
                  </a:rPr>
                  <a:t>台账系统</a:t>
                </a:r>
                <a:endParaRPr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Calibri" panose="020F0502020204030204" charset="0"/>
                </a:endParaRPr>
              </a:p>
            </p:txBody>
          </p:sp>
        </p:grpSp>
        <p:sp>
          <p:nvSpPr>
            <p:cNvPr id="240" name="object 171"/>
            <p:cNvSpPr txBox="1"/>
            <p:nvPr/>
          </p:nvSpPr>
          <p:spPr>
            <a:xfrm>
              <a:off x="5051206" y="3855727"/>
              <a:ext cx="2335380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/>
              <a:r>
                <a:rPr lang="zh-CN" altLang="en-US" sz="1400" spc="4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Calibri" panose="020F0502020204030204" charset="0"/>
                </a:rPr>
                <a:t>大数据分析平台</a:t>
              </a:r>
              <a:r>
                <a:rPr lang="en-US" altLang="zh-CN" sz="1400" spc="4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  <a:sym typeface="Calibri" panose="020F0502020204030204" charset="0"/>
                </a:rPr>
                <a:t>/Hadoop</a:t>
              </a:r>
              <a:endParaRPr lang="zh-CN" altLang="en-US" sz="1400" spc="4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Calibri" panose="020F0502020204030204" charset="0"/>
              </a:endParaRPr>
            </a:p>
          </p:txBody>
        </p:sp>
        <p:sp>
          <p:nvSpPr>
            <p:cNvPr id="241" name="object 102"/>
            <p:cNvSpPr txBox="1"/>
            <p:nvPr/>
          </p:nvSpPr>
          <p:spPr>
            <a:xfrm>
              <a:off x="5057004" y="4312162"/>
              <a:ext cx="722409" cy="17543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/>
              <a:r>
                <a:rPr sz="1140" spc="27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数据</a:t>
              </a:r>
              <a:r>
                <a:rPr lang="zh-CN" altLang="en-US"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中心</a:t>
              </a:r>
              <a:endParaRPr sz="1140" spc="27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42" name="object 102"/>
            <p:cNvSpPr txBox="1"/>
            <p:nvPr/>
          </p:nvSpPr>
          <p:spPr>
            <a:xfrm>
              <a:off x="6390280" y="4312383"/>
              <a:ext cx="803099" cy="17543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/>
              <a:r>
                <a:rPr lang="en-US" altLang="zh-CN"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RabbitMQ</a:t>
              </a:r>
              <a:endParaRPr sz="1140" spc="27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43" name="object 102"/>
            <p:cNvSpPr txBox="1"/>
            <p:nvPr/>
          </p:nvSpPr>
          <p:spPr>
            <a:xfrm>
              <a:off x="5020455" y="4791514"/>
              <a:ext cx="758958" cy="17543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/>
              <a:r>
                <a:rPr lang="zh-CN" altLang="en-US"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分布式存储</a:t>
              </a:r>
              <a:endParaRPr sz="1140" spc="27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44" name="object 102"/>
            <p:cNvSpPr txBox="1"/>
            <p:nvPr/>
          </p:nvSpPr>
          <p:spPr>
            <a:xfrm>
              <a:off x="6572063" y="4800931"/>
              <a:ext cx="414371" cy="17543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/>
              <a:r>
                <a:rPr lang="en-US" altLang="zh-CN" sz="1140" spc="27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TIDB</a:t>
              </a:r>
              <a:endParaRPr sz="1140" spc="27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45" name="object 152"/>
            <p:cNvSpPr txBox="1"/>
            <p:nvPr/>
          </p:nvSpPr>
          <p:spPr>
            <a:xfrm>
              <a:off x="4721177" y="3275843"/>
              <a:ext cx="660058" cy="14773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/>
              <a:r>
                <a:rPr lang="zh-CN" altLang="en-US" sz="96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情报情报库</a:t>
              </a:r>
              <a:endParaRPr sz="96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46" name="文本框 245"/>
            <p:cNvSpPr txBox="1"/>
            <p:nvPr/>
          </p:nvSpPr>
          <p:spPr>
            <a:xfrm>
              <a:off x="1509870" y="2527486"/>
              <a:ext cx="415498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分</a:t>
              </a:r>
              <a:endParaRPr lang="en-US" altLang="zh-CN" dirty="0"/>
            </a:p>
            <a:p>
              <a:r>
                <a:rPr lang="zh-CN" altLang="en-US" dirty="0"/>
                <a:t>布</a:t>
              </a:r>
              <a:endParaRPr lang="en-US" altLang="zh-CN" dirty="0"/>
            </a:p>
            <a:p>
              <a:r>
                <a:rPr lang="zh-CN" altLang="en-US" dirty="0"/>
                <a:t>式</a:t>
              </a:r>
              <a:endParaRPr lang="en-US" altLang="zh-CN" dirty="0"/>
            </a:p>
            <a:p>
              <a:r>
                <a:rPr lang="zh-CN" altLang="en-US" dirty="0"/>
                <a:t>探</a:t>
              </a:r>
              <a:endParaRPr lang="en-US" altLang="zh-CN" dirty="0"/>
            </a:p>
            <a:p>
              <a:r>
                <a:rPr lang="zh-CN" altLang="en-US" dirty="0"/>
                <a:t>针</a:t>
              </a:r>
              <a:endParaRPr lang="en-US" altLang="zh-CN" dirty="0"/>
            </a:p>
            <a:p>
              <a:r>
                <a:rPr lang="zh-CN" altLang="en-US" dirty="0"/>
                <a:t>主</a:t>
              </a:r>
              <a:endParaRPr lang="en-US" altLang="zh-CN" dirty="0"/>
            </a:p>
            <a:p>
              <a:r>
                <a:rPr lang="zh-CN" altLang="en-US" dirty="0"/>
                <a:t>动</a:t>
              </a:r>
              <a:endParaRPr lang="en-US" altLang="zh-CN" dirty="0"/>
            </a:p>
            <a:p>
              <a:r>
                <a:rPr lang="zh-CN" altLang="en-US" dirty="0"/>
                <a:t>探</a:t>
              </a:r>
              <a:endParaRPr lang="en-US" altLang="zh-CN" dirty="0"/>
            </a:p>
            <a:p>
              <a:r>
                <a:rPr lang="zh-CN" altLang="en-US" dirty="0"/>
                <a:t>测</a:t>
              </a:r>
              <a:endParaRPr lang="zh-CN" altLang="en-US" dirty="0"/>
            </a:p>
          </p:txBody>
        </p:sp>
        <p:sp>
          <p:nvSpPr>
            <p:cNvPr id="247" name="object 133"/>
            <p:cNvSpPr/>
            <p:nvPr/>
          </p:nvSpPr>
          <p:spPr>
            <a:xfrm>
              <a:off x="5816130" y="3182778"/>
              <a:ext cx="819237" cy="365168"/>
            </a:xfrm>
            <a:custGeom>
              <a:avLst/>
              <a:gdLst/>
              <a:ahLst/>
              <a:cxnLst/>
              <a:rect l="l" t="t" r="r" b="b"/>
              <a:pathLst>
                <a:path w="588645" h="279400">
                  <a:moveTo>
                    <a:pt x="541782" y="0"/>
                  </a:moveTo>
                  <a:lnTo>
                    <a:pt x="43882" y="71"/>
                  </a:lnTo>
                  <a:lnTo>
                    <a:pt x="8405" y="19828"/>
                  </a:lnTo>
                  <a:lnTo>
                    <a:pt x="0" y="46481"/>
                  </a:lnTo>
                  <a:lnTo>
                    <a:pt x="71" y="235009"/>
                  </a:lnTo>
                  <a:lnTo>
                    <a:pt x="19828" y="270486"/>
                  </a:lnTo>
                  <a:lnTo>
                    <a:pt x="46482" y="278892"/>
                  </a:lnTo>
                  <a:lnTo>
                    <a:pt x="544381" y="278820"/>
                  </a:lnTo>
                  <a:lnTo>
                    <a:pt x="579858" y="259063"/>
                  </a:lnTo>
                  <a:lnTo>
                    <a:pt x="588263" y="232409"/>
                  </a:lnTo>
                  <a:lnTo>
                    <a:pt x="588192" y="43882"/>
                  </a:lnTo>
                  <a:lnTo>
                    <a:pt x="568435" y="8405"/>
                  </a:lnTo>
                  <a:lnTo>
                    <a:pt x="541782" y="0"/>
                  </a:lnTo>
                  <a:close/>
                </a:path>
              </a:pathLst>
            </a:custGeom>
            <a:solidFill>
              <a:schemeClr val="accent2"/>
            </a:solidFill>
          </p:spPr>
          <p:txBody>
            <a:bodyPr wrap="square" lIns="0" tIns="0" rIns="0" bIns="0" rtlCol="0"/>
            <a:lstStyle/>
            <a:p>
              <a:endParaRPr sz="2160"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48" name="object 155"/>
            <p:cNvSpPr txBox="1"/>
            <p:nvPr/>
          </p:nvSpPr>
          <p:spPr>
            <a:xfrm>
              <a:off x="5875619" y="3275341"/>
              <a:ext cx="746142" cy="14773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7145"/>
              <a:r>
                <a:rPr lang="zh-CN" altLang="en-US" sz="96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Calibri" panose="020F0502020204030204" charset="0"/>
                </a:rPr>
                <a:t>安全漏洞库</a:t>
              </a:r>
              <a:endParaRPr sz="96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Calibri" panose="020F0502020204030204" charset="0"/>
              </a:endParaRPr>
            </a:p>
          </p:txBody>
        </p:sp>
        <p:sp>
          <p:nvSpPr>
            <p:cNvPr id="249" name="文本框 248"/>
            <p:cNvSpPr txBox="1"/>
            <p:nvPr/>
          </p:nvSpPr>
          <p:spPr>
            <a:xfrm>
              <a:off x="10488045" y="2537730"/>
              <a:ext cx="415498" cy="2585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第</a:t>
              </a:r>
              <a:endParaRPr lang="en-US" altLang="zh-CN" dirty="0"/>
            </a:p>
            <a:p>
              <a:r>
                <a:rPr lang="zh-CN" altLang="en-US" dirty="0"/>
                <a:t>三</a:t>
              </a:r>
              <a:endParaRPr lang="en-US" altLang="zh-CN" dirty="0"/>
            </a:p>
            <a:p>
              <a:r>
                <a:rPr lang="zh-CN" altLang="en-US" dirty="0"/>
                <a:t>方</a:t>
              </a:r>
              <a:endParaRPr lang="en-US" altLang="zh-CN" dirty="0"/>
            </a:p>
            <a:p>
              <a:r>
                <a:rPr lang="zh-CN" altLang="en-US" dirty="0"/>
                <a:t>业</a:t>
              </a:r>
              <a:endParaRPr lang="en-US" altLang="zh-CN" dirty="0"/>
            </a:p>
            <a:p>
              <a:r>
                <a:rPr lang="zh-CN" altLang="en-US" dirty="0"/>
                <a:t>务</a:t>
              </a:r>
              <a:endParaRPr lang="en-US" altLang="zh-CN" dirty="0"/>
            </a:p>
            <a:p>
              <a:r>
                <a:rPr lang="zh-CN" altLang="en-US" dirty="0"/>
                <a:t>与</a:t>
              </a:r>
              <a:endParaRPr lang="en-US" altLang="zh-CN" dirty="0"/>
            </a:p>
            <a:p>
              <a:r>
                <a:rPr lang="zh-CN" altLang="en-US" dirty="0"/>
                <a:t>数</a:t>
              </a:r>
              <a:endParaRPr lang="en-US" altLang="zh-CN" dirty="0"/>
            </a:p>
            <a:p>
              <a:r>
                <a:rPr lang="zh-CN" altLang="en-US" dirty="0"/>
                <a:t>据</a:t>
              </a:r>
              <a:endParaRPr lang="en-US" altLang="zh-CN" dirty="0"/>
            </a:p>
            <a:p>
              <a:r>
                <a:rPr lang="zh-CN" altLang="en-US" dirty="0"/>
                <a:t>源</a:t>
              </a:r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5837" y="248330"/>
            <a:ext cx="6192967" cy="863827"/>
          </a:xfrm>
        </p:spPr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打通管理、安全、运维领域</a:t>
            </a:r>
            <a:b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/>
          </a:p>
        </p:txBody>
      </p:sp>
    </p:spTree>
    <p:custDataLst>
      <p:tags r:id="rId9"/>
    </p:custDataLst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  <a:endParaRPr lang="zh-CN" altLang="en-US" dirty="0"/>
          </a:p>
        </p:txBody>
      </p:sp>
      <p:cxnSp>
        <p:nvCxnSpPr>
          <p:cNvPr id="273" name="直接连接符 109"/>
          <p:cNvCxnSpPr/>
          <p:nvPr/>
        </p:nvCxnSpPr>
        <p:spPr>
          <a:xfrm>
            <a:off x="2046815" y="5153350"/>
            <a:ext cx="912971" cy="845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圆角矩形 17"/>
          <p:cNvSpPr/>
          <p:nvPr/>
        </p:nvSpPr>
        <p:spPr>
          <a:xfrm>
            <a:off x="141780" y="933526"/>
            <a:ext cx="5225222" cy="2884950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75" name="圆角矩形 37"/>
          <p:cNvSpPr/>
          <p:nvPr/>
        </p:nvSpPr>
        <p:spPr>
          <a:xfrm>
            <a:off x="141781" y="4027254"/>
            <a:ext cx="6520377" cy="2745222"/>
          </a:xfrm>
          <a:prstGeom prst="roundRect">
            <a:avLst/>
          </a:prstGeom>
          <a:noFill/>
          <a:ln w="50800">
            <a:solidFill>
              <a:schemeClr val="bg1">
                <a:lumMod val="50000"/>
              </a:schemeClr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76" name="文本框 275"/>
          <p:cNvSpPr txBox="1"/>
          <p:nvPr/>
        </p:nvSpPr>
        <p:spPr>
          <a:xfrm>
            <a:off x="314387" y="979969"/>
            <a:ext cx="1503567" cy="2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007AC3"/>
                </a:solidFill>
              </a:rPr>
              <a:t>职场</a:t>
            </a:r>
            <a:r>
              <a:rPr lang="en-US" altLang="zh-CN" sz="1100" b="1" dirty="0">
                <a:solidFill>
                  <a:srgbClr val="007AC3"/>
                </a:solidFill>
              </a:rPr>
              <a:t>/</a:t>
            </a:r>
            <a:r>
              <a:rPr lang="zh-CN" altLang="en-US" sz="1100" b="1" dirty="0">
                <a:solidFill>
                  <a:srgbClr val="007AC3"/>
                </a:solidFill>
              </a:rPr>
              <a:t>数据中心</a:t>
            </a:r>
            <a:endParaRPr lang="zh-CN" altLang="en-US" sz="1100" b="1" dirty="0">
              <a:solidFill>
                <a:srgbClr val="007AC3"/>
              </a:solidFill>
            </a:endParaRPr>
          </a:p>
        </p:txBody>
      </p:sp>
      <p:sp>
        <p:nvSpPr>
          <p:cNvPr id="277" name="文本框 276"/>
          <p:cNvSpPr txBox="1"/>
          <p:nvPr/>
        </p:nvSpPr>
        <p:spPr>
          <a:xfrm>
            <a:off x="314388" y="4138941"/>
            <a:ext cx="1322478" cy="261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>
                <a:solidFill>
                  <a:srgbClr val="007AC3"/>
                </a:solidFill>
              </a:rPr>
              <a:t>楼层</a:t>
            </a:r>
            <a:r>
              <a:rPr lang="en-US" altLang="zh-CN" sz="1100" b="1" dirty="0">
                <a:solidFill>
                  <a:srgbClr val="007AC3"/>
                </a:solidFill>
              </a:rPr>
              <a:t>/</a:t>
            </a:r>
            <a:r>
              <a:rPr lang="zh-CN" altLang="zh-CN" sz="1100" b="1" dirty="0">
                <a:solidFill>
                  <a:srgbClr val="007AC3"/>
                </a:solidFill>
              </a:rPr>
              <a:t>网点</a:t>
            </a:r>
            <a:endParaRPr lang="zh-CN" altLang="zh-CN" sz="1100" b="1" dirty="0">
              <a:solidFill>
                <a:srgbClr val="007AC3"/>
              </a:solidFill>
            </a:endParaRPr>
          </a:p>
        </p:txBody>
      </p:sp>
      <p:sp>
        <p:nvSpPr>
          <p:cNvPr id="278" name="左箭头 47"/>
          <p:cNvSpPr/>
          <p:nvPr/>
        </p:nvSpPr>
        <p:spPr>
          <a:xfrm>
            <a:off x="3805249" y="4074848"/>
            <a:ext cx="2379700" cy="88842"/>
          </a:xfrm>
          <a:prstGeom prst="leftArrow">
            <a:avLst/>
          </a:prstGeom>
          <a:solidFill>
            <a:srgbClr val="000000">
              <a:alpha val="0"/>
            </a:srgbClr>
          </a:solidFill>
          <a:ln>
            <a:solidFill>
              <a:srgbClr val="009CE4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cxnSp>
        <p:nvCxnSpPr>
          <p:cNvPr id="279" name="直接连接符 278"/>
          <p:cNvCxnSpPr/>
          <p:nvPr/>
        </p:nvCxnSpPr>
        <p:spPr>
          <a:xfrm>
            <a:off x="1086118" y="1581645"/>
            <a:ext cx="765165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直接连接符 279"/>
          <p:cNvCxnSpPr/>
          <p:nvPr/>
        </p:nvCxnSpPr>
        <p:spPr>
          <a:xfrm>
            <a:off x="1834857" y="1573689"/>
            <a:ext cx="0" cy="633317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/>
          <p:cNvCxnSpPr/>
          <p:nvPr/>
        </p:nvCxnSpPr>
        <p:spPr>
          <a:xfrm>
            <a:off x="1974466" y="1573689"/>
            <a:ext cx="0" cy="633317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文本框 281"/>
          <p:cNvSpPr txBox="1"/>
          <p:nvPr/>
        </p:nvSpPr>
        <p:spPr>
          <a:xfrm>
            <a:off x="2554416" y="1468619"/>
            <a:ext cx="1080615" cy="338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dirty="0">
                <a:solidFill>
                  <a:srgbClr val="FF0000"/>
                </a:solidFill>
              </a:rPr>
              <a:t>UECM</a:t>
            </a:r>
            <a:r>
              <a:rPr lang="zh-CN" altLang="en-US" sz="800" b="1" dirty="0">
                <a:solidFill>
                  <a:srgbClr val="FF0000"/>
                </a:solidFill>
              </a:rPr>
              <a:t>统一端点监测与控制系统</a:t>
            </a:r>
            <a:endParaRPr lang="zh-CN" altLang="zh-CN" sz="800" b="1" dirty="0">
              <a:solidFill>
                <a:srgbClr val="FF0000"/>
              </a:solidFill>
            </a:endParaRPr>
          </a:p>
        </p:txBody>
      </p:sp>
      <p:sp>
        <p:nvSpPr>
          <p:cNvPr id="283" name="文本框 282"/>
          <p:cNvSpPr txBox="1"/>
          <p:nvPr/>
        </p:nvSpPr>
        <p:spPr>
          <a:xfrm>
            <a:off x="1337969" y="2572207"/>
            <a:ext cx="1231525" cy="21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800" b="1" dirty="0"/>
              <a:t>办公网汇聚交换机</a:t>
            </a:r>
            <a:endParaRPr lang="zh-CN" altLang="zh-CN" sz="800" b="1" dirty="0"/>
          </a:p>
        </p:txBody>
      </p:sp>
      <p:sp>
        <p:nvSpPr>
          <p:cNvPr id="284" name="文本框 283"/>
          <p:cNvSpPr txBox="1"/>
          <p:nvPr/>
        </p:nvSpPr>
        <p:spPr>
          <a:xfrm>
            <a:off x="478366" y="2316790"/>
            <a:ext cx="714969" cy="21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800" b="1" dirty="0"/>
              <a:t>台账系统</a:t>
            </a:r>
            <a:endParaRPr lang="zh-CN" altLang="zh-CN" sz="800" b="1" dirty="0"/>
          </a:p>
        </p:txBody>
      </p:sp>
      <p:sp>
        <p:nvSpPr>
          <p:cNvPr id="285" name="文本框 284"/>
          <p:cNvSpPr txBox="1"/>
          <p:nvPr/>
        </p:nvSpPr>
        <p:spPr>
          <a:xfrm>
            <a:off x="478366" y="2911779"/>
            <a:ext cx="713462" cy="21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800" b="1" dirty="0"/>
              <a:t>数据中心</a:t>
            </a:r>
            <a:endParaRPr lang="zh-CN" altLang="zh-CN" sz="800" b="1" dirty="0"/>
          </a:p>
        </p:txBody>
      </p:sp>
      <p:sp>
        <p:nvSpPr>
          <p:cNvPr id="286" name="文本框 285"/>
          <p:cNvSpPr txBox="1"/>
          <p:nvPr/>
        </p:nvSpPr>
        <p:spPr>
          <a:xfrm>
            <a:off x="169497" y="3442264"/>
            <a:ext cx="1488844" cy="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800" b="1" dirty="0"/>
              <a:t>安全管理中心</a:t>
            </a:r>
            <a:br>
              <a:rPr lang="en-US" altLang="zh-CN" sz="800" b="1" dirty="0"/>
            </a:br>
            <a:r>
              <a:rPr lang="zh-CN" altLang="en-US" sz="700" b="1" dirty="0"/>
              <a:t>（</a:t>
            </a:r>
            <a:r>
              <a:rPr lang="en-US" altLang="zh-CN" sz="700" b="1" dirty="0"/>
              <a:t>AD</a:t>
            </a:r>
            <a:r>
              <a:rPr lang="zh-CN" altLang="en-US" sz="700" b="1" dirty="0"/>
              <a:t>域控、</a:t>
            </a:r>
            <a:r>
              <a:rPr lang="en-US" altLang="zh-CN" sz="700" b="1" dirty="0"/>
              <a:t>Symantec </a:t>
            </a:r>
            <a:r>
              <a:rPr lang="zh-CN" altLang="en-US" sz="700" b="1" dirty="0"/>
              <a:t>）</a:t>
            </a:r>
            <a:endParaRPr lang="zh-CN" altLang="zh-CN" sz="700" b="1" dirty="0"/>
          </a:p>
        </p:txBody>
      </p:sp>
      <p:sp>
        <p:nvSpPr>
          <p:cNvPr id="287" name="文本框 286"/>
          <p:cNvSpPr txBox="1"/>
          <p:nvPr/>
        </p:nvSpPr>
        <p:spPr>
          <a:xfrm>
            <a:off x="2337450" y="2572207"/>
            <a:ext cx="1601062" cy="21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800" b="1" dirty="0"/>
              <a:t>网络隔离区域</a:t>
            </a:r>
            <a:endParaRPr lang="zh-CN" altLang="zh-CN" sz="800" b="1" dirty="0"/>
          </a:p>
        </p:txBody>
      </p:sp>
      <p:cxnSp>
        <p:nvCxnSpPr>
          <p:cNvPr id="290" name="直接连接符 289"/>
          <p:cNvCxnSpPr/>
          <p:nvPr/>
        </p:nvCxnSpPr>
        <p:spPr>
          <a:xfrm>
            <a:off x="987685" y="2183526"/>
            <a:ext cx="237970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接连接符 290"/>
          <p:cNvCxnSpPr/>
          <p:nvPr/>
        </p:nvCxnSpPr>
        <p:spPr>
          <a:xfrm>
            <a:off x="1221847" y="2182892"/>
            <a:ext cx="0" cy="61999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连接符 291"/>
          <p:cNvCxnSpPr/>
          <p:nvPr/>
        </p:nvCxnSpPr>
        <p:spPr>
          <a:xfrm>
            <a:off x="999108" y="2804152"/>
            <a:ext cx="218932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接连接符 292"/>
          <p:cNvCxnSpPr/>
          <p:nvPr/>
        </p:nvCxnSpPr>
        <p:spPr>
          <a:xfrm>
            <a:off x="1221846" y="2424442"/>
            <a:ext cx="493708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直接连接符 80"/>
          <p:cNvCxnSpPr/>
          <p:nvPr/>
        </p:nvCxnSpPr>
        <p:spPr>
          <a:xfrm>
            <a:off x="1974467" y="1583962"/>
            <a:ext cx="678166" cy="0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直接连接符 76"/>
          <p:cNvCxnSpPr/>
          <p:nvPr/>
        </p:nvCxnSpPr>
        <p:spPr>
          <a:xfrm>
            <a:off x="1842667" y="2788288"/>
            <a:ext cx="0" cy="63331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直接连接符 75"/>
          <p:cNvCxnSpPr/>
          <p:nvPr/>
        </p:nvCxnSpPr>
        <p:spPr>
          <a:xfrm>
            <a:off x="987684" y="3424143"/>
            <a:ext cx="869871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连接符 109"/>
          <p:cNvCxnSpPr/>
          <p:nvPr/>
        </p:nvCxnSpPr>
        <p:spPr>
          <a:xfrm>
            <a:off x="2080822" y="2424442"/>
            <a:ext cx="843169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直接连接符 109"/>
          <p:cNvCxnSpPr/>
          <p:nvPr/>
        </p:nvCxnSpPr>
        <p:spPr>
          <a:xfrm>
            <a:off x="3323596" y="2424442"/>
            <a:ext cx="843169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文本框 298"/>
          <p:cNvSpPr txBox="1"/>
          <p:nvPr/>
        </p:nvSpPr>
        <p:spPr>
          <a:xfrm>
            <a:off x="4638674" y="6401034"/>
            <a:ext cx="728328" cy="21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 dirty="0"/>
              <a:t>告警系统</a:t>
            </a:r>
            <a:endParaRPr lang="zh-CN" altLang="zh-CN" sz="800" b="1" dirty="0"/>
          </a:p>
        </p:txBody>
      </p:sp>
      <p:sp>
        <p:nvSpPr>
          <p:cNvPr id="300" name="文本框 299"/>
          <p:cNvSpPr txBox="1"/>
          <p:nvPr/>
        </p:nvSpPr>
        <p:spPr>
          <a:xfrm>
            <a:off x="5222078" y="6401034"/>
            <a:ext cx="728328" cy="21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 dirty="0"/>
              <a:t>对讲设备</a:t>
            </a:r>
            <a:endParaRPr lang="zh-CN" altLang="zh-CN" sz="800" b="1" dirty="0"/>
          </a:p>
        </p:txBody>
      </p:sp>
      <p:sp>
        <p:nvSpPr>
          <p:cNvPr id="301" name="文本框 300"/>
          <p:cNvSpPr txBox="1"/>
          <p:nvPr/>
        </p:nvSpPr>
        <p:spPr>
          <a:xfrm>
            <a:off x="5834277" y="6401034"/>
            <a:ext cx="730408" cy="21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 dirty="0"/>
              <a:t>采集设备</a:t>
            </a:r>
            <a:endParaRPr lang="zh-CN" altLang="zh-CN" sz="800" b="1" dirty="0"/>
          </a:p>
        </p:txBody>
      </p:sp>
      <p:sp>
        <p:nvSpPr>
          <p:cNvPr id="302" name="文本框 301"/>
          <p:cNvSpPr txBox="1"/>
          <p:nvPr/>
        </p:nvSpPr>
        <p:spPr>
          <a:xfrm>
            <a:off x="3956373" y="6401034"/>
            <a:ext cx="728328" cy="21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 dirty="0"/>
              <a:t>门禁设备</a:t>
            </a:r>
            <a:endParaRPr lang="zh-CN" altLang="zh-CN" sz="800" b="1" dirty="0"/>
          </a:p>
        </p:txBody>
      </p:sp>
      <p:sp>
        <p:nvSpPr>
          <p:cNvPr id="303" name="文本框 302"/>
          <p:cNvSpPr txBox="1"/>
          <p:nvPr/>
        </p:nvSpPr>
        <p:spPr>
          <a:xfrm>
            <a:off x="3283778" y="6401034"/>
            <a:ext cx="724594" cy="21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 dirty="0"/>
              <a:t>视频设备</a:t>
            </a:r>
            <a:endParaRPr lang="zh-CN" altLang="zh-CN" sz="800" b="1" dirty="0"/>
          </a:p>
        </p:txBody>
      </p:sp>
      <p:cxnSp>
        <p:nvCxnSpPr>
          <p:cNvPr id="304" name="直接连接符 109"/>
          <p:cNvCxnSpPr/>
          <p:nvPr/>
        </p:nvCxnSpPr>
        <p:spPr>
          <a:xfrm>
            <a:off x="3626546" y="5742258"/>
            <a:ext cx="252386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接连接符 81"/>
          <p:cNvCxnSpPr/>
          <p:nvPr/>
        </p:nvCxnSpPr>
        <p:spPr>
          <a:xfrm>
            <a:off x="4300171" y="5732163"/>
            <a:ext cx="0" cy="3001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直接连接符 81"/>
          <p:cNvCxnSpPr/>
          <p:nvPr/>
        </p:nvCxnSpPr>
        <p:spPr>
          <a:xfrm>
            <a:off x="3626545" y="5732163"/>
            <a:ext cx="0" cy="3001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直接连接符 81"/>
          <p:cNvCxnSpPr/>
          <p:nvPr/>
        </p:nvCxnSpPr>
        <p:spPr>
          <a:xfrm>
            <a:off x="6170717" y="5732163"/>
            <a:ext cx="0" cy="3001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直接连接符 81"/>
          <p:cNvCxnSpPr/>
          <p:nvPr/>
        </p:nvCxnSpPr>
        <p:spPr>
          <a:xfrm>
            <a:off x="5579823" y="5732163"/>
            <a:ext cx="0" cy="3001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直接连接符 81"/>
          <p:cNvCxnSpPr/>
          <p:nvPr/>
        </p:nvCxnSpPr>
        <p:spPr>
          <a:xfrm>
            <a:off x="5008236" y="5732163"/>
            <a:ext cx="0" cy="3001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接连接符 109"/>
          <p:cNvCxnSpPr/>
          <p:nvPr/>
        </p:nvCxnSpPr>
        <p:spPr>
          <a:xfrm>
            <a:off x="3263224" y="5152337"/>
            <a:ext cx="912971" cy="8456"/>
          </a:xfrm>
          <a:prstGeom prst="line">
            <a:avLst/>
          </a:prstGeom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连接符 109"/>
          <p:cNvCxnSpPr>
            <a:stCxn id="341" idx="2"/>
          </p:cNvCxnSpPr>
          <p:nvPr/>
        </p:nvCxnSpPr>
        <p:spPr>
          <a:xfrm>
            <a:off x="4370594" y="2564872"/>
            <a:ext cx="25229" cy="2273578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直接连接符 109"/>
          <p:cNvCxnSpPr/>
          <p:nvPr/>
        </p:nvCxnSpPr>
        <p:spPr>
          <a:xfrm>
            <a:off x="4395823" y="4838450"/>
            <a:ext cx="0" cy="149933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直接连接符 81"/>
          <p:cNvCxnSpPr/>
          <p:nvPr/>
        </p:nvCxnSpPr>
        <p:spPr>
          <a:xfrm flipH="1">
            <a:off x="4469192" y="5477495"/>
            <a:ext cx="3354" cy="264014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直接连接符 109"/>
          <p:cNvCxnSpPr/>
          <p:nvPr/>
        </p:nvCxnSpPr>
        <p:spPr>
          <a:xfrm>
            <a:off x="738922" y="5742258"/>
            <a:ext cx="2024831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直接连接符 81"/>
          <p:cNvCxnSpPr/>
          <p:nvPr/>
        </p:nvCxnSpPr>
        <p:spPr>
          <a:xfrm>
            <a:off x="1412549" y="5732163"/>
            <a:ext cx="0" cy="3001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直接连接符 81"/>
          <p:cNvCxnSpPr/>
          <p:nvPr/>
        </p:nvCxnSpPr>
        <p:spPr>
          <a:xfrm>
            <a:off x="738922" y="5732163"/>
            <a:ext cx="0" cy="3001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直接连接符 81"/>
          <p:cNvCxnSpPr/>
          <p:nvPr/>
        </p:nvCxnSpPr>
        <p:spPr>
          <a:xfrm>
            <a:off x="2759063" y="5732163"/>
            <a:ext cx="0" cy="30018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直接连接符 81"/>
          <p:cNvCxnSpPr/>
          <p:nvPr/>
        </p:nvCxnSpPr>
        <p:spPr>
          <a:xfrm>
            <a:off x="2141867" y="5742258"/>
            <a:ext cx="0" cy="319481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直接连接符 81"/>
          <p:cNvCxnSpPr/>
          <p:nvPr/>
        </p:nvCxnSpPr>
        <p:spPr>
          <a:xfrm flipH="1">
            <a:off x="1951653" y="5477495"/>
            <a:ext cx="3354" cy="264014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0" name="文本框 319"/>
          <p:cNvSpPr txBox="1"/>
          <p:nvPr/>
        </p:nvSpPr>
        <p:spPr>
          <a:xfrm>
            <a:off x="1708481" y="6401034"/>
            <a:ext cx="853442" cy="21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 dirty="0"/>
              <a:t>多媒体设备</a:t>
            </a:r>
            <a:endParaRPr lang="zh-CN" altLang="zh-CN" sz="800" b="1" dirty="0"/>
          </a:p>
        </p:txBody>
      </p:sp>
      <p:sp>
        <p:nvSpPr>
          <p:cNvPr id="321" name="文本框 320"/>
          <p:cNvSpPr txBox="1"/>
          <p:nvPr/>
        </p:nvSpPr>
        <p:spPr>
          <a:xfrm>
            <a:off x="2443674" y="6401034"/>
            <a:ext cx="724594" cy="21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 dirty="0"/>
              <a:t>办公设备</a:t>
            </a:r>
            <a:endParaRPr lang="zh-CN" altLang="zh-CN" sz="800" b="1" dirty="0"/>
          </a:p>
        </p:txBody>
      </p:sp>
      <p:sp>
        <p:nvSpPr>
          <p:cNvPr id="322" name="文本框 321"/>
          <p:cNvSpPr txBox="1"/>
          <p:nvPr/>
        </p:nvSpPr>
        <p:spPr>
          <a:xfrm>
            <a:off x="1061693" y="6401034"/>
            <a:ext cx="724594" cy="21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 dirty="0"/>
              <a:t>移动终端</a:t>
            </a:r>
            <a:endParaRPr lang="zh-CN" altLang="zh-CN" sz="800" b="1" dirty="0"/>
          </a:p>
        </p:txBody>
      </p:sp>
      <p:sp>
        <p:nvSpPr>
          <p:cNvPr id="323" name="文本框 322"/>
          <p:cNvSpPr txBox="1"/>
          <p:nvPr/>
        </p:nvSpPr>
        <p:spPr>
          <a:xfrm>
            <a:off x="399082" y="6401034"/>
            <a:ext cx="623859" cy="21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b="1" dirty="0"/>
              <a:t>PC</a:t>
            </a:r>
            <a:r>
              <a:rPr lang="zh-CN" altLang="en-US" sz="800" b="1" dirty="0"/>
              <a:t>设备</a:t>
            </a:r>
            <a:endParaRPr lang="zh-CN" altLang="zh-CN" sz="800" b="1" dirty="0"/>
          </a:p>
        </p:txBody>
      </p:sp>
      <p:sp>
        <p:nvSpPr>
          <p:cNvPr id="324" name="文本框 323"/>
          <p:cNvSpPr txBox="1"/>
          <p:nvPr/>
        </p:nvSpPr>
        <p:spPr>
          <a:xfrm>
            <a:off x="3921868" y="5344085"/>
            <a:ext cx="1205422" cy="21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 dirty="0"/>
              <a:t>安防网接入交换机</a:t>
            </a:r>
            <a:endParaRPr lang="zh-CN" altLang="zh-CN" sz="800" b="1" dirty="0"/>
          </a:p>
        </p:txBody>
      </p:sp>
      <p:sp>
        <p:nvSpPr>
          <p:cNvPr id="325" name="文本框 324"/>
          <p:cNvSpPr txBox="1"/>
          <p:nvPr/>
        </p:nvSpPr>
        <p:spPr>
          <a:xfrm>
            <a:off x="1286857" y="5344085"/>
            <a:ext cx="1217386" cy="21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 dirty="0"/>
              <a:t>办公接入交换机</a:t>
            </a:r>
            <a:endParaRPr lang="zh-CN" altLang="zh-CN" sz="800" b="1" dirty="0"/>
          </a:p>
        </p:txBody>
      </p:sp>
      <p:pic>
        <p:nvPicPr>
          <p:cNvPr id="326" name="图片 325"/>
          <p:cNvPicPr>
            <a:picLocks noChangeAspect="1"/>
          </p:cNvPicPr>
          <p:nvPr/>
        </p:nvPicPr>
        <p:blipFill>
          <a:blip r:embed="rId1" cstate="screen"/>
          <a:stretch>
            <a:fillRect/>
          </a:stretch>
        </p:blipFill>
        <p:spPr>
          <a:xfrm>
            <a:off x="676163" y="3168851"/>
            <a:ext cx="326104" cy="326104"/>
          </a:xfrm>
          <a:prstGeom prst="rect">
            <a:avLst/>
          </a:prstGeom>
        </p:spPr>
      </p:pic>
      <p:pic>
        <p:nvPicPr>
          <p:cNvPr id="327" name="图片 326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2594140" y="6031279"/>
            <a:ext cx="334467" cy="316864"/>
          </a:xfrm>
          <a:prstGeom prst="rect">
            <a:avLst/>
          </a:prstGeom>
        </p:spPr>
      </p:pic>
      <p:pic>
        <p:nvPicPr>
          <p:cNvPr id="328" name="图片 327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702388" y="2181280"/>
            <a:ext cx="383592" cy="383592"/>
          </a:xfrm>
          <a:prstGeom prst="rect">
            <a:avLst/>
          </a:prstGeom>
        </p:spPr>
      </p:pic>
      <p:pic>
        <p:nvPicPr>
          <p:cNvPr id="329" name="图片 328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021286" y="6031149"/>
            <a:ext cx="312099" cy="300186"/>
          </a:xfrm>
          <a:prstGeom prst="rect">
            <a:avLst/>
          </a:prstGeom>
        </p:spPr>
      </p:pic>
      <p:pic>
        <p:nvPicPr>
          <p:cNvPr id="330" name="图片 329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5477607" y="5973775"/>
            <a:ext cx="204643" cy="406037"/>
          </a:xfrm>
          <a:prstGeom prst="rect">
            <a:avLst/>
          </a:prstGeom>
        </p:spPr>
      </p:pic>
      <p:pic>
        <p:nvPicPr>
          <p:cNvPr id="331" name="图片 330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1937090" y="6072962"/>
            <a:ext cx="379991" cy="262710"/>
          </a:xfrm>
          <a:prstGeom prst="rect">
            <a:avLst/>
          </a:prstGeom>
        </p:spPr>
      </p:pic>
      <p:pic>
        <p:nvPicPr>
          <p:cNvPr id="332" name="图片 331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>
            <a:off x="4848173" y="6016539"/>
            <a:ext cx="307537" cy="331604"/>
          </a:xfrm>
          <a:prstGeom prst="rect">
            <a:avLst/>
          </a:prstGeom>
        </p:spPr>
      </p:pic>
      <p:pic>
        <p:nvPicPr>
          <p:cNvPr id="333" name="图片 332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>
            <a:off x="4186080" y="6032349"/>
            <a:ext cx="304598" cy="342673"/>
          </a:xfrm>
          <a:prstGeom prst="rect">
            <a:avLst/>
          </a:prstGeom>
        </p:spPr>
      </p:pic>
      <p:pic>
        <p:nvPicPr>
          <p:cNvPr id="334" name="图片 333"/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3504915" y="6007401"/>
            <a:ext cx="404108" cy="363697"/>
          </a:xfrm>
          <a:prstGeom prst="rect">
            <a:avLst/>
          </a:prstGeom>
        </p:spPr>
      </p:pic>
      <p:pic>
        <p:nvPicPr>
          <p:cNvPr id="335" name="图片 334"/>
          <p:cNvPicPr>
            <a:picLocks noChangeAspect="1"/>
          </p:cNvPicPr>
          <p:nvPr/>
        </p:nvPicPr>
        <p:blipFill>
          <a:blip r:embed="rId10" cstate="screen"/>
          <a:stretch>
            <a:fillRect/>
          </a:stretch>
        </p:blipFill>
        <p:spPr>
          <a:xfrm>
            <a:off x="634655" y="2630001"/>
            <a:ext cx="365802" cy="285377"/>
          </a:xfrm>
          <a:prstGeom prst="rect">
            <a:avLst/>
          </a:prstGeom>
        </p:spPr>
      </p:pic>
      <p:pic>
        <p:nvPicPr>
          <p:cNvPr id="336" name="图片 335"/>
          <p:cNvPicPr>
            <a:picLocks noChangeAspect="1"/>
          </p:cNvPicPr>
          <p:nvPr/>
        </p:nvPicPr>
        <p:blipFill>
          <a:blip r:embed="rId11" cstate="screen"/>
          <a:stretch>
            <a:fillRect/>
          </a:stretch>
        </p:blipFill>
        <p:spPr>
          <a:xfrm>
            <a:off x="659537" y="1992128"/>
            <a:ext cx="327203" cy="313219"/>
          </a:xfrm>
          <a:prstGeom prst="rect">
            <a:avLst/>
          </a:prstGeom>
        </p:spPr>
      </p:pic>
      <p:pic>
        <p:nvPicPr>
          <p:cNvPr id="337" name="图片 336"/>
          <p:cNvPicPr>
            <a:picLocks noChangeAspect="1"/>
          </p:cNvPicPr>
          <p:nvPr/>
        </p:nvPicPr>
        <p:blipFill>
          <a:blip r:embed="rId12" cstate="screen"/>
          <a:stretch>
            <a:fillRect/>
          </a:stretch>
        </p:blipFill>
        <p:spPr>
          <a:xfrm>
            <a:off x="2922326" y="2215795"/>
            <a:ext cx="479680" cy="332409"/>
          </a:xfrm>
          <a:prstGeom prst="rect">
            <a:avLst/>
          </a:prstGeom>
        </p:spPr>
      </p:pic>
      <p:pic>
        <p:nvPicPr>
          <p:cNvPr id="338" name="图片 337"/>
          <p:cNvPicPr>
            <a:picLocks noChangeAspect="1"/>
          </p:cNvPicPr>
          <p:nvPr/>
        </p:nvPicPr>
        <p:blipFill>
          <a:blip r:embed="rId13" cstate="screen"/>
          <a:stretch>
            <a:fillRect/>
          </a:stretch>
        </p:blipFill>
        <p:spPr>
          <a:xfrm>
            <a:off x="433904" y="1295803"/>
            <a:ext cx="635789" cy="463371"/>
          </a:xfrm>
          <a:prstGeom prst="rect">
            <a:avLst/>
          </a:prstGeom>
        </p:spPr>
      </p:pic>
      <p:pic>
        <p:nvPicPr>
          <p:cNvPr id="339" name="图片 338"/>
          <p:cNvPicPr>
            <a:picLocks noChangeAspect="1"/>
          </p:cNvPicPr>
          <p:nvPr/>
        </p:nvPicPr>
        <p:blipFill>
          <a:blip r:embed="rId14" cstate="screen"/>
          <a:stretch>
            <a:fillRect/>
          </a:stretch>
        </p:blipFill>
        <p:spPr>
          <a:xfrm>
            <a:off x="1303643" y="6036724"/>
            <a:ext cx="231000" cy="335499"/>
          </a:xfrm>
          <a:prstGeom prst="rect">
            <a:avLst/>
          </a:prstGeom>
        </p:spPr>
      </p:pic>
      <p:pic>
        <p:nvPicPr>
          <p:cNvPr id="340" name="图片 339"/>
          <p:cNvPicPr>
            <a:picLocks noChangeAspect="1"/>
          </p:cNvPicPr>
          <p:nvPr/>
        </p:nvPicPr>
        <p:blipFill>
          <a:blip r:embed="rId15" cstate="screen"/>
          <a:stretch>
            <a:fillRect/>
          </a:stretch>
        </p:blipFill>
        <p:spPr>
          <a:xfrm>
            <a:off x="575113" y="6033306"/>
            <a:ext cx="322383" cy="292851"/>
          </a:xfrm>
          <a:prstGeom prst="rect">
            <a:avLst/>
          </a:prstGeom>
        </p:spPr>
      </p:pic>
      <p:pic>
        <p:nvPicPr>
          <p:cNvPr id="341" name="图片 340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4178798" y="2181280"/>
            <a:ext cx="383592" cy="383592"/>
          </a:xfrm>
          <a:prstGeom prst="rect">
            <a:avLst/>
          </a:prstGeom>
        </p:spPr>
      </p:pic>
      <p:pic>
        <p:nvPicPr>
          <p:cNvPr id="342" name="图片 341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>
          <a:xfrm>
            <a:off x="4196104" y="4960029"/>
            <a:ext cx="371968" cy="371968"/>
          </a:xfrm>
          <a:prstGeom prst="rect">
            <a:avLst/>
          </a:prstGeom>
        </p:spPr>
      </p:pic>
      <p:pic>
        <p:nvPicPr>
          <p:cNvPr id="343" name="图片 342"/>
          <p:cNvPicPr>
            <a:picLocks noChangeAspect="1"/>
          </p:cNvPicPr>
          <p:nvPr/>
        </p:nvPicPr>
        <p:blipFill>
          <a:blip r:embed="rId16" cstate="screen"/>
          <a:stretch>
            <a:fillRect/>
          </a:stretch>
        </p:blipFill>
        <p:spPr>
          <a:xfrm>
            <a:off x="1783660" y="4960029"/>
            <a:ext cx="371968" cy="371968"/>
          </a:xfrm>
          <a:prstGeom prst="rect">
            <a:avLst/>
          </a:prstGeom>
        </p:spPr>
      </p:pic>
      <p:pic>
        <p:nvPicPr>
          <p:cNvPr id="344" name="图片 343"/>
          <p:cNvPicPr>
            <a:picLocks noChangeAspect="1"/>
          </p:cNvPicPr>
          <p:nvPr/>
        </p:nvPicPr>
        <p:blipFill>
          <a:blip r:embed="rId17" cstate="screen"/>
          <a:stretch>
            <a:fillRect/>
          </a:stretch>
        </p:blipFill>
        <p:spPr>
          <a:xfrm>
            <a:off x="2913542" y="1114018"/>
            <a:ext cx="439676" cy="375265"/>
          </a:xfrm>
          <a:prstGeom prst="rect">
            <a:avLst/>
          </a:prstGeom>
        </p:spPr>
      </p:pic>
      <p:cxnSp>
        <p:nvCxnSpPr>
          <p:cNvPr id="345" name="直接连接符 109"/>
          <p:cNvCxnSpPr>
            <a:stCxn id="283" idx="2"/>
            <a:endCxn id="343" idx="0"/>
          </p:cNvCxnSpPr>
          <p:nvPr/>
        </p:nvCxnSpPr>
        <p:spPr>
          <a:xfrm>
            <a:off x="1953732" y="2787511"/>
            <a:ext cx="15912" cy="2172519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6" name="图片 345"/>
          <p:cNvPicPr>
            <a:picLocks noChangeAspect="1"/>
          </p:cNvPicPr>
          <p:nvPr/>
        </p:nvPicPr>
        <p:blipFill>
          <a:blip r:embed="rId18" cstate="screen"/>
          <a:stretch>
            <a:fillRect/>
          </a:stretch>
        </p:blipFill>
        <p:spPr>
          <a:xfrm>
            <a:off x="2758719" y="4986907"/>
            <a:ext cx="440324" cy="380697"/>
          </a:xfrm>
          <a:prstGeom prst="rect">
            <a:avLst/>
          </a:prstGeom>
        </p:spPr>
      </p:pic>
      <p:sp>
        <p:nvSpPr>
          <p:cNvPr id="347" name="文本框 346"/>
          <p:cNvSpPr txBox="1"/>
          <p:nvPr/>
        </p:nvSpPr>
        <p:spPr>
          <a:xfrm>
            <a:off x="2428754" y="5336626"/>
            <a:ext cx="1101070" cy="21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 dirty="0">
                <a:solidFill>
                  <a:srgbClr val="FF0000"/>
                </a:solidFill>
              </a:rPr>
              <a:t>探针</a:t>
            </a:r>
            <a:endParaRPr lang="zh-CN" altLang="zh-CN" sz="800" b="1" dirty="0">
              <a:solidFill>
                <a:srgbClr val="FF0000"/>
              </a:solidFill>
            </a:endParaRPr>
          </a:p>
        </p:txBody>
      </p:sp>
      <p:cxnSp>
        <p:nvCxnSpPr>
          <p:cNvPr id="348" name="连接符: 曲线 7"/>
          <p:cNvCxnSpPr/>
          <p:nvPr/>
        </p:nvCxnSpPr>
        <p:spPr>
          <a:xfrm flipV="1">
            <a:off x="2928617" y="1831746"/>
            <a:ext cx="70439" cy="3194509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9" name="文本框 348"/>
          <p:cNvSpPr txBox="1"/>
          <p:nvPr/>
        </p:nvSpPr>
        <p:spPr>
          <a:xfrm>
            <a:off x="450250" y="1739470"/>
            <a:ext cx="1111072" cy="199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00" b="1" dirty="0"/>
              <a:t>虚拟化平台</a:t>
            </a:r>
            <a:endParaRPr lang="zh-CN" altLang="zh-CN" sz="700" b="1" dirty="0"/>
          </a:p>
        </p:txBody>
      </p:sp>
      <p:cxnSp>
        <p:nvCxnSpPr>
          <p:cNvPr id="350" name="连接符: 曲线 7"/>
          <p:cNvCxnSpPr>
            <a:stCxn id="326" idx="3"/>
          </p:cNvCxnSpPr>
          <p:nvPr/>
        </p:nvCxnSpPr>
        <p:spPr>
          <a:xfrm flipV="1">
            <a:off x="1002267" y="1805779"/>
            <a:ext cx="1837333" cy="1526124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1" name="连接符: 曲线 7"/>
          <p:cNvCxnSpPr>
            <a:stCxn id="336" idx="3"/>
            <a:endCxn id="282" idx="1"/>
          </p:cNvCxnSpPr>
          <p:nvPr/>
        </p:nvCxnSpPr>
        <p:spPr>
          <a:xfrm flipV="1">
            <a:off x="986740" y="1637786"/>
            <a:ext cx="1567676" cy="510951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连接符: 曲线 7"/>
          <p:cNvCxnSpPr>
            <a:stCxn id="349" idx="0"/>
          </p:cNvCxnSpPr>
          <p:nvPr/>
        </p:nvCxnSpPr>
        <p:spPr>
          <a:xfrm flipV="1">
            <a:off x="1005787" y="1405493"/>
            <a:ext cx="1813635" cy="333976"/>
          </a:xfrm>
          <a:prstGeom prst="straightConnector1">
            <a:avLst/>
          </a:prstGeom>
          <a:ln w="127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3" name="文本框 352"/>
          <p:cNvSpPr txBox="1"/>
          <p:nvPr/>
        </p:nvSpPr>
        <p:spPr>
          <a:xfrm>
            <a:off x="2588332" y="4417750"/>
            <a:ext cx="713852" cy="21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数据上报</a:t>
            </a:r>
            <a:endParaRPr lang="zh-CN" altLang="zh-CN" sz="8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4" name="文本框 353"/>
          <p:cNvSpPr txBox="1"/>
          <p:nvPr/>
        </p:nvSpPr>
        <p:spPr>
          <a:xfrm>
            <a:off x="1104103" y="1890112"/>
            <a:ext cx="713852" cy="21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数据联动</a:t>
            </a:r>
            <a:endParaRPr lang="zh-CN" altLang="zh-CN" sz="8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5" name="TextBox 29"/>
          <p:cNvSpPr txBox="1"/>
          <p:nvPr/>
        </p:nvSpPr>
        <p:spPr>
          <a:xfrm>
            <a:off x="7179915" y="1489283"/>
            <a:ext cx="4228079" cy="35601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应用场景：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000"/>
              </a:lnSpc>
            </a:pP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安防网、办公网、业务网、总部、分支机构等多环境下的终端资产安全管理和控制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000"/>
              </a:lnSpc>
            </a:pP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部署说明：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 algn="just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职场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/IDC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en-US" altLang="zh-CN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UECM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统一端点监测与控制系统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平台：可视化展示、数据源联动、态势感知、通报预警、智能分析、安全报表、视频防泄漏；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000"/>
              </a:lnSpc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000"/>
              </a:lnSpc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 algn="just">
              <a:lnSpc>
                <a:spcPts val="2000"/>
              </a:lnSpc>
              <a:buFont typeface="Wingdings" panose="05000000000000000000" pitchFamily="2" charset="2"/>
              <a:buChar char="Ø"/>
            </a:pP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 algn="just">
              <a:lnSpc>
                <a:spcPts val="2000"/>
              </a:lnSpc>
              <a:buFont typeface="Wingdings" panose="05000000000000000000" pitchFamily="2" charset="2"/>
              <a:buChar char="Ø"/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楼层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网点：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000"/>
              </a:lnSpc>
            </a:pP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探针</a:t>
            </a: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设备：资产测绘、私接仿冒风险阻断、漏洞扫描、弱口令发现，边界安全防护；</a:t>
            </a:r>
            <a:endParaRPr lang="en-US" altLang="zh-CN" sz="11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6" name="图片 355"/>
          <p:cNvPicPr>
            <a:picLocks noChangeAspect="1"/>
          </p:cNvPicPr>
          <p:nvPr/>
        </p:nvPicPr>
        <p:blipFill>
          <a:blip r:embed="rId18" cstate="screen"/>
          <a:stretch>
            <a:fillRect/>
          </a:stretch>
        </p:blipFill>
        <p:spPr>
          <a:xfrm>
            <a:off x="2829060" y="3148375"/>
            <a:ext cx="440324" cy="380697"/>
          </a:xfrm>
          <a:prstGeom prst="rect">
            <a:avLst/>
          </a:prstGeom>
        </p:spPr>
      </p:pic>
      <p:sp>
        <p:nvSpPr>
          <p:cNvPr id="357" name="文本框 356"/>
          <p:cNvSpPr txBox="1"/>
          <p:nvPr/>
        </p:nvSpPr>
        <p:spPr>
          <a:xfrm>
            <a:off x="2503682" y="3485350"/>
            <a:ext cx="1101070" cy="21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b="1" dirty="0">
                <a:solidFill>
                  <a:srgbClr val="FF0000"/>
                </a:solidFill>
              </a:rPr>
              <a:t>探针</a:t>
            </a:r>
            <a:endParaRPr lang="zh-CN" altLang="zh-CN" sz="800" b="1" dirty="0">
              <a:solidFill>
                <a:srgbClr val="FF0000"/>
              </a:solidFill>
            </a:endParaRPr>
          </a:p>
        </p:txBody>
      </p:sp>
      <p:cxnSp>
        <p:nvCxnSpPr>
          <p:cNvPr id="358" name="直接连接符 76"/>
          <p:cNvCxnSpPr/>
          <p:nvPr/>
        </p:nvCxnSpPr>
        <p:spPr>
          <a:xfrm>
            <a:off x="2046815" y="2788288"/>
            <a:ext cx="0" cy="550436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直接连接符 76"/>
          <p:cNvCxnSpPr/>
          <p:nvPr/>
        </p:nvCxnSpPr>
        <p:spPr>
          <a:xfrm>
            <a:off x="4234593" y="2572207"/>
            <a:ext cx="0" cy="73558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直接连接符 75"/>
          <p:cNvCxnSpPr>
            <a:endCxn id="356" idx="1"/>
          </p:cNvCxnSpPr>
          <p:nvPr/>
        </p:nvCxnSpPr>
        <p:spPr>
          <a:xfrm>
            <a:off x="2046815" y="3338724"/>
            <a:ext cx="782245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直接连接符 75"/>
          <p:cNvCxnSpPr/>
          <p:nvPr/>
        </p:nvCxnSpPr>
        <p:spPr>
          <a:xfrm>
            <a:off x="3235422" y="3307789"/>
            <a:ext cx="999171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文本框 361"/>
          <p:cNvSpPr txBox="1"/>
          <p:nvPr/>
        </p:nvSpPr>
        <p:spPr>
          <a:xfrm>
            <a:off x="3827578" y="1946533"/>
            <a:ext cx="1328132" cy="215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800" b="1" dirty="0"/>
              <a:t>安</a:t>
            </a:r>
            <a:r>
              <a:rPr lang="zh-CN" altLang="en-US" sz="800" b="1" dirty="0"/>
              <a:t>防</a:t>
            </a:r>
            <a:r>
              <a:rPr lang="zh-CN" altLang="zh-CN" sz="800" b="1" dirty="0"/>
              <a:t>网汇聚交换机</a:t>
            </a:r>
            <a:endParaRPr lang="zh-CN" altLang="zh-CN" sz="800" b="1" dirty="0"/>
          </a:p>
        </p:txBody>
      </p:sp>
    </p:spTree>
    <p:custDataLst>
      <p:tags r:id="rId19"/>
    </p:custDataLst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 flipV="1">
            <a:off x="504147" y="5011631"/>
            <a:ext cx="2544496" cy="1484215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504147" y="5011631"/>
            <a:ext cx="2544496" cy="1484215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314718" y="180090"/>
            <a:ext cx="6168378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normAutofit/>
          </a:bodyPr>
          <a:lstStyle>
            <a:defPPr>
              <a:defRPr lang="zh-CN"/>
            </a:defPPr>
            <a:lvl1pPr>
              <a:defRPr sz="2800" b="1">
                <a:solidFill>
                  <a:schemeClr val="bg1"/>
                </a:solidFill>
                <a:latin typeface="PingFang SC" charset="-122"/>
                <a:ea typeface="PingFang SC" charset="-122"/>
                <a:cs typeface="PingFang SC" charset="-122"/>
              </a:defRPr>
            </a:lvl1pPr>
            <a:lvl2pPr algn="ctr">
              <a:defRPr sz="4400">
                <a:latin typeface="Calibri" panose="020F0502020204030204" charset="0"/>
                <a:ea typeface="微软雅黑" panose="020B0503020204020204" pitchFamily="34" charset="-122"/>
              </a:defRPr>
            </a:lvl2pPr>
            <a:lvl3pPr algn="ctr">
              <a:defRPr sz="4400">
                <a:latin typeface="Calibri" panose="020F0502020204030204" charset="0"/>
                <a:ea typeface="微软雅黑" panose="020B0503020204020204" pitchFamily="34" charset="-122"/>
              </a:defRPr>
            </a:lvl3pPr>
            <a:lvl4pPr algn="ctr">
              <a:defRPr sz="4400">
                <a:latin typeface="Calibri" panose="020F0502020204030204" charset="0"/>
                <a:ea typeface="微软雅黑" panose="020B0503020204020204" pitchFamily="34" charset="-122"/>
              </a:defRPr>
            </a:lvl4pPr>
            <a:lvl5pPr algn="ctr">
              <a:defRPr sz="4400">
                <a:latin typeface="Calibri" panose="020F0502020204030204" charset="0"/>
                <a:ea typeface="微软雅黑" panose="020B0503020204020204" pitchFamily="34" charset="-122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Calibri" panose="020F0502020204030204" charset="0"/>
                <a:ea typeface="微软雅黑" panose="020B0503020204020204" pitchFamily="34" charset="-122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Calibri" panose="020F0502020204030204" charset="0"/>
                <a:ea typeface="微软雅黑" panose="020B0503020204020204" pitchFamily="34" charset="-122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Calibri" panose="020F0502020204030204" charset="0"/>
                <a:ea typeface="微软雅黑" panose="020B0503020204020204" pitchFamily="34" charset="-122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latin typeface="Calibri" panose="020F050202020403020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产品功能</a:t>
            </a:r>
            <a:r>
              <a:rPr lang="en-US" altLang="zh-CN" dirty="0"/>
              <a:t>-</a:t>
            </a:r>
            <a:r>
              <a:rPr lang="zh-CN" altLang="en-US" dirty="0"/>
              <a:t>前端探针引擎功能设计</a:t>
            </a:r>
            <a:endParaRPr lang="zh-CN" altLang="en-US" dirty="0"/>
          </a:p>
        </p:txBody>
      </p:sp>
      <p:sp>
        <p:nvSpPr>
          <p:cNvPr id="36" name="Freeform 6"/>
          <p:cNvSpPr/>
          <p:nvPr/>
        </p:nvSpPr>
        <p:spPr bwMode="auto">
          <a:xfrm>
            <a:off x="6092031" y="1052736"/>
            <a:ext cx="2720790" cy="2720790"/>
          </a:xfrm>
          <a:custGeom>
            <a:avLst/>
            <a:gdLst>
              <a:gd name="T0" fmla="*/ 988 w 1715"/>
              <a:gd name="T1" fmla="*/ 1715 h 1715"/>
              <a:gd name="T2" fmla="*/ 0 w 1715"/>
              <a:gd name="T3" fmla="*/ 1715 h 1715"/>
              <a:gd name="T4" fmla="*/ 0 w 1715"/>
              <a:gd name="T5" fmla="*/ 727 h 1715"/>
              <a:gd name="T6" fmla="*/ 727 w 1715"/>
              <a:gd name="T7" fmla="*/ 0 h 1715"/>
              <a:gd name="T8" fmla="*/ 1715 w 1715"/>
              <a:gd name="T9" fmla="*/ 986 h 1715"/>
              <a:gd name="T10" fmla="*/ 988 w 1715"/>
              <a:gd name="T11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5" h="1715">
                <a:moveTo>
                  <a:pt x="988" y="1715"/>
                </a:moveTo>
                <a:lnTo>
                  <a:pt x="0" y="1715"/>
                </a:lnTo>
                <a:lnTo>
                  <a:pt x="0" y="727"/>
                </a:lnTo>
                <a:lnTo>
                  <a:pt x="727" y="0"/>
                </a:lnTo>
                <a:lnTo>
                  <a:pt x="1715" y="986"/>
                </a:lnTo>
                <a:lnTo>
                  <a:pt x="988" y="171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380" tIns="45690" rIns="91380" bIns="4569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38" name="Freeform 8"/>
          <p:cNvSpPr/>
          <p:nvPr/>
        </p:nvSpPr>
        <p:spPr bwMode="auto">
          <a:xfrm>
            <a:off x="3269708" y="3889337"/>
            <a:ext cx="2712858" cy="2711272"/>
          </a:xfrm>
          <a:custGeom>
            <a:avLst/>
            <a:gdLst>
              <a:gd name="T0" fmla="*/ 1710 w 1710"/>
              <a:gd name="T1" fmla="*/ 986 h 1709"/>
              <a:gd name="T2" fmla="*/ 1710 w 1710"/>
              <a:gd name="T3" fmla="*/ 0 h 1709"/>
              <a:gd name="T4" fmla="*/ 722 w 1710"/>
              <a:gd name="T5" fmla="*/ 0 h 1709"/>
              <a:gd name="T6" fmla="*/ 0 w 1710"/>
              <a:gd name="T7" fmla="*/ 722 h 1709"/>
              <a:gd name="T8" fmla="*/ 988 w 1710"/>
              <a:gd name="T9" fmla="*/ 1709 h 1709"/>
              <a:gd name="T10" fmla="*/ 1710 w 1710"/>
              <a:gd name="T11" fmla="*/ 986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0" h="1709">
                <a:moveTo>
                  <a:pt x="1710" y="986"/>
                </a:moveTo>
                <a:lnTo>
                  <a:pt x="1710" y="0"/>
                </a:lnTo>
                <a:lnTo>
                  <a:pt x="722" y="0"/>
                </a:lnTo>
                <a:lnTo>
                  <a:pt x="0" y="722"/>
                </a:lnTo>
                <a:lnTo>
                  <a:pt x="988" y="1709"/>
                </a:lnTo>
                <a:lnTo>
                  <a:pt x="1710" y="98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380" tIns="45690" rIns="91380" bIns="4569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40" name="Freeform 10"/>
          <p:cNvSpPr/>
          <p:nvPr/>
        </p:nvSpPr>
        <p:spPr bwMode="auto">
          <a:xfrm>
            <a:off x="6090445" y="3889337"/>
            <a:ext cx="2711272" cy="2711272"/>
          </a:xfrm>
          <a:custGeom>
            <a:avLst/>
            <a:gdLst>
              <a:gd name="T0" fmla="*/ 0 w 1709"/>
              <a:gd name="T1" fmla="*/ 986 h 1709"/>
              <a:gd name="T2" fmla="*/ 0 w 1709"/>
              <a:gd name="T3" fmla="*/ 0 h 1709"/>
              <a:gd name="T4" fmla="*/ 987 w 1709"/>
              <a:gd name="T5" fmla="*/ 0 h 1709"/>
              <a:gd name="T6" fmla="*/ 1709 w 1709"/>
              <a:gd name="T7" fmla="*/ 722 h 1709"/>
              <a:gd name="T8" fmla="*/ 721 w 1709"/>
              <a:gd name="T9" fmla="*/ 1709 h 1709"/>
              <a:gd name="T10" fmla="*/ 0 w 1709"/>
              <a:gd name="T11" fmla="*/ 986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9" h="1709">
                <a:moveTo>
                  <a:pt x="0" y="986"/>
                </a:moveTo>
                <a:lnTo>
                  <a:pt x="0" y="0"/>
                </a:lnTo>
                <a:lnTo>
                  <a:pt x="987" y="0"/>
                </a:lnTo>
                <a:lnTo>
                  <a:pt x="1709" y="722"/>
                </a:lnTo>
                <a:lnTo>
                  <a:pt x="721" y="1709"/>
                </a:lnTo>
                <a:lnTo>
                  <a:pt x="0" y="98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380" tIns="45690" rIns="91380" bIns="4569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42" name="Freeform 12"/>
          <p:cNvSpPr/>
          <p:nvPr/>
        </p:nvSpPr>
        <p:spPr bwMode="auto">
          <a:xfrm>
            <a:off x="3261775" y="1052736"/>
            <a:ext cx="2720790" cy="2720790"/>
          </a:xfrm>
          <a:custGeom>
            <a:avLst/>
            <a:gdLst>
              <a:gd name="T0" fmla="*/ 727 w 1715"/>
              <a:gd name="T1" fmla="*/ 1715 h 1715"/>
              <a:gd name="T2" fmla="*/ 1715 w 1715"/>
              <a:gd name="T3" fmla="*/ 1715 h 1715"/>
              <a:gd name="T4" fmla="*/ 1715 w 1715"/>
              <a:gd name="T5" fmla="*/ 727 h 1715"/>
              <a:gd name="T6" fmla="*/ 988 w 1715"/>
              <a:gd name="T7" fmla="*/ 0 h 1715"/>
              <a:gd name="T8" fmla="*/ 0 w 1715"/>
              <a:gd name="T9" fmla="*/ 986 h 1715"/>
              <a:gd name="T10" fmla="*/ 727 w 1715"/>
              <a:gd name="T11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5" h="1715">
                <a:moveTo>
                  <a:pt x="727" y="1715"/>
                </a:moveTo>
                <a:lnTo>
                  <a:pt x="1715" y="1715"/>
                </a:lnTo>
                <a:lnTo>
                  <a:pt x="1715" y="727"/>
                </a:lnTo>
                <a:lnTo>
                  <a:pt x="988" y="0"/>
                </a:lnTo>
                <a:lnTo>
                  <a:pt x="0" y="986"/>
                </a:lnTo>
                <a:lnTo>
                  <a:pt x="727" y="171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380" tIns="45690" rIns="91380" bIns="4569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44" name="Freeform 18"/>
          <p:cNvSpPr/>
          <p:nvPr/>
        </p:nvSpPr>
        <p:spPr bwMode="auto">
          <a:xfrm>
            <a:off x="2693820" y="3846503"/>
            <a:ext cx="1273933" cy="272872"/>
          </a:xfrm>
          <a:custGeom>
            <a:avLst/>
            <a:gdLst>
              <a:gd name="T0" fmla="*/ 798 w 803"/>
              <a:gd name="T1" fmla="*/ 172 h 172"/>
              <a:gd name="T2" fmla="*/ 595 w 803"/>
              <a:gd name="T3" fmla="*/ 7 h 172"/>
              <a:gd name="T4" fmla="*/ 0 w 803"/>
              <a:gd name="T5" fmla="*/ 7 h 172"/>
              <a:gd name="T6" fmla="*/ 0 w 803"/>
              <a:gd name="T7" fmla="*/ 0 h 172"/>
              <a:gd name="T8" fmla="*/ 598 w 803"/>
              <a:gd name="T9" fmla="*/ 0 h 172"/>
              <a:gd name="T10" fmla="*/ 803 w 803"/>
              <a:gd name="T11" fmla="*/ 167 h 172"/>
              <a:gd name="T12" fmla="*/ 798 w 803"/>
              <a:gd name="T13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172">
                <a:moveTo>
                  <a:pt x="798" y="172"/>
                </a:moveTo>
                <a:lnTo>
                  <a:pt x="595" y="7"/>
                </a:lnTo>
                <a:lnTo>
                  <a:pt x="0" y="7"/>
                </a:lnTo>
                <a:lnTo>
                  <a:pt x="0" y="0"/>
                </a:lnTo>
                <a:lnTo>
                  <a:pt x="598" y="0"/>
                </a:lnTo>
                <a:lnTo>
                  <a:pt x="803" y="167"/>
                </a:lnTo>
                <a:lnTo>
                  <a:pt x="798" y="172"/>
                </a:lnTo>
                <a:close/>
              </a:path>
            </a:pathLst>
          </a:custGeom>
          <a:solidFill>
            <a:srgbClr val="908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380" tIns="45690" rIns="91380" bIns="4569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45" name="Freeform 19"/>
          <p:cNvSpPr/>
          <p:nvPr/>
        </p:nvSpPr>
        <p:spPr bwMode="auto">
          <a:xfrm>
            <a:off x="3936024" y="4090819"/>
            <a:ext cx="49181" cy="50767"/>
          </a:xfrm>
          <a:custGeom>
            <a:avLst/>
            <a:gdLst>
              <a:gd name="T0" fmla="*/ 16 w 19"/>
              <a:gd name="T1" fmla="*/ 3 h 19"/>
              <a:gd name="T2" fmla="*/ 16 w 19"/>
              <a:gd name="T3" fmla="*/ 16 h 19"/>
              <a:gd name="T4" fmla="*/ 4 w 19"/>
              <a:gd name="T5" fmla="*/ 16 h 19"/>
              <a:gd name="T6" fmla="*/ 4 w 19"/>
              <a:gd name="T7" fmla="*/ 3 h 19"/>
              <a:gd name="T8" fmla="*/ 16 w 19"/>
              <a:gd name="T9" fmla="*/ 3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9">
                <a:moveTo>
                  <a:pt x="16" y="3"/>
                </a:moveTo>
                <a:cubicBezTo>
                  <a:pt x="19" y="7"/>
                  <a:pt x="19" y="12"/>
                  <a:pt x="16" y="16"/>
                </a:cubicBezTo>
                <a:cubicBezTo>
                  <a:pt x="13" y="19"/>
                  <a:pt x="7" y="19"/>
                  <a:pt x="4" y="16"/>
                </a:cubicBezTo>
                <a:cubicBezTo>
                  <a:pt x="0" y="12"/>
                  <a:pt x="0" y="7"/>
                  <a:pt x="4" y="3"/>
                </a:cubicBezTo>
                <a:cubicBezTo>
                  <a:pt x="7" y="0"/>
                  <a:pt x="13" y="0"/>
                  <a:pt x="16" y="3"/>
                </a:cubicBezTo>
                <a:close/>
              </a:path>
            </a:pathLst>
          </a:custGeom>
          <a:solidFill>
            <a:srgbClr val="908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380" tIns="45690" rIns="91380" bIns="4569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46" name="Freeform 20"/>
          <p:cNvSpPr/>
          <p:nvPr/>
        </p:nvSpPr>
        <p:spPr bwMode="auto">
          <a:xfrm>
            <a:off x="5517134" y="6163955"/>
            <a:ext cx="1246963" cy="276045"/>
          </a:xfrm>
          <a:custGeom>
            <a:avLst/>
            <a:gdLst>
              <a:gd name="T0" fmla="*/ 781 w 786"/>
              <a:gd name="T1" fmla="*/ 0 h 174"/>
              <a:gd name="T2" fmla="*/ 580 w 786"/>
              <a:gd name="T3" fmla="*/ 165 h 174"/>
              <a:gd name="T4" fmla="*/ 0 w 786"/>
              <a:gd name="T5" fmla="*/ 165 h 174"/>
              <a:gd name="T6" fmla="*/ 0 w 786"/>
              <a:gd name="T7" fmla="*/ 174 h 174"/>
              <a:gd name="T8" fmla="*/ 583 w 786"/>
              <a:gd name="T9" fmla="*/ 174 h 174"/>
              <a:gd name="T10" fmla="*/ 786 w 786"/>
              <a:gd name="T11" fmla="*/ 5 h 174"/>
              <a:gd name="T12" fmla="*/ 781 w 786"/>
              <a:gd name="T13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6" h="174">
                <a:moveTo>
                  <a:pt x="781" y="0"/>
                </a:moveTo>
                <a:lnTo>
                  <a:pt x="580" y="165"/>
                </a:lnTo>
                <a:lnTo>
                  <a:pt x="0" y="165"/>
                </a:lnTo>
                <a:lnTo>
                  <a:pt x="0" y="174"/>
                </a:lnTo>
                <a:lnTo>
                  <a:pt x="583" y="174"/>
                </a:lnTo>
                <a:lnTo>
                  <a:pt x="786" y="5"/>
                </a:lnTo>
                <a:lnTo>
                  <a:pt x="781" y="0"/>
                </a:lnTo>
                <a:close/>
              </a:path>
            </a:pathLst>
          </a:custGeom>
          <a:solidFill>
            <a:srgbClr val="908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380" tIns="45690" rIns="91380" bIns="4569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47" name="Freeform 21"/>
          <p:cNvSpPr/>
          <p:nvPr/>
        </p:nvSpPr>
        <p:spPr bwMode="auto">
          <a:xfrm>
            <a:off x="6740103" y="6165304"/>
            <a:ext cx="49181" cy="50767"/>
          </a:xfrm>
          <a:custGeom>
            <a:avLst/>
            <a:gdLst>
              <a:gd name="T0" fmla="*/ 15 w 19"/>
              <a:gd name="T1" fmla="*/ 15 h 19"/>
              <a:gd name="T2" fmla="*/ 15 w 19"/>
              <a:gd name="T3" fmla="*/ 3 h 19"/>
              <a:gd name="T4" fmla="*/ 3 w 19"/>
              <a:gd name="T5" fmla="*/ 3 h 19"/>
              <a:gd name="T6" fmla="*/ 3 w 19"/>
              <a:gd name="T7" fmla="*/ 15 h 19"/>
              <a:gd name="T8" fmla="*/ 15 w 19"/>
              <a:gd name="T9" fmla="*/ 15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9">
                <a:moveTo>
                  <a:pt x="15" y="15"/>
                </a:moveTo>
                <a:cubicBezTo>
                  <a:pt x="19" y="12"/>
                  <a:pt x="19" y="6"/>
                  <a:pt x="15" y="3"/>
                </a:cubicBezTo>
                <a:cubicBezTo>
                  <a:pt x="12" y="0"/>
                  <a:pt x="7" y="0"/>
                  <a:pt x="3" y="3"/>
                </a:cubicBezTo>
                <a:cubicBezTo>
                  <a:pt x="0" y="6"/>
                  <a:pt x="0" y="12"/>
                  <a:pt x="3" y="15"/>
                </a:cubicBezTo>
                <a:cubicBezTo>
                  <a:pt x="7" y="19"/>
                  <a:pt x="12" y="19"/>
                  <a:pt x="15" y="15"/>
                </a:cubicBezTo>
                <a:close/>
              </a:path>
            </a:pathLst>
          </a:custGeom>
          <a:solidFill>
            <a:srgbClr val="908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380" tIns="45690" rIns="91380" bIns="4569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48" name="Freeform 22"/>
          <p:cNvSpPr/>
          <p:nvPr/>
        </p:nvSpPr>
        <p:spPr bwMode="auto">
          <a:xfrm>
            <a:off x="8089392" y="3568872"/>
            <a:ext cx="1281865" cy="276045"/>
          </a:xfrm>
          <a:custGeom>
            <a:avLst/>
            <a:gdLst>
              <a:gd name="T0" fmla="*/ 5 w 808"/>
              <a:gd name="T1" fmla="*/ 0 h 174"/>
              <a:gd name="T2" fmla="*/ 208 w 808"/>
              <a:gd name="T3" fmla="*/ 166 h 174"/>
              <a:gd name="T4" fmla="*/ 808 w 808"/>
              <a:gd name="T5" fmla="*/ 166 h 174"/>
              <a:gd name="T6" fmla="*/ 808 w 808"/>
              <a:gd name="T7" fmla="*/ 174 h 174"/>
              <a:gd name="T8" fmla="*/ 205 w 808"/>
              <a:gd name="T9" fmla="*/ 174 h 174"/>
              <a:gd name="T10" fmla="*/ 0 w 808"/>
              <a:gd name="T11" fmla="*/ 7 h 174"/>
              <a:gd name="T12" fmla="*/ 5 w 808"/>
              <a:gd name="T13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174">
                <a:moveTo>
                  <a:pt x="5" y="0"/>
                </a:moveTo>
                <a:lnTo>
                  <a:pt x="208" y="166"/>
                </a:lnTo>
                <a:lnTo>
                  <a:pt x="808" y="166"/>
                </a:lnTo>
                <a:lnTo>
                  <a:pt x="808" y="174"/>
                </a:lnTo>
                <a:lnTo>
                  <a:pt x="205" y="174"/>
                </a:lnTo>
                <a:lnTo>
                  <a:pt x="0" y="7"/>
                </a:lnTo>
                <a:lnTo>
                  <a:pt x="5" y="0"/>
                </a:lnTo>
                <a:close/>
              </a:path>
            </a:pathLst>
          </a:custGeom>
          <a:solidFill>
            <a:srgbClr val="908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380" tIns="45690" rIns="91380" bIns="4569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49" name="Freeform 23"/>
          <p:cNvSpPr/>
          <p:nvPr/>
        </p:nvSpPr>
        <p:spPr bwMode="auto">
          <a:xfrm>
            <a:off x="8068768" y="3551421"/>
            <a:ext cx="49181" cy="49181"/>
          </a:xfrm>
          <a:custGeom>
            <a:avLst/>
            <a:gdLst>
              <a:gd name="T0" fmla="*/ 4 w 19"/>
              <a:gd name="T1" fmla="*/ 16 h 19"/>
              <a:gd name="T2" fmla="*/ 4 w 19"/>
              <a:gd name="T3" fmla="*/ 3 h 19"/>
              <a:gd name="T4" fmla="*/ 16 w 19"/>
              <a:gd name="T5" fmla="*/ 3 h 19"/>
              <a:gd name="T6" fmla="*/ 16 w 19"/>
              <a:gd name="T7" fmla="*/ 16 h 19"/>
              <a:gd name="T8" fmla="*/ 4 w 19"/>
              <a:gd name="T9" fmla="*/ 16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9">
                <a:moveTo>
                  <a:pt x="4" y="16"/>
                </a:moveTo>
                <a:cubicBezTo>
                  <a:pt x="0" y="12"/>
                  <a:pt x="0" y="7"/>
                  <a:pt x="4" y="3"/>
                </a:cubicBezTo>
                <a:cubicBezTo>
                  <a:pt x="7" y="0"/>
                  <a:pt x="12" y="0"/>
                  <a:pt x="16" y="3"/>
                </a:cubicBezTo>
                <a:cubicBezTo>
                  <a:pt x="19" y="7"/>
                  <a:pt x="19" y="12"/>
                  <a:pt x="16" y="16"/>
                </a:cubicBezTo>
                <a:cubicBezTo>
                  <a:pt x="12" y="19"/>
                  <a:pt x="7" y="19"/>
                  <a:pt x="4" y="16"/>
                </a:cubicBezTo>
                <a:close/>
              </a:path>
            </a:pathLst>
          </a:custGeom>
          <a:solidFill>
            <a:srgbClr val="908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380" tIns="45690" rIns="91380" bIns="4569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50" name="Freeform 24"/>
          <p:cNvSpPr/>
          <p:nvPr/>
        </p:nvSpPr>
        <p:spPr bwMode="auto">
          <a:xfrm>
            <a:off x="5332114" y="1076533"/>
            <a:ext cx="1270760" cy="274459"/>
          </a:xfrm>
          <a:custGeom>
            <a:avLst/>
            <a:gdLst>
              <a:gd name="T0" fmla="*/ 5 w 801"/>
              <a:gd name="T1" fmla="*/ 173 h 173"/>
              <a:gd name="T2" fmla="*/ 208 w 801"/>
              <a:gd name="T3" fmla="*/ 6 h 173"/>
              <a:gd name="T4" fmla="*/ 801 w 801"/>
              <a:gd name="T5" fmla="*/ 6 h 173"/>
              <a:gd name="T6" fmla="*/ 801 w 801"/>
              <a:gd name="T7" fmla="*/ 0 h 173"/>
              <a:gd name="T8" fmla="*/ 205 w 801"/>
              <a:gd name="T9" fmla="*/ 0 h 173"/>
              <a:gd name="T10" fmla="*/ 0 w 801"/>
              <a:gd name="T11" fmla="*/ 167 h 173"/>
              <a:gd name="T12" fmla="*/ 5 w 801"/>
              <a:gd name="T13" fmla="*/ 173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1" h="173">
                <a:moveTo>
                  <a:pt x="5" y="173"/>
                </a:moveTo>
                <a:lnTo>
                  <a:pt x="208" y="6"/>
                </a:lnTo>
                <a:lnTo>
                  <a:pt x="801" y="6"/>
                </a:lnTo>
                <a:lnTo>
                  <a:pt x="801" y="0"/>
                </a:lnTo>
                <a:lnTo>
                  <a:pt x="205" y="0"/>
                </a:lnTo>
                <a:lnTo>
                  <a:pt x="0" y="167"/>
                </a:lnTo>
                <a:lnTo>
                  <a:pt x="5" y="173"/>
                </a:lnTo>
                <a:close/>
              </a:path>
            </a:pathLst>
          </a:custGeom>
          <a:solidFill>
            <a:srgbClr val="908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380" tIns="45690" rIns="91380" bIns="4569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51" name="Freeform 25"/>
          <p:cNvSpPr/>
          <p:nvPr/>
        </p:nvSpPr>
        <p:spPr bwMode="auto">
          <a:xfrm>
            <a:off x="5311490" y="1319261"/>
            <a:ext cx="49181" cy="50767"/>
          </a:xfrm>
          <a:custGeom>
            <a:avLst/>
            <a:gdLst>
              <a:gd name="T0" fmla="*/ 4 w 19"/>
              <a:gd name="T1" fmla="*/ 3 h 19"/>
              <a:gd name="T2" fmla="*/ 4 w 19"/>
              <a:gd name="T3" fmla="*/ 16 h 19"/>
              <a:gd name="T4" fmla="*/ 16 w 19"/>
              <a:gd name="T5" fmla="*/ 16 h 19"/>
              <a:gd name="T6" fmla="*/ 16 w 19"/>
              <a:gd name="T7" fmla="*/ 3 h 19"/>
              <a:gd name="T8" fmla="*/ 4 w 19"/>
              <a:gd name="T9" fmla="*/ 3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9">
                <a:moveTo>
                  <a:pt x="4" y="3"/>
                </a:moveTo>
                <a:cubicBezTo>
                  <a:pt x="0" y="7"/>
                  <a:pt x="0" y="12"/>
                  <a:pt x="4" y="16"/>
                </a:cubicBezTo>
                <a:cubicBezTo>
                  <a:pt x="7" y="19"/>
                  <a:pt x="12" y="19"/>
                  <a:pt x="16" y="16"/>
                </a:cubicBezTo>
                <a:cubicBezTo>
                  <a:pt x="19" y="12"/>
                  <a:pt x="19" y="7"/>
                  <a:pt x="16" y="3"/>
                </a:cubicBezTo>
                <a:cubicBezTo>
                  <a:pt x="12" y="0"/>
                  <a:pt x="7" y="0"/>
                  <a:pt x="4" y="3"/>
                </a:cubicBezTo>
                <a:close/>
              </a:path>
            </a:pathLst>
          </a:custGeom>
          <a:solidFill>
            <a:srgbClr val="908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380" tIns="45690" rIns="91380" bIns="4569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092031" y="1052736"/>
            <a:ext cx="2720790" cy="2720790"/>
            <a:chOff x="6047384" y="822184"/>
            <a:chExt cx="2722563" cy="2722563"/>
          </a:xfrm>
        </p:grpSpPr>
        <p:sp>
          <p:nvSpPr>
            <p:cNvPr id="34" name="Freeform 5"/>
            <p:cNvSpPr/>
            <p:nvPr/>
          </p:nvSpPr>
          <p:spPr bwMode="auto">
            <a:xfrm>
              <a:off x="6047384" y="822184"/>
              <a:ext cx="2722563" cy="2722563"/>
            </a:xfrm>
            <a:custGeom>
              <a:avLst/>
              <a:gdLst>
                <a:gd name="T0" fmla="*/ 988 w 1715"/>
                <a:gd name="T1" fmla="*/ 1715 h 1715"/>
                <a:gd name="T2" fmla="*/ 0 w 1715"/>
                <a:gd name="T3" fmla="*/ 1715 h 1715"/>
                <a:gd name="T4" fmla="*/ 0 w 1715"/>
                <a:gd name="T5" fmla="*/ 727 h 1715"/>
                <a:gd name="T6" fmla="*/ 727 w 1715"/>
                <a:gd name="T7" fmla="*/ 0 h 1715"/>
                <a:gd name="T8" fmla="*/ 1715 w 1715"/>
                <a:gd name="T9" fmla="*/ 986 h 1715"/>
                <a:gd name="T10" fmla="*/ 988 w 1715"/>
                <a:gd name="T11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5" h="1715">
                  <a:moveTo>
                    <a:pt x="988" y="1715"/>
                  </a:moveTo>
                  <a:lnTo>
                    <a:pt x="0" y="1715"/>
                  </a:lnTo>
                  <a:lnTo>
                    <a:pt x="0" y="727"/>
                  </a:lnTo>
                  <a:lnTo>
                    <a:pt x="727" y="0"/>
                  </a:lnTo>
                  <a:lnTo>
                    <a:pt x="1715" y="986"/>
                  </a:lnTo>
                  <a:lnTo>
                    <a:pt x="988" y="1715"/>
                  </a:lnTo>
                  <a:close/>
                </a:path>
              </a:pathLst>
            </a:custGeom>
            <a:solidFill>
              <a:srgbClr val="F083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80" tIns="45690" rIns="91380" bIns="4569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6980759" y="1496211"/>
              <a:ext cx="541490" cy="452172"/>
              <a:chOff x="9478963" y="1489075"/>
              <a:chExt cx="307975" cy="257176"/>
            </a:xfrm>
          </p:grpSpPr>
          <p:sp>
            <p:nvSpPr>
              <p:cNvPr id="53" name="Freeform 26"/>
              <p:cNvSpPr/>
              <p:nvPr/>
            </p:nvSpPr>
            <p:spPr bwMode="auto">
              <a:xfrm>
                <a:off x="9478963" y="1706563"/>
                <a:ext cx="307975" cy="39688"/>
              </a:xfrm>
              <a:custGeom>
                <a:avLst/>
                <a:gdLst>
                  <a:gd name="T0" fmla="*/ 118 w 118"/>
                  <a:gd name="T1" fmla="*/ 7 h 15"/>
                  <a:gd name="T2" fmla="*/ 110 w 118"/>
                  <a:gd name="T3" fmla="*/ 15 h 15"/>
                  <a:gd name="T4" fmla="*/ 7 w 118"/>
                  <a:gd name="T5" fmla="*/ 15 h 15"/>
                  <a:gd name="T6" fmla="*/ 0 w 118"/>
                  <a:gd name="T7" fmla="*/ 7 h 15"/>
                  <a:gd name="T8" fmla="*/ 7 w 118"/>
                  <a:gd name="T9" fmla="*/ 0 h 15"/>
                  <a:gd name="T10" fmla="*/ 110 w 118"/>
                  <a:gd name="T11" fmla="*/ 0 h 15"/>
                  <a:gd name="T12" fmla="*/ 118 w 118"/>
                  <a:gd name="T1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8" h="15">
                    <a:moveTo>
                      <a:pt x="118" y="7"/>
                    </a:moveTo>
                    <a:cubicBezTo>
                      <a:pt x="118" y="12"/>
                      <a:pt x="115" y="15"/>
                      <a:pt x="110" y="15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3" y="15"/>
                      <a:pt x="0" y="12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5" y="0"/>
                      <a:pt x="118" y="3"/>
                      <a:pt x="118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54" name="Freeform 27"/>
              <p:cNvSpPr/>
              <p:nvPr/>
            </p:nvSpPr>
            <p:spPr bwMode="auto">
              <a:xfrm>
                <a:off x="9504363" y="1562100"/>
                <a:ext cx="41275" cy="123825"/>
              </a:xfrm>
              <a:custGeom>
                <a:avLst/>
                <a:gdLst>
                  <a:gd name="T0" fmla="*/ 8 w 16"/>
                  <a:gd name="T1" fmla="*/ 47 h 47"/>
                  <a:gd name="T2" fmla="*/ 0 w 16"/>
                  <a:gd name="T3" fmla="*/ 39 h 47"/>
                  <a:gd name="T4" fmla="*/ 0 w 16"/>
                  <a:gd name="T5" fmla="*/ 8 h 47"/>
                  <a:gd name="T6" fmla="*/ 8 w 16"/>
                  <a:gd name="T7" fmla="*/ 0 h 47"/>
                  <a:gd name="T8" fmla="*/ 16 w 16"/>
                  <a:gd name="T9" fmla="*/ 8 h 47"/>
                  <a:gd name="T10" fmla="*/ 16 w 16"/>
                  <a:gd name="T11" fmla="*/ 39 h 47"/>
                  <a:gd name="T12" fmla="*/ 8 w 16"/>
                  <a:gd name="T1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7">
                    <a:moveTo>
                      <a:pt x="8" y="47"/>
                    </a:moveTo>
                    <a:cubicBezTo>
                      <a:pt x="4" y="47"/>
                      <a:pt x="0" y="44"/>
                      <a:pt x="0" y="3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4"/>
                      <a:pt x="12" y="47"/>
                      <a:pt x="8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55" name="Freeform 28"/>
              <p:cNvSpPr/>
              <p:nvPr/>
            </p:nvSpPr>
            <p:spPr bwMode="auto">
              <a:xfrm>
                <a:off x="9577388" y="1525588"/>
                <a:ext cx="42863" cy="160338"/>
              </a:xfrm>
              <a:custGeom>
                <a:avLst/>
                <a:gdLst>
                  <a:gd name="T0" fmla="*/ 8 w 16"/>
                  <a:gd name="T1" fmla="*/ 61 h 61"/>
                  <a:gd name="T2" fmla="*/ 0 w 16"/>
                  <a:gd name="T3" fmla="*/ 53 h 61"/>
                  <a:gd name="T4" fmla="*/ 0 w 16"/>
                  <a:gd name="T5" fmla="*/ 8 h 61"/>
                  <a:gd name="T6" fmla="*/ 8 w 16"/>
                  <a:gd name="T7" fmla="*/ 0 h 61"/>
                  <a:gd name="T8" fmla="*/ 16 w 16"/>
                  <a:gd name="T9" fmla="*/ 8 h 61"/>
                  <a:gd name="T10" fmla="*/ 16 w 16"/>
                  <a:gd name="T11" fmla="*/ 53 h 61"/>
                  <a:gd name="T12" fmla="*/ 8 w 16"/>
                  <a:gd name="T13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61">
                    <a:moveTo>
                      <a:pt x="8" y="61"/>
                    </a:moveTo>
                    <a:cubicBezTo>
                      <a:pt x="3" y="61"/>
                      <a:pt x="0" y="58"/>
                      <a:pt x="0" y="53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cubicBezTo>
                      <a:pt x="16" y="53"/>
                      <a:pt x="16" y="53"/>
                      <a:pt x="16" y="53"/>
                    </a:cubicBezTo>
                    <a:cubicBezTo>
                      <a:pt x="16" y="58"/>
                      <a:pt x="12" y="61"/>
                      <a:pt x="8" y="6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56" name="Freeform 29"/>
              <p:cNvSpPr/>
              <p:nvPr/>
            </p:nvSpPr>
            <p:spPr bwMode="auto">
              <a:xfrm>
                <a:off x="9652000" y="1489075"/>
                <a:ext cx="38100" cy="196850"/>
              </a:xfrm>
              <a:custGeom>
                <a:avLst/>
                <a:gdLst>
                  <a:gd name="T0" fmla="*/ 8 w 15"/>
                  <a:gd name="T1" fmla="*/ 75 h 75"/>
                  <a:gd name="T2" fmla="*/ 0 w 15"/>
                  <a:gd name="T3" fmla="*/ 67 h 75"/>
                  <a:gd name="T4" fmla="*/ 0 w 15"/>
                  <a:gd name="T5" fmla="*/ 8 h 75"/>
                  <a:gd name="T6" fmla="*/ 8 w 15"/>
                  <a:gd name="T7" fmla="*/ 0 h 75"/>
                  <a:gd name="T8" fmla="*/ 15 w 15"/>
                  <a:gd name="T9" fmla="*/ 8 h 75"/>
                  <a:gd name="T10" fmla="*/ 15 w 15"/>
                  <a:gd name="T11" fmla="*/ 67 h 75"/>
                  <a:gd name="T12" fmla="*/ 8 w 15"/>
                  <a:gd name="T13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75">
                    <a:moveTo>
                      <a:pt x="8" y="75"/>
                    </a:moveTo>
                    <a:cubicBezTo>
                      <a:pt x="3" y="75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2" y="0"/>
                      <a:pt x="15" y="3"/>
                      <a:pt x="15" y="8"/>
                    </a:cubicBezTo>
                    <a:cubicBezTo>
                      <a:pt x="15" y="67"/>
                      <a:pt x="15" y="67"/>
                      <a:pt x="15" y="67"/>
                    </a:cubicBezTo>
                    <a:cubicBezTo>
                      <a:pt x="15" y="72"/>
                      <a:pt x="12" y="75"/>
                      <a:pt x="8" y="7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57" name="Freeform 30"/>
              <p:cNvSpPr/>
              <p:nvPr/>
            </p:nvSpPr>
            <p:spPr bwMode="auto">
              <a:xfrm>
                <a:off x="9725025" y="1498600"/>
                <a:ext cx="39688" cy="187325"/>
              </a:xfrm>
              <a:custGeom>
                <a:avLst/>
                <a:gdLst>
                  <a:gd name="T0" fmla="*/ 7 w 15"/>
                  <a:gd name="T1" fmla="*/ 71 h 71"/>
                  <a:gd name="T2" fmla="*/ 0 w 15"/>
                  <a:gd name="T3" fmla="*/ 63 h 71"/>
                  <a:gd name="T4" fmla="*/ 0 w 15"/>
                  <a:gd name="T5" fmla="*/ 8 h 71"/>
                  <a:gd name="T6" fmla="*/ 7 w 15"/>
                  <a:gd name="T7" fmla="*/ 0 h 71"/>
                  <a:gd name="T8" fmla="*/ 15 w 15"/>
                  <a:gd name="T9" fmla="*/ 8 h 71"/>
                  <a:gd name="T10" fmla="*/ 15 w 15"/>
                  <a:gd name="T11" fmla="*/ 63 h 71"/>
                  <a:gd name="T12" fmla="*/ 7 w 15"/>
                  <a:gd name="T13" fmla="*/ 7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71">
                    <a:moveTo>
                      <a:pt x="7" y="71"/>
                    </a:moveTo>
                    <a:cubicBezTo>
                      <a:pt x="3" y="71"/>
                      <a:pt x="0" y="68"/>
                      <a:pt x="0" y="63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5" y="3"/>
                      <a:pt x="15" y="8"/>
                    </a:cubicBezTo>
                    <a:cubicBezTo>
                      <a:pt x="15" y="63"/>
                      <a:pt x="15" y="63"/>
                      <a:pt x="15" y="63"/>
                    </a:cubicBezTo>
                    <a:cubicBezTo>
                      <a:pt x="15" y="68"/>
                      <a:pt x="12" y="71"/>
                      <a:pt x="7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3261775" y="1052736"/>
            <a:ext cx="2720790" cy="2720790"/>
            <a:chOff x="3215284" y="822184"/>
            <a:chExt cx="2722563" cy="2722563"/>
          </a:xfrm>
        </p:grpSpPr>
        <p:sp>
          <p:nvSpPr>
            <p:cNvPr id="41" name="Freeform 11"/>
            <p:cNvSpPr/>
            <p:nvPr/>
          </p:nvSpPr>
          <p:spPr bwMode="auto">
            <a:xfrm>
              <a:off x="3215284" y="822184"/>
              <a:ext cx="2722563" cy="2722563"/>
            </a:xfrm>
            <a:custGeom>
              <a:avLst/>
              <a:gdLst>
                <a:gd name="T0" fmla="*/ 727 w 1715"/>
                <a:gd name="T1" fmla="*/ 1715 h 1715"/>
                <a:gd name="T2" fmla="*/ 1715 w 1715"/>
                <a:gd name="T3" fmla="*/ 1715 h 1715"/>
                <a:gd name="T4" fmla="*/ 1715 w 1715"/>
                <a:gd name="T5" fmla="*/ 727 h 1715"/>
                <a:gd name="T6" fmla="*/ 988 w 1715"/>
                <a:gd name="T7" fmla="*/ 0 h 1715"/>
                <a:gd name="T8" fmla="*/ 0 w 1715"/>
                <a:gd name="T9" fmla="*/ 986 h 1715"/>
                <a:gd name="T10" fmla="*/ 727 w 1715"/>
                <a:gd name="T11" fmla="*/ 1715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5" h="1715">
                  <a:moveTo>
                    <a:pt x="727" y="1715"/>
                  </a:moveTo>
                  <a:lnTo>
                    <a:pt x="1715" y="1715"/>
                  </a:lnTo>
                  <a:lnTo>
                    <a:pt x="1715" y="727"/>
                  </a:lnTo>
                  <a:lnTo>
                    <a:pt x="988" y="0"/>
                  </a:lnTo>
                  <a:lnTo>
                    <a:pt x="0" y="986"/>
                  </a:lnTo>
                  <a:lnTo>
                    <a:pt x="727" y="1715"/>
                  </a:lnTo>
                  <a:close/>
                </a:path>
              </a:pathLst>
            </a:custGeom>
            <a:solidFill>
              <a:srgbClr val="9DC8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80" tIns="45690" rIns="91380" bIns="4569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4421468" y="1424554"/>
              <a:ext cx="583246" cy="528812"/>
              <a:chOff x="6942138" y="1422400"/>
              <a:chExt cx="357188" cy="323851"/>
            </a:xfrm>
          </p:grpSpPr>
          <p:sp>
            <p:nvSpPr>
              <p:cNvPr id="59" name="Freeform 31"/>
              <p:cNvSpPr/>
              <p:nvPr/>
            </p:nvSpPr>
            <p:spPr bwMode="auto">
              <a:xfrm>
                <a:off x="6942138" y="1706563"/>
                <a:ext cx="357188" cy="39688"/>
              </a:xfrm>
              <a:custGeom>
                <a:avLst/>
                <a:gdLst>
                  <a:gd name="T0" fmla="*/ 136 w 136"/>
                  <a:gd name="T1" fmla="*/ 7 h 15"/>
                  <a:gd name="T2" fmla="*/ 128 w 136"/>
                  <a:gd name="T3" fmla="*/ 15 h 15"/>
                  <a:gd name="T4" fmla="*/ 8 w 136"/>
                  <a:gd name="T5" fmla="*/ 15 h 15"/>
                  <a:gd name="T6" fmla="*/ 0 w 136"/>
                  <a:gd name="T7" fmla="*/ 7 h 15"/>
                  <a:gd name="T8" fmla="*/ 8 w 136"/>
                  <a:gd name="T9" fmla="*/ 0 h 15"/>
                  <a:gd name="T10" fmla="*/ 128 w 136"/>
                  <a:gd name="T11" fmla="*/ 0 h 15"/>
                  <a:gd name="T12" fmla="*/ 136 w 136"/>
                  <a:gd name="T13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6" h="15">
                    <a:moveTo>
                      <a:pt x="136" y="7"/>
                    </a:moveTo>
                    <a:cubicBezTo>
                      <a:pt x="136" y="12"/>
                      <a:pt x="133" y="15"/>
                      <a:pt x="12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3" y="15"/>
                      <a:pt x="0" y="12"/>
                      <a:pt x="0" y="7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3" y="0"/>
                      <a:pt x="136" y="3"/>
                      <a:pt x="136" y="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60" name="Freeform 32"/>
              <p:cNvSpPr/>
              <p:nvPr/>
            </p:nvSpPr>
            <p:spPr bwMode="auto">
              <a:xfrm>
                <a:off x="6986588" y="1562100"/>
                <a:ext cx="42863" cy="123825"/>
              </a:xfrm>
              <a:custGeom>
                <a:avLst/>
                <a:gdLst>
                  <a:gd name="T0" fmla="*/ 8 w 16"/>
                  <a:gd name="T1" fmla="*/ 47 h 47"/>
                  <a:gd name="T2" fmla="*/ 0 w 16"/>
                  <a:gd name="T3" fmla="*/ 39 h 47"/>
                  <a:gd name="T4" fmla="*/ 0 w 16"/>
                  <a:gd name="T5" fmla="*/ 8 h 47"/>
                  <a:gd name="T6" fmla="*/ 8 w 16"/>
                  <a:gd name="T7" fmla="*/ 0 h 47"/>
                  <a:gd name="T8" fmla="*/ 16 w 16"/>
                  <a:gd name="T9" fmla="*/ 8 h 47"/>
                  <a:gd name="T10" fmla="*/ 16 w 16"/>
                  <a:gd name="T11" fmla="*/ 39 h 47"/>
                  <a:gd name="T12" fmla="*/ 8 w 16"/>
                  <a:gd name="T1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7">
                    <a:moveTo>
                      <a:pt x="8" y="47"/>
                    </a:moveTo>
                    <a:cubicBezTo>
                      <a:pt x="4" y="47"/>
                      <a:pt x="0" y="44"/>
                      <a:pt x="0" y="3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4"/>
                      <a:pt x="12" y="47"/>
                      <a:pt x="8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61" name="Freeform 33"/>
              <p:cNvSpPr/>
              <p:nvPr/>
            </p:nvSpPr>
            <p:spPr bwMode="auto">
              <a:xfrm>
                <a:off x="7062788" y="1562100"/>
                <a:ext cx="39688" cy="123825"/>
              </a:xfrm>
              <a:custGeom>
                <a:avLst/>
                <a:gdLst>
                  <a:gd name="T0" fmla="*/ 8 w 15"/>
                  <a:gd name="T1" fmla="*/ 47 h 47"/>
                  <a:gd name="T2" fmla="*/ 0 w 15"/>
                  <a:gd name="T3" fmla="*/ 39 h 47"/>
                  <a:gd name="T4" fmla="*/ 0 w 15"/>
                  <a:gd name="T5" fmla="*/ 8 h 47"/>
                  <a:gd name="T6" fmla="*/ 8 w 15"/>
                  <a:gd name="T7" fmla="*/ 0 h 47"/>
                  <a:gd name="T8" fmla="*/ 15 w 15"/>
                  <a:gd name="T9" fmla="*/ 8 h 47"/>
                  <a:gd name="T10" fmla="*/ 15 w 15"/>
                  <a:gd name="T11" fmla="*/ 39 h 47"/>
                  <a:gd name="T12" fmla="*/ 8 w 15"/>
                  <a:gd name="T1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47">
                    <a:moveTo>
                      <a:pt x="8" y="47"/>
                    </a:moveTo>
                    <a:cubicBezTo>
                      <a:pt x="3" y="47"/>
                      <a:pt x="0" y="44"/>
                      <a:pt x="0" y="3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8" y="0"/>
                    </a:cubicBezTo>
                    <a:cubicBezTo>
                      <a:pt x="12" y="0"/>
                      <a:pt x="15" y="4"/>
                      <a:pt x="15" y="8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5" y="44"/>
                      <a:pt x="12" y="47"/>
                      <a:pt x="8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62" name="Freeform 34"/>
              <p:cNvSpPr/>
              <p:nvPr/>
            </p:nvSpPr>
            <p:spPr bwMode="auto">
              <a:xfrm>
                <a:off x="7138988" y="1562100"/>
                <a:ext cx="39688" cy="123825"/>
              </a:xfrm>
              <a:custGeom>
                <a:avLst/>
                <a:gdLst>
                  <a:gd name="T0" fmla="*/ 7 w 15"/>
                  <a:gd name="T1" fmla="*/ 47 h 47"/>
                  <a:gd name="T2" fmla="*/ 0 w 15"/>
                  <a:gd name="T3" fmla="*/ 39 h 47"/>
                  <a:gd name="T4" fmla="*/ 0 w 15"/>
                  <a:gd name="T5" fmla="*/ 8 h 47"/>
                  <a:gd name="T6" fmla="*/ 7 w 15"/>
                  <a:gd name="T7" fmla="*/ 0 h 47"/>
                  <a:gd name="T8" fmla="*/ 15 w 15"/>
                  <a:gd name="T9" fmla="*/ 8 h 47"/>
                  <a:gd name="T10" fmla="*/ 15 w 15"/>
                  <a:gd name="T11" fmla="*/ 39 h 47"/>
                  <a:gd name="T12" fmla="*/ 7 w 15"/>
                  <a:gd name="T1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47">
                    <a:moveTo>
                      <a:pt x="7" y="47"/>
                    </a:moveTo>
                    <a:cubicBezTo>
                      <a:pt x="3" y="47"/>
                      <a:pt x="0" y="44"/>
                      <a:pt x="0" y="3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2" y="0"/>
                      <a:pt x="15" y="4"/>
                      <a:pt x="15" y="8"/>
                    </a:cubicBezTo>
                    <a:cubicBezTo>
                      <a:pt x="15" y="39"/>
                      <a:pt x="15" y="39"/>
                      <a:pt x="15" y="39"/>
                    </a:cubicBezTo>
                    <a:cubicBezTo>
                      <a:pt x="15" y="44"/>
                      <a:pt x="12" y="47"/>
                      <a:pt x="7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63" name="Freeform 35"/>
              <p:cNvSpPr/>
              <p:nvPr/>
            </p:nvSpPr>
            <p:spPr bwMode="auto">
              <a:xfrm>
                <a:off x="7212013" y="1562100"/>
                <a:ext cx="42863" cy="123825"/>
              </a:xfrm>
              <a:custGeom>
                <a:avLst/>
                <a:gdLst>
                  <a:gd name="T0" fmla="*/ 8 w 16"/>
                  <a:gd name="T1" fmla="*/ 47 h 47"/>
                  <a:gd name="T2" fmla="*/ 0 w 16"/>
                  <a:gd name="T3" fmla="*/ 39 h 47"/>
                  <a:gd name="T4" fmla="*/ 0 w 16"/>
                  <a:gd name="T5" fmla="*/ 8 h 47"/>
                  <a:gd name="T6" fmla="*/ 8 w 16"/>
                  <a:gd name="T7" fmla="*/ 0 h 47"/>
                  <a:gd name="T8" fmla="*/ 16 w 16"/>
                  <a:gd name="T9" fmla="*/ 8 h 47"/>
                  <a:gd name="T10" fmla="*/ 16 w 16"/>
                  <a:gd name="T11" fmla="*/ 39 h 47"/>
                  <a:gd name="T12" fmla="*/ 8 w 16"/>
                  <a:gd name="T1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47">
                    <a:moveTo>
                      <a:pt x="8" y="47"/>
                    </a:moveTo>
                    <a:cubicBezTo>
                      <a:pt x="4" y="47"/>
                      <a:pt x="0" y="44"/>
                      <a:pt x="0" y="3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4" y="0"/>
                      <a:pt x="8" y="0"/>
                    </a:cubicBezTo>
                    <a:cubicBezTo>
                      <a:pt x="12" y="0"/>
                      <a:pt x="16" y="4"/>
                      <a:pt x="16" y="8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4"/>
                      <a:pt x="12" y="47"/>
                      <a:pt x="8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64" name="Freeform 36"/>
              <p:cNvSpPr/>
              <p:nvPr/>
            </p:nvSpPr>
            <p:spPr bwMode="auto">
              <a:xfrm>
                <a:off x="7010400" y="1422400"/>
                <a:ext cx="220663" cy="66675"/>
              </a:xfrm>
              <a:custGeom>
                <a:avLst/>
                <a:gdLst>
                  <a:gd name="T0" fmla="*/ 84 w 84"/>
                  <a:gd name="T1" fmla="*/ 25 h 25"/>
                  <a:gd name="T2" fmla="*/ 52 w 84"/>
                  <a:gd name="T3" fmla="*/ 4 h 25"/>
                  <a:gd name="T4" fmla="*/ 32 w 84"/>
                  <a:gd name="T5" fmla="*/ 4 h 25"/>
                  <a:gd name="T6" fmla="*/ 18 w 84"/>
                  <a:gd name="T7" fmla="*/ 13 h 25"/>
                  <a:gd name="T8" fmla="*/ 0 w 84"/>
                  <a:gd name="T9" fmla="*/ 25 h 25"/>
                  <a:gd name="T10" fmla="*/ 84 w 84"/>
                  <a:gd name="T11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25">
                    <a:moveTo>
                      <a:pt x="84" y="25"/>
                    </a:moveTo>
                    <a:cubicBezTo>
                      <a:pt x="52" y="4"/>
                      <a:pt x="52" y="4"/>
                      <a:pt x="52" y="4"/>
                    </a:cubicBezTo>
                    <a:cubicBezTo>
                      <a:pt x="46" y="0"/>
                      <a:pt x="38" y="0"/>
                      <a:pt x="32" y="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0" y="25"/>
                      <a:pt x="0" y="25"/>
                      <a:pt x="0" y="25"/>
                    </a:cubicBezTo>
                    <a:lnTo>
                      <a:pt x="84" y="2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66" name="Freeform 37"/>
              <p:cNvSpPr/>
              <p:nvPr/>
            </p:nvSpPr>
            <p:spPr bwMode="auto">
              <a:xfrm>
                <a:off x="6962775" y="1509713"/>
                <a:ext cx="315913" cy="41275"/>
              </a:xfrm>
              <a:custGeom>
                <a:avLst/>
                <a:gdLst>
                  <a:gd name="T0" fmla="*/ 120 w 120"/>
                  <a:gd name="T1" fmla="*/ 8 h 16"/>
                  <a:gd name="T2" fmla="*/ 112 w 120"/>
                  <a:gd name="T3" fmla="*/ 16 h 16"/>
                  <a:gd name="T4" fmla="*/ 8 w 120"/>
                  <a:gd name="T5" fmla="*/ 16 h 16"/>
                  <a:gd name="T6" fmla="*/ 0 w 120"/>
                  <a:gd name="T7" fmla="*/ 8 h 16"/>
                  <a:gd name="T8" fmla="*/ 8 w 120"/>
                  <a:gd name="T9" fmla="*/ 0 h 16"/>
                  <a:gd name="T10" fmla="*/ 112 w 120"/>
                  <a:gd name="T11" fmla="*/ 0 h 16"/>
                  <a:gd name="T12" fmla="*/ 120 w 120"/>
                  <a:gd name="T13" fmla="*/ 8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6">
                    <a:moveTo>
                      <a:pt x="120" y="8"/>
                    </a:moveTo>
                    <a:cubicBezTo>
                      <a:pt x="120" y="12"/>
                      <a:pt x="116" y="16"/>
                      <a:pt x="112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12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6" y="0"/>
                      <a:pt x="120" y="3"/>
                      <a:pt x="12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3269708" y="3889337"/>
            <a:ext cx="2712858" cy="2711272"/>
            <a:chOff x="3223222" y="3660634"/>
            <a:chExt cx="2714625" cy="2713038"/>
          </a:xfrm>
        </p:grpSpPr>
        <p:sp>
          <p:nvSpPr>
            <p:cNvPr id="37" name="Freeform 7"/>
            <p:cNvSpPr/>
            <p:nvPr/>
          </p:nvSpPr>
          <p:spPr bwMode="auto">
            <a:xfrm>
              <a:off x="3223222" y="3660634"/>
              <a:ext cx="2714625" cy="2713038"/>
            </a:xfrm>
            <a:custGeom>
              <a:avLst/>
              <a:gdLst>
                <a:gd name="T0" fmla="*/ 1710 w 1710"/>
                <a:gd name="T1" fmla="*/ 986 h 1709"/>
                <a:gd name="T2" fmla="*/ 1710 w 1710"/>
                <a:gd name="T3" fmla="*/ 0 h 1709"/>
                <a:gd name="T4" fmla="*/ 722 w 1710"/>
                <a:gd name="T5" fmla="*/ 0 h 1709"/>
                <a:gd name="T6" fmla="*/ 0 w 1710"/>
                <a:gd name="T7" fmla="*/ 722 h 1709"/>
                <a:gd name="T8" fmla="*/ 988 w 1710"/>
                <a:gd name="T9" fmla="*/ 1709 h 1709"/>
                <a:gd name="T10" fmla="*/ 1710 w 1710"/>
                <a:gd name="T11" fmla="*/ 986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0" h="1709">
                  <a:moveTo>
                    <a:pt x="1710" y="986"/>
                  </a:moveTo>
                  <a:lnTo>
                    <a:pt x="1710" y="0"/>
                  </a:lnTo>
                  <a:lnTo>
                    <a:pt x="722" y="0"/>
                  </a:lnTo>
                  <a:lnTo>
                    <a:pt x="0" y="722"/>
                  </a:lnTo>
                  <a:lnTo>
                    <a:pt x="988" y="1709"/>
                  </a:lnTo>
                  <a:lnTo>
                    <a:pt x="1710" y="986"/>
                  </a:lnTo>
                  <a:close/>
                </a:path>
              </a:pathLst>
            </a:custGeom>
            <a:solidFill>
              <a:srgbClr val="47B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80" tIns="45690" rIns="91380" bIns="4569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4338912" y="4230548"/>
              <a:ext cx="748358" cy="531812"/>
              <a:chOff x="6934200" y="4259263"/>
              <a:chExt cx="373063" cy="265113"/>
            </a:xfrm>
          </p:grpSpPr>
          <p:sp>
            <p:nvSpPr>
              <p:cNvPr id="68" name="Oval 38"/>
              <p:cNvSpPr>
                <a:spLocks noChangeArrowheads="1"/>
              </p:cNvSpPr>
              <p:nvPr/>
            </p:nvSpPr>
            <p:spPr bwMode="auto">
              <a:xfrm>
                <a:off x="7094538" y="4395788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69" name="Freeform 39"/>
              <p:cNvSpPr/>
              <p:nvPr/>
            </p:nvSpPr>
            <p:spPr bwMode="auto">
              <a:xfrm>
                <a:off x="7073900" y="4449763"/>
                <a:ext cx="93663" cy="74613"/>
              </a:xfrm>
              <a:custGeom>
                <a:avLst/>
                <a:gdLst>
                  <a:gd name="T0" fmla="*/ 27 w 36"/>
                  <a:gd name="T1" fmla="*/ 0 h 28"/>
                  <a:gd name="T2" fmla="*/ 18 w 36"/>
                  <a:gd name="T3" fmla="*/ 11 h 28"/>
                  <a:gd name="T4" fmla="*/ 9 w 36"/>
                  <a:gd name="T5" fmla="*/ 0 h 28"/>
                  <a:gd name="T6" fmla="*/ 0 w 36"/>
                  <a:gd name="T7" fmla="*/ 18 h 28"/>
                  <a:gd name="T8" fmla="*/ 1 w 36"/>
                  <a:gd name="T9" fmla="*/ 26 h 28"/>
                  <a:gd name="T10" fmla="*/ 18 w 36"/>
                  <a:gd name="T11" fmla="*/ 28 h 28"/>
                  <a:gd name="T12" fmla="*/ 35 w 36"/>
                  <a:gd name="T13" fmla="*/ 26 h 28"/>
                  <a:gd name="T14" fmla="*/ 36 w 36"/>
                  <a:gd name="T15" fmla="*/ 18 h 28"/>
                  <a:gd name="T16" fmla="*/ 27 w 36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28">
                    <a:moveTo>
                      <a:pt x="27" y="0"/>
                    </a:moveTo>
                    <a:cubicBezTo>
                      <a:pt x="18" y="11"/>
                      <a:pt x="18" y="11"/>
                      <a:pt x="18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3" y="4"/>
                      <a:pt x="0" y="11"/>
                      <a:pt x="0" y="18"/>
                    </a:cubicBezTo>
                    <a:cubicBezTo>
                      <a:pt x="0" y="21"/>
                      <a:pt x="0" y="23"/>
                      <a:pt x="1" y="26"/>
                    </a:cubicBezTo>
                    <a:cubicBezTo>
                      <a:pt x="6" y="27"/>
                      <a:pt x="12" y="28"/>
                      <a:pt x="18" y="28"/>
                    </a:cubicBezTo>
                    <a:cubicBezTo>
                      <a:pt x="24" y="28"/>
                      <a:pt x="30" y="27"/>
                      <a:pt x="35" y="26"/>
                    </a:cubicBezTo>
                    <a:cubicBezTo>
                      <a:pt x="36" y="23"/>
                      <a:pt x="36" y="21"/>
                      <a:pt x="36" y="18"/>
                    </a:cubicBezTo>
                    <a:cubicBezTo>
                      <a:pt x="36" y="11"/>
                      <a:pt x="33" y="4"/>
                      <a:pt x="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70" name="Oval 40"/>
              <p:cNvSpPr>
                <a:spLocks noChangeArrowheads="1"/>
              </p:cNvSpPr>
              <p:nvPr/>
            </p:nvSpPr>
            <p:spPr bwMode="auto">
              <a:xfrm>
                <a:off x="6958013" y="4395788"/>
                <a:ext cx="50800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71" name="Freeform 41"/>
              <p:cNvSpPr/>
              <p:nvPr/>
            </p:nvSpPr>
            <p:spPr bwMode="auto">
              <a:xfrm>
                <a:off x="6934200" y="4449763"/>
                <a:ext cx="96838" cy="74613"/>
              </a:xfrm>
              <a:custGeom>
                <a:avLst/>
                <a:gdLst>
                  <a:gd name="T0" fmla="*/ 28 w 37"/>
                  <a:gd name="T1" fmla="*/ 0 h 28"/>
                  <a:gd name="T2" fmla="*/ 19 w 37"/>
                  <a:gd name="T3" fmla="*/ 11 h 28"/>
                  <a:gd name="T4" fmla="*/ 9 w 37"/>
                  <a:gd name="T5" fmla="*/ 0 h 28"/>
                  <a:gd name="T6" fmla="*/ 0 w 37"/>
                  <a:gd name="T7" fmla="*/ 18 h 28"/>
                  <a:gd name="T8" fmla="*/ 1 w 37"/>
                  <a:gd name="T9" fmla="*/ 26 h 28"/>
                  <a:gd name="T10" fmla="*/ 19 w 37"/>
                  <a:gd name="T11" fmla="*/ 28 h 28"/>
                  <a:gd name="T12" fmla="*/ 36 w 37"/>
                  <a:gd name="T13" fmla="*/ 26 h 28"/>
                  <a:gd name="T14" fmla="*/ 37 w 37"/>
                  <a:gd name="T15" fmla="*/ 18 h 28"/>
                  <a:gd name="T16" fmla="*/ 28 w 37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28">
                    <a:moveTo>
                      <a:pt x="28" y="0"/>
                    </a:moveTo>
                    <a:cubicBezTo>
                      <a:pt x="19" y="11"/>
                      <a:pt x="19" y="11"/>
                      <a:pt x="19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4"/>
                      <a:pt x="0" y="11"/>
                      <a:pt x="0" y="18"/>
                    </a:cubicBezTo>
                    <a:cubicBezTo>
                      <a:pt x="0" y="21"/>
                      <a:pt x="1" y="23"/>
                      <a:pt x="1" y="26"/>
                    </a:cubicBezTo>
                    <a:cubicBezTo>
                      <a:pt x="7" y="27"/>
                      <a:pt x="12" y="28"/>
                      <a:pt x="19" y="28"/>
                    </a:cubicBezTo>
                    <a:cubicBezTo>
                      <a:pt x="25" y="28"/>
                      <a:pt x="31" y="27"/>
                      <a:pt x="36" y="26"/>
                    </a:cubicBezTo>
                    <a:cubicBezTo>
                      <a:pt x="37" y="23"/>
                      <a:pt x="37" y="21"/>
                      <a:pt x="37" y="18"/>
                    </a:cubicBezTo>
                    <a:cubicBezTo>
                      <a:pt x="37" y="11"/>
                      <a:pt x="33" y="4"/>
                      <a:pt x="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72" name="Oval 42"/>
              <p:cNvSpPr>
                <a:spLocks noChangeArrowheads="1"/>
              </p:cNvSpPr>
              <p:nvPr/>
            </p:nvSpPr>
            <p:spPr bwMode="auto">
              <a:xfrm>
                <a:off x="7234238" y="4395788"/>
                <a:ext cx="49213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73" name="Freeform 43"/>
              <p:cNvSpPr/>
              <p:nvPr/>
            </p:nvSpPr>
            <p:spPr bwMode="auto">
              <a:xfrm>
                <a:off x="7210425" y="4449763"/>
                <a:ext cx="96838" cy="74613"/>
              </a:xfrm>
              <a:custGeom>
                <a:avLst/>
                <a:gdLst>
                  <a:gd name="T0" fmla="*/ 28 w 37"/>
                  <a:gd name="T1" fmla="*/ 0 h 28"/>
                  <a:gd name="T2" fmla="*/ 18 w 37"/>
                  <a:gd name="T3" fmla="*/ 11 h 28"/>
                  <a:gd name="T4" fmla="*/ 9 w 37"/>
                  <a:gd name="T5" fmla="*/ 0 h 28"/>
                  <a:gd name="T6" fmla="*/ 0 w 37"/>
                  <a:gd name="T7" fmla="*/ 18 h 28"/>
                  <a:gd name="T8" fmla="*/ 1 w 37"/>
                  <a:gd name="T9" fmla="*/ 26 h 28"/>
                  <a:gd name="T10" fmla="*/ 18 w 37"/>
                  <a:gd name="T11" fmla="*/ 28 h 28"/>
                  <a:gd name="T12" fmla="*/ 36 w 37"/>
                  <a:gd name="T13" fmla="*/ 26 h 28"/>
                  <a:gd name="T14" fmla="*/ 37 w 37"/>
                  <a:gd name="T15" fmla="*/ 18 h 28"/>
                  <a:gd name="T16" fmla="*/ 28 w 37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28">
                    <a:moveTo>
                      <a:pt x="28" y="0"/>
                    </a:moveTo>
                    <a:cubicBezTo>
                      <a:pt x="18" y="11"/>
                      <a:pt x="18" y="11"/>
                      <a:pt x="18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4"/>
                      <a:pt x="0" y="11"/>
                      <a:pt x="0" y="18"/>
                    </a:cubicBezTo>
                    <a:cubicBezTo>
                      <a:pt x="0" y="21"/>
                      <a:pt x="0" y="23"/>
                      <a:pt x="1" y="26"/>
                    </a:cubicBezTo>
                    <a:cubicBezTo>
                      <a:pt x="6" y="27"/>
                      <a:pt x="12" y="28"/>
                      <a:pt x="18" y="28"/>
                    </a:cubicBezTo>
                    <a:cubicBezTo>
                      <a:pt x="25" y="28"/>
                      <a:pt x="30" y="27"/>
                      <a:pt x="36" y="26"/>
                    </a:cubicBezTo>
                    <a:cubicBezTo>
                      <a:pt x="36" y="23"/>
                      <a:pt x="37" y="21"/>
                      <a:pt x="37" y="18"/>
                    </a:cubicBezTo>
                    <a:cubicBezTo>
                      <a:pt x="37" y="11"/>
                      <a:pt x="33" y="4"/>
                      <a:pt x="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74" name="Oval 44"/>
              <p:cNvSpPr>
                <a:spLocks noChangeArrowheads="1"/>
              </p:cNvSpPr>
              <p:nvPr/>
            </p:nvSpPr>
            <p:spPr bwMode="auto">
              <a:xfrm>
                <a:off x="7026275" y="4259263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75" name="Freeform 45"/>
              <p:cNvSpPr/>
              <p:nvPr/>
            </p:nvSpPr>
            <p:spPr bwMode="auto">
              <a:xfrm>
                <a:off x="7002463" y="4313238"/>
                <a:ext cx="96838" cy="74613"/>
              </a:xfrm>
              <a:custGeom>
                <a:avLst/>
                <a:gdLst>
                  <a:gd name="T0" fmla="*/ 28 w 37"/>
                  <a:gd name="T1" fmla="*/ 0 h 28"/>
                  <a:gd name="T2" fmla="*/ 19 w 37"/>
                  <a:gd name="T3" fmla="*/ 11 h 28"/>
                  <a:gd name="T4" fmla="*/ 9 w 37"/>
                  <a:gd name="T5" fmla="*/ 0 h 28"/>
                  <a:gd name="T6" fmla="*/ 0 w 37"/>
                  <a:gd name="T7" fmla="*/ 18 h 28"/>
                  <a:gd name="T8" fmla="*/ 2 w 37"/>
                  <a:gd name="T9" fmla="*/ 26 h 28"/>
                  <a:gd name="T10" fmla="*/ 19 w 37"/>
                  <a:gd name="T11" fmla="*/ 28 h 28"/>
                  <a:gd name="T12" fmla="*/ 36 w 37"/>
                  <a:gd name="T13" fmla="*/ 26 h 28"/>
                  <a:gd name="T14" fmla="*/ 37 w 37"/>
                  <a:gd name="T15" fmla="*/ 18 h 28"/>
                  <a:gd name="T16" fmla="*/ 28 w 37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28">
                    <a:moveTo>
                      <a:pt x="28" y="0"/>
                    </a:moveTo>
                    <a:cubicBezTo>
                      <a:pt x="19" y="11"/>
                      <a:pt x="19" y="11"/>
                      <a:pt x="19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4"/>
                      <a:pt x="0" y="11"/>
                      <a:pt x="0" y="18"/>
                    </a:cubicBezTo>
                    <a:cubicBezTo>
                      <a:pt x="0" y="21"/>
                      <a:pt x="1" y="23"/>
                      <a:pt x="2" y="26"/>
                    </a:cubicBezTo>
                    <a:cubicBezTo>
                      <a:pt x="7" y="27"/>
                      <a:pt x="13" y="28"/>
                      <a:pt x="19" y="28"/>
                    </a:cubicBezTo>
                    <a:cubicBezTo>
                      <a:pt x="25" y="28"/>
                      <a:pt x="31" y="27"/>
                      <a:pt x="36" y="26"/>
                    </a:cubicBezTo>
                    <a:cubicBezTo>
                      <a:pt x="37" y="23"/>
                      <a:pt x="37" y="21"/>
                      <a:pt x="37" y="18"/>
                    </a:cubicBezTo>
                    <a:cubicBezTo>
                      <a:pt x="37" y="11"/>
                      <a:pt x="34" y="4"/>
                      <a:pt x="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76" name="Oval 46"/>
              <p:cNvSpPr>
                <a:spLocks noChangeArrowheads="1"/>
              </p:cNvSpPr>
              <p:nvPr/>
            </p:nvSpPr>
            <p:spPr bwMode="auto">
              <a:xfrm>
                <a:off x="7162800" y="4259263"/>
                <a:ext cx="52388" cy="5238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77" name="Freeform 47"/>
              <p:cNvSpPr/>
              <p:nvPr/>
            </p:nvSpPr>
            <p:spPr bwMode="auto">
              <a:xfrm>
                <a:off x="7142163" y="4313238"/>
                <a:ext cx="96838" cy="74613"/>
              </a:xfrm>
              <a:custGeom>
                <a:avLst/>
                <a:gdLst>
                  <a:gd name="T0" fmla="*/ 28 w 37"/>
                  <a:gd name="T1" fmla="*/ 0 h 28"/>
                  <a:gd name="T2" fmla="*/ 18 w 37"/>
                  <a:gd name="T3" fmla="*/ 11 h 28"/>
                  <a:gd name="T4" fmla="*/ 9 w 37"/>
                  <a:gd name="T5" fmla="*/ 0 h 28"/>
                  <a:gd name="T6" fmla="*/ 0 w 37"/>
                  <a:gd name="T7" fmla="*/ 18 h 28"/>
                  <a:gd name="T8" fmla="*/ 1 w 37"/>
                  <a:gd name="T9" fmla="*/ 26 h 28"/>
                  <a:gd name="T10" fmla="*/ 18 w 37"/>
                  <a:gd name="T11" fmla="*/ 28 h 28"/>
                  <a:gd name="T12" fmla="*/ 35 w 37"/>
                  <a:gd name="T13" fmla="*/ 26 h 28"/>
                  <a:gd name="T14" fmla="*/ 37 w 37"/>
                  <a:gd name="T15" fmla="*/ 18 h 28"/>
                  <a:gd name="T16" fmla="*/ 28 w 37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28">
                    <a:moveTo>
                      <a:pt x="28" y="0"/>
                    </a:moveTo>
                    <a:cubicBezTo>
                      <a:pt x="18" y="11"/>
                      <a:pt x="18" y="11"/>
                      <a:pt x="18" y="11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3" y="4"/>
                      <a:pt x="0" y="11"/>
                      <a:pt x="0" y="18"/>
                    </a:cubicBezTo>
                    <a:cubicBezTo>
                      <a:pt x="0" y="21"/>
                      <a:pt x="0" y="23"/>
                      <a:pt x="1" y="26"/>
                    </a:cubicBezTo>
                    <a:cubicBezTo>
                      <a:pt x="6" y="27"/>
                      <a:pt x="12" y="28"/>
                      <a:pt x="18" y="28"/>
                    </a:cubicBezTo>
                    <a:cubicBezTo>
                      <a:pt x="24" y="28"/>
                      <a:pt x="30" y="27"/>
                      <a:pt x="35" y="26"/>
                    </a:cubicBezTo>
                    <a:cubicBezTo>
                      <a:pt x="36" y="23"/>
                      <a:pt x="37" y="21"/>
                      <a:pt x="37" y="18"/>
                    </a:cubicBezTo>
                    <a:cubicBezTo>
                      <a:pt x="37" y="11"/>
                      <a:pt x="33" y="4"/>
                      <a:pt x="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6090445" y="3889337"/>
            <a:ext cx="2711272" cy="2711272"/>
            <a:chOff x="6045797" y="3660634"/>
            <a:chExt cx="2713038" cy="2713038"/>
          </a:xfrm>
        </p:grpSpPr>
        <p:sp>
          <p:nvSpPr>
            <p:cNvPr id="39" name="Freeform 9"/>
            <p:cNvSpPr/>
            <p:nvPr/>
          </p:nvSpPr>
          <p:spPr bwMode="auto">
            <a:xfrm>
              <a:off x="6045797" y="3660634"/>
              <a:ext cx="2713038" cy="2713038"/>
            </a:xfrm>
            <a:custGeom>
              <a:avLst/>
              <a:gdLst>
                <a:gd name="T0" fmla="*/ 0 w 1709"/>
                <a:gd name="T1" fmla="*/ 986 h 1709"/>
                <a:gd name="T2" fmla="*/ 0 w 1709"/>
                <a:gd name="T3" fmla="*/ 0 h 1709"/>
                <a:gd name="T4" fmla="*/ 987 w 1709"/>
                <a:gd name="T5" fmla="*/ 0 h 1709"/>
                <a:gd name="T6" fmla="*/ 1709 w 1709"/>
                <a:gd name="T7" fmla="*/ 722 h 1709"/>
                <a:gd name="T8" fmla="*/ 721 w 1709"/>
                <a:gd name="T9" fmla="*/ 1709 h 1709"/>
                <a:gd name="T10" fmla="*/ 0 w 1709"/>
                <a:gd name="T11" fmla="*/ 986 h 1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9" h="1709">
                  <a:moveTo>
                    <a:pt x="0" y="986"/>
                  </a:moveTo>
                  <a:lnTo>
                    <a:pt x="0" y="0"/>
                  </a:lnTo>
                  <a:lnTo>
                    <a:pt x="987" y="0"/>
                  </a:lnTo>
                  <a:lnTo>
                    <a:pt x="1709" y="722"/>
                  </a:lnTo>
                  <a:lnTo>
                    <a:pt x="721" y="1709"/>
                  </a:lnTo>
                  <a:lnTo>
                    <a:pt x="0" y="986"/>
                  </a:lnTo>
                  <a:close/>
                </a:path>
              </a:pathLst>
            </a:custGeom>
            <a:solidFill>
              <a:srgbClr val="0055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80" tIns="45690" rIns="91380" bIns="45690" numCol="1" anchor="t" anchorCtr="0" compatLnSpc="1"/>
            <a:lstStyle/>
            <a:p>
              <a:endParaRPr lang="zh-CN" altLang="en-US">
                <a:latin typeface="+mj-ea"/>
                <a:ea typeface="+mj-ea"/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>
              <a:off x="6917267" y="4132121"/>
              <a:ext cx="668474" cy="674690"/>
              <a:chOff x="9488488" y="4192588"/>
              <a:chExt cx="341313" cy="344487"/>
            </a:xfrm>
          </p:grpSpPr>
          <p:sp>
            <p:nvSpPr>
              <p:cNvPr id="79" name="Freeform 48"/>
              <p:cNvSpPr>
                <a:spLocks noEditPoints="1"/>
              </p:cNvSpPr>
              <p:nvPr/>
            </p:nvSpPr>
            <p:spPr bwMode="auto">
              <a:xfrm>
                <a:off x="9567863" y="4206875"/>
                <a:ext cx="182563" cy="330200"/>
              </a:xfrm>
              <a:custGeom>
                <a:avLst/>
                <a:gdLst>
                  <a:gd name="T0" fmla="*/ 35 w 70"/>
                  <a:gd name="T1" fmla="*/ 126 h 126"/>
                  <a:gd name="T2" fmla="*/ 0 w 70"/>
                  <a:gd name="T3" fmla="*/ 63 h 126"/>
                  <a:gd name="T4" fmla="*/ 35 w 70"/>
                  <a:gd name="T5" fmla="*/ 0 h 126"/>
                  <a:gd name="T6" fmla="*/ 70 w 70"/>
                  <a:gd name="T7" fmla="*/ 63 h 126"/>
                  <a:gd name="T8" fmla="*/ 35 w 70"/>
                  <a:gd name="T9" fmla="*/ 126 h 126"/>
                  <a:gd name="T10" fmla="*/ 35 w 70"/>
                  <a:gd name="T11" fmla="*/ 6 h 126"/>
                  <a:gd name="T12" fmla="*/ 6 w 70"/>
                  <a:gd name="T13" fmla="*/ 63 h 126"/>
                  <a:gd name="T14" fmla="*/ 35 w 70"/>
                  <a:gd name="T15" fmla="*/ 120 h 126"/>
                  <a:gd name="T16" fmla="*/ 64 w 70"/>
                  <a:gd name="T17" fmla="*/ 63 h 126"/>
                  <a:gd name="T18" fmla="*/ 35 w 70"/>
                  <a:gd name="T19" fmla="*/ 6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" h="126">
                    <a:moveTo>
                      <a:pt x="35" y="126"/>
                    </a:moveTo>
                    <a:cubicBezTo>
                      <a:pt x="15" y="126"/>
                      <a:pt x="0" y="98"/>
                      <a:pt x="0" y="63"/>
                    </a:cubicBezTo>
                    <a:cubicBezTo>
                      <a:pt x="0" y="27"/>
                      <a:pt x="15" y="0"/>
                      <a:pt x="35" y="0"/>
                    </a:cubicBezTo>
                    <a:cubicBezTo>
                      <a:pt x="55" y="0"/>
                      <a:pt x="70" y="27"/>
                      <a:pt x="70" y="63"/>
                    </a:cubicBezTo>
                    <a:cubicBezTo>
                      <a:pt x="70" y="98"/>
                      <a:pt x="55" y="126"/>
                      <a:pt x="35" y="126"/>
                    </a:cubicBezTo>
                    <a:close/>
                    <a:moveTo>
                      <a:pt x="35" y="6"/>
                    </a:moveTo>
                    <a:cubicBezTo>
                      <a:pt x="19" y="6"/>
                      <a:pt x="6" y="32"/>
                      <a:pt x="6" y="63"/>
                    </a:cubicBezTo>
                    <a:cubicBezTo>
                      <a:pt x="6" y="93"/>
                      <a:pt x="19" y="120"/>
                      <a:pt x="35" y="120"/>
                    </a:cubicBezTo>
                    <a:cubicBezTo>
                      <a:pt x="51" y="120"/>
                      <a:pt x="64" y="93"/>
                      <a:pt x="64" y="63"/>
                    </a:cubicBezTo>
                    <a:cubicBezTo>
                      <a:pt x="64" y="32"/>
                      <a:pt x="51" y="6"/>
                      <a:pt x="35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80" name="Freeform 49"/>
              <p:cNvSpPr>
                <a:spLocks noEditPoints="1"/>
              </p:cNvSpPr>
              <p:nvPr/>
            </p:nvSpPr>
            <p:spPr bwMode="auto">
              <a:xfrm>
                <a:off x="9488488" y="4260850"/>
                <a:ext cx="341313" cy="219075"/>
              </a:xfrm>
              <a:custGeom>
                <a:avLst/>
                <a:gdLst>
                  <a:gd name="T0" fmla="*/ 40 w 130"/>
                  <a:gd name="T1" fmla="*/ 83 h 83"/>
                  <a:gd name="T2" fmla="*/ 8 w 130"/>
                  <a:gd name="T3" fmla="*/ 68 h 83"/>
                  <a:gd name="T4" fmla="*/ 50 w 130"/>
                  <a:gd name="T5" fmla="*/ 9 h 83"/>
                  <a:gd name="T6" fmla="*/ 90 w 130"/>
                  <a:gd name="T7" fmla="*/ 0 h 83"/>
                  <a:gd name="T8" fmla="*/ 122 w 130"/>
                  <a:gd name="T9" fmla="*/ 15 h 83"/>
                  <a:gd name="T10" fmla="*/ 80 w 130"/>
                  <a:gd name="T11" fmla="*/ 74 h 83"/>
                  <a:gd name="T12" fmla="*/ 40 w 130"/>
                  <a:gd name="T13" fmla="*/ 83 h 83"/>
                  <a:gd name="T14" fmla="*/ 90 w 130"/>
                  <a:gd name="T15" fmla="*/ 6 h 83"/>
                  <a:gd name="T16" fmla="*/ 53 w 130"/>
                  <a:gd name="T17" fmla="*/ 15 h 83"/>
                  <a:gd name="T18" fmla="*/ 13 w 130"/>
                  <a:gd name="T19" fmla="*/ 66 h 83"/>
                  <a:gd name="T20" fmla="*/ 40 w 130"/>
                  <a:gd name="T21" fmla="*/ 77 h 83"/>
                  <a:gd name="T22" fmla="*/ 77 w 130"/>
                  <a:gd name="T23" fmla="*/ 68 h 83"/>
                  <a:gd name="T24" fmla="*/ 117 w 130"/>
                  <a:gd name="T25" fmla="*/ 17 h 83"/>
                  <a:gd name="T26" fmla="*/ 90 w 130"/>
                  <a:gd name="T27" fmla="*/ 6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0" h="83">
                    <a:moveTo>
                      <a:pt x="40" y="83"/>
                    </a:moveTo>
                    <a:cubicBezTo>
                      <a:pt x="24" y="83"/>
                      <a:pt x="12" y="78"/>
                      <a:pt x="8" y="68"/>
                    </a:cubicBezTo>
                    <a:cubicBezTo>
                      <a:pt x="0" y="50"/>
                      <a:pt x="18" y="24"/>
                      <a:pt x="50" y="9"/>
                    </a:cubicBezTo>
                    <a:cubicBezTo>
                      <a:pt x="63" y="3"/>
                      <a:pt x="78" y="0"/>
                      <a:pt x="90" y="0"/>
                    </a:cubicBezTo>
                    <a:cubicBezTo>
                      <a:pt x="106" y="0"/>
                      <a:pt x="118" y="5"/>
                      <a:pt x="122" y="15"/>
                    </a:cubicBezTo>
                    <a:cubicBezTo>
                      <a:pt x="130" y="33"/>
                      <a:pt x="112" y="59"/>
                      <a:pt x="80" y="74"/>
                    </a:cubicBezTo>
                    <a:cubicBezTo>
                      <a:pt x="67" y="80"/>
                      <a:pt x="52" y="83"/>
                      <a:pt x="40" y="83"/>
                    </a:cubicBezTo>
                    <a:close/>
                    <a:moveTo>
                      <a:pt x="90" y="6"/>
                    </a:moveTo>
                    <a:cubicBezTo>
                      <a:pt x="79" y="6"/>
                      <a:pt x="65" y="9"/>
                      <a:pt x="53" y="15"/>
                    </a:cubicBezTo>
                    <a:cubicBezTo>
                      <a:pt x="25" y="28"/>
                      <a:pt x="7" y="51"/>
                      <a:pt x="13" y="66"/>
                    </a:cubicBezTo>
                    <a:cubicBezTo>
                      <a:pt x="17" y="73"/>
                      <a:pt x="26" y="77"/>
                      <a:pt x="40" y="77"/>
                    </a:cubicBezTo>
                    <a:cubicBezTo>
                      <a:pt x="51" y="77"/>
                      <a:pt x="65" y="74"/>
                      <a:pt x="77" y="68"/>
                    </a:cubicBezTo>
                    <a:cubicBezTo>
                      <a:pt x="105" y="55"/>
                      <a:pt x="123" y="32"/>
                      <a:pt x="117" y="17"/>
                    </a:cubicBezTo>
                    <a:cubicBezTo>
                      <a:pt x="113" y="10"/>
                      <a:pt x="104" y="6"/>
                      <a:pt x="90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81" name="Freeform 50"/>
              <p:cNvSpPr>
                <a:spLocks noEditPoints="1"/>
              </p:cNvSpPr>
              <p:nvPr/>
            </p:nvSpPr>
            <p:spPr bwMode="auto">
              <a:xfrm>
                <a:off x="9493250" y="4267200"/>
                <a:ext cx="331788" cy="206375"/>
              </a:xfrm>
              <a:custGeom>
                <a:avLst/>
                <a:gdLst>
                  <a:gd name="T0" fmla="*/ 85 w 126"/>
                  <a:gd name="T1" fmla="*/ 79 h 79"/>
                  <a:gd name="T2" fmla="*/ 51 w 126"/>
                  <a:gd name="T3" fmla="*/ 73 h 79"/>
                  <a:gd name="T4" fmla="*/ 13 w 126"/>
                  <a:gd name="T5" fmla="*/ 48 h 79"/>
                  <a:gd name="T6" fmla="*/ 4 w 126"/>
                  <a:gd name="T7" fmla="*/ 18 h 79"/>
                  <a:gd name="T8" fmla="*/ 41 w 126"/>
                  <a:gd name="T9" fmla="*/ 0 h 79"/>
                  <a:gd name="T10" fmla="*/ 75 w 126"/>
                  <a:gd name="T11" fmla="*/ 6 h 79"/>
                  <a:gd name="T12" fmla="*/ 113 w 126"/>
                  <a:gd name="T13" fmla="*/ 31 h 79"/>
                  <a:gd name="T14" fmla="*/ 122 w 126"/>
                  <a:gd name="T15" fmla="*/ 61 h 79"/>
                  <a:gd name="T16" fmla="*/ 85 w 126"/>
                  <a:gd name="T17" fmla="*/ 79 h 79"/>
                  <a:gd name="T18" fmla="*/ 41 w 126"/>
                  <a:gd name="T19" fmla="*/ 6 h 79"/>
                  <a:gd name="T20" fmla="*/ 9 w 126"/>
                  <a:gd name="T21" fmla="*/ 20 h 79"/>
                  <a:gd name="T22" fmla="*/ 18 w 126"/>
                  <a:gd name="T23" fmla="*/ 45 h 79"/>
                  <a:gd name="T24" fmla="*/ 53 w 126"/>
                  <a:gd name="T25" fmla="*/ 67 h 79"/>
                  <a:gd name="T26" fmla="*/ 85 w 126"/>
                  <a:gd name="T27" fmla="*/ 73 h 79"/>
                  <a:gd name="T28" fmla="*/ 117 w 126"/>
                  <a:gd name="T29" fmla="*/ 59 h 79"/>
                  <a:gd name="T30" fmla="*/ 108 w 126"/>
                  <a:gd name="T31" fmla="*/ 34 h 79"/>
                  <a:gd name="T32" fmla="*/ 73 w 126"/>
                  <a:gd name="T33" fmla="*/ 12 h 79"/>
                  <a:gd name="T34" fmla="*/ 41 w 126"/>
                  <a:gd name="T35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26" h="79">
                    <a:moveTo>
                      <a:pt x="85" y="79"/>
                    </a:moveTo>
                    <a:cubicBezTo>
                      <a:pt x="74" y="79"/>
                      <a:pt x="63" y="77"/>
                      <a:pt x="51" y="73"/>
                    </a:cubicBezTo>
                    <a:cubicBezTo>
                      <a:pt x="35" y="67"/>
                      <a:pt x="22" y="58"/>
                      <a:pt x="13" y="48"/>
                    </a:cubicBezTo>
                    <a:cubicBezTo>
                      <a:pt x="4" y="38"/>
                      <a:pt x="0" y="27"/>
                      <a:pt x="4" y="18"/>
                    </a:cubicBezTo>
                    <a:cubicBezTo>
                      <a:pt x="8" y="7"/>
                      <a:pt x="22" y="0"/>
                      <a:pt x="41" y="0"/>
                    </a:cubicBezTo>
                    <a:cubicBezTo>
                      <a:pt x="52" y="0"/>
                      <a:pt x="63" y="2"/>
                      <a:pt x="75" y="6"/>
                    </a:cubicBezTo>
                    <a:cubicBezTo>
                      <a:pt x="91" y="12"/>
                      <a:pt x="104" y="21"/>
                      <a:pt x="113" y="31"/>
                    </a:cubicBezTo>
                    <a:cubicBezTo>
                      <a:pt x="122" y="41"/>
                      <a:pt x="126" y="52"/>
                      <a:pt x="122" y="61"/>
                    </a:cubicBezTo>
                    <a:cubicBezTo>
                      <a:pt x="118" y="72"/>
                      <a:pt x="104" y="79"/>
                      <a:pt x="85" y="79"/>
                    </a:cubicBezTo>
                    <a:close/>
                    <a:moveTo>
                      <a:pt x="41" y="6"/>
                    </a:moveTo>
                    <a:cubicBezTo>
                      <a:pt x="24" y="6"/>
                      <a:pt x="13" y="11"/>
                      <a:pt x="9" y="20"/>
                    </a:cubicBezTo>
                    <a:cubicBezTo>
                      <a:pt x="7" y="27"/>
                      <a:pt x="10" y="36"/>
                      <a:pt x="18" y="45"/>
                    </a:cubicBezTo>
                    <a:cubicBezTo>
                      <a:pt x="26" y="54"/>
                      <a:pt x="38" y="62"/>
                      <a:pt x="53" y="67"/>
                    </a:cubicBezTo>
                    <a:cubicBezTo>
                      <a:pt x="64" y="71"/>
                      <a:pt x="75" y="73"/>
                      <a:pt x="85" y="73"/>
                    </a:cubicBezTo>
                    <a:cubicBezTo>
                      <a:pt x="102" y="73"/>
                      <a:pt x="113" y="68"/>
                      <a:pt x="117" y="59"/>
                    </a:cubicBezTo>
                    <a:cubicBezTo>
                      <a:pt x="119" y="52"/>
                      <a:pt x="116" y="43"/>
                      <a:pt x="108" y="34"/>
                    </a:cubicBezTo>
                    <a:cubicBezTo>
                      <a:pt x="100" y="25"/>
                      <a:pt x="88" y="17"/>
                      <a:pt x="73" y="12"/>
                    </a:cubicBezTo>
                    <a:cubicBezTo>
                      <a:pt x="62" y="8"/>
                      <a:pt x="51" y="6"/>
                      <a:pt x="41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82" name="Oval 51"/>
              <p:cNvSpPr>
                <a:spLocks noChangeArrowheads="1"/>
              </p:cNvSpPr>
              <p:nvPr/>
            </p:nvSpPr>
            <p:spPr bwMode="auto">
              <a:xfrm>
                <a:off x="9617075" y="4329113"/>
                <a:ext cx="84138" cy="8413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83" name="Oval 52"/>
              <p:cNvSpPr>
                <a:spLocks noChangeArrowheads="1"/>
              </p:cNvSpPr>
              <p:nvPr/>
            </p:nvSpPr>
            <p:spPr bwMode="auto">
              <a:xfrm>
                <a:off x="9785350" y="4413250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84" name="Oval 53"/>
              <p:cNvSpPr>
                <a:spLocks noChangeArrowheads="1"/>
              </p:cNvSpPr>
              <p:nvPr/>
            </p:nvSpPr>
            <p:spPr bwMode="auto">
              <a:xfrm>
                <a:off x="9491663" y="4413250"/>
                <a:ext cx="41275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85" name="Oval 54"/>
              <p:cNvSpPr>
                <a:spLocks noChangeArrowheads="1"/>
              </p:cNvSpPr>
              <p:nvPr/>
            </p:nvSpPr>
            <p:spPr bwMode="auto">
              <a:xfrm>
                <a:off x="9637713" y="4192588"/>
                <a:ext cx="42863" cy="428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zh-CN" altLang="en-US">
                  <a:latin typeface="+mj-ea"/>
                  <a:ea typeface="+mj-ea"/>
                </a:endParaRPr>
              </a:p>
            </p:txBody>
          </p:sp>
        </p:grpSp>
      </p:grpSp>
      <p:sp>
        <p:nvSpPr>
          <p:cNvPr id="86" name="文本框 85"/>
          <p:cNvSpPr txBox="1"/>
          <p:nvPr/>
        </p:nvSpPr>
        <p:spPr>
          <a:xfrm>
            <a:off x="5533595" y="747618"/>
            <a:ext cx="2201413" cy="369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主动探测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+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流量分析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5401338" y="6439367"/>
            <a:ext cx="2260685" cy="369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物联网指纹及漏洞库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1572996" y="3487724"/>
            <a:ext cx="2260685" cy="369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二层阻断及三层联动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8313545" y="3487724"/>
            <a:ext cx="1337956" cy="369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无代理模式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4191538" y="2271443"/>
            <a:ext cx="1209800" cy="399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资产探测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6732600" y="2273479"/>
            <a:ext cx="1209800" cy="399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终端准入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4190776" y="5045994"/>
            <a:ext cx="1209800" cy="399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风险阻断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6732414" y="5062945"/>
            <a:ext cx="1209800" cy="399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漏洞扫描</a:t>
            </a:r>
            <a:endParaRPr lang="zh-CN" altLang="en-US" sz="2000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5630056" y="1068934"/>
            <a:ext cx="1059216" cy="10150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一机一档</a:t>
            </a:r>
            <a:endParaRPr lang="en-US" altLang="zh-CN" sz="1000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  <a:p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资产查询</a:t>
            </a:r>
            <a:endParaRPr lang="en-US" altLang="zh-CN" sz="1000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  <a:p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状态监测</a:t>
            </a:r>
            <a:endParaRPr lang="en-US" altLang="zh-CN" sz="1000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  <a:p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离线告警</a:t>
            </a:r>
            <a:endParaRPr lang="en-US" altLang="zh-CN" sz="1000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  <a:p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隔离失效监测</a:t>
            </a:r>
            <a:endParaRPr lang="en-US" altLang="zh-CN" sz="1000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  <a:p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非法</a:t>
            </a:r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DHCP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监测</a:t>
            </a:r>
            <a:endParaRPr lang="zh-CN" altLang="en-US" sz="1000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</p:txBody>
      </p:sp>
      <p:sp>
        <p:nvSpPr>
          <p:cNvPr id="43" name="Oval 17"/>
          <p:cNvSpPr>
            <a:spLocks noChangeArrowheads="1"/>
          </p:cNvSpPr>
          <p:nvPr/>
        </p:nvSpPr>
        <p:spPr bwMode="auto">
          <a:xfrm>
            <a:off x="4873625" y="2663000"/>
            <a:ext cx="2327347" cy="2327347"/>
          </a:xfrm>
          <a:prstGeom prst="ellipse">
            <a:avLst/>
          </a:prstGeom>
          <a:solidFill>
            <a:srgbClr val="F8F4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380" tIns="45690" rIns="91380" bIns="45690" numCol="1" anchor="t" anchorCtr="0" compatLnSpc="1"/>
          <a:lstStyle/>
          <a:p>
            <a:endParaRPr lang="zh-CN" altLang="en-US">
              <a:latin typeface="+mj-ea"/>
              <a:ea typeface="+mj-ea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5178028" y="3490497"/>
            <a:ext cx="1799321" cy="6459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solidFill>
                  <a:srgbClr val="605E5E"/>
                </a:solidFill>
                <a:latin typeface="+mj-ea"/>
                <a:ea typeface="+mj-ea"/>
                <a:cs typeface="Arial Unicode MS" panose="020B0604020202020204" pitchFamily="34" charset="-122"/>
              </a:rPr>
              <a:t>物联网终端准入</a:t>
            </a:r>
            <a:endParaRPr lang="en-US" altLang="zh-CN" dirty="0">
              <a:solidFill>
                <a:srgbClr val="605E5E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  <a:p>
            <a:pPr algn="ctr"/>
            <a:r>
              <a:rPr lang="zh-CN" altLang="en-US" dirty="0">
                <a:solidFill>
                  <a:srgbClr val="605E5E"/>
                </a:solidFill>
                <a:latin typeface="+mj-ea"/>
                <a:ea typeface="+mj-ea"/>
                <a:cs typeface="Arial Unicode MS" panose="020B0604020202020204" pitchFamily="34" charset="-122"/>
              </a:rPr>
              <a:t>引擎</a:t>
            </a:r>
            <a:endParaRPr lang="zh-CN" altLang="en-US" dirty="0">
              <a:solidFill>
                <a:srgbClr val="605E5E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473754" y="3813451"/>
            <a:ext cx="1337956" cy="553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IP/MAC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多维绑定</a:t>
            </a:r>
            <a:endParaRPr lang="en-US" altLang="zh-CN" sz="1000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  <a:p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未准入资产核验</a:t>
            </a:r>
            <a:endParaRPr lang="en-US" altLang="zh-CN" sz="1000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  <a:p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私接、仿冒设备告警</a:t>
            </a:r>
            <a:endParaRPr lang="en-US" altLang="zh-CN" sz="1000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484310" y="5807514"/>
            <a:ext cx="1081643" cy="707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漏洞扫描</a:t>
            </a:r>
            <a:endParaRPr lang="en-US" altLang="zh-CN" sz="1000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  <a:p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弱口令探测</a:t>
            </a:r>
            <a:endParaRPr lang="en-US" altLang="zh-CN" sz="1000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  <a:p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CVE</a:t>
            </a:r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兼容</a:t>
            </a:r>
            <a:endParaRPr lang="en-US" altLang="zh-CN" sz="1000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  <a:p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第三方威胁情报</a:t>
            </a:r>
            <a:endParaRPr lang="en-US" altLang="zh-CN" sz="1000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2324173" y="3826672"/>
            <a:ext cx="692367" cy="861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双向</a:t>
            </a:r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ARP</a:t>
            </a:r>
            <a:endParaRPr lang="en-US" altLang="zh-CN" sz="1000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  <a:p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DHCP</a:t>
            </a:r>
            <a:endParaRPr lang="en-US" altLang="zh-CN" sz="1000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  <a:p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SNMP</a:t>
            </a:r>
            <a:endParaRPr lang="en-US" altLang="zh-CN" sz="1000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  <a:p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SPAN</a:t>
            </a:r>
            <a:endParaRPr lang="en-US" altLang="zh-CN" sz="1000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  <a:p>
            <a:r>
              <a:rPr lang="en-US" altLang="zh-CN" sz="1000" dirty="0">
                <a:solidFill>
                  <a:schemeClr val="bg1"/>
                </a:solidFill>
                <a:latin typeface="+mj-ea"/>
                <a:ea typeface="+mj-ea"/>
                <a:cs typeface="Arial Unicode MS" panose="020B0604020202020204" pitchFamily="34" charset="-122"/>
              </a:rPr>
              <a:t>……</a:t>
            </a:r>
            <a:endParaRPr lang="en-US" altLang="zh-CN" sz="1000" dirty="0">
              <a:solidFill>
                <a:schemeClr val="bg1"/>
              </a:solidFill>
              <a:latin typeface="+mj-ea"/>
              <a:ea typeface="+mj-ea"/>
              <a:cs typeface="Arial Unicode MS" panose="020B0604020202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矩形 72"/>
          <p:cNvSpPr/>
          <p:nvPr/>
        </p:nvSpPr>
        <p:spPr>
          <a:xfrm>
            <a:off x="694610" y="2055346"/>
            <a:ext cx="2830550" cy="2998197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35" tIns="60867" rIns="121735" bIns="60867" rtlCol="0" anchor="ctr"/>
          <a:lstStyle/>
          <a:p>
            <a:pPr algn="ctr" defTabSz="1216660"/>
            <a:endParaRPr lang="zh-CN" altLang="en-US" dirty="0">
              <a:ln>
                <a:solidFill>
                  <a:prstClr val="black"/>
                </a:solidFill>
                <a:prstDash val="sysDot"/>
              </a:ln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813386" y="2169980"/>
            <a:ext cx="2502064" cy="1228560"/>
          </a:xfrm>
          <a:prstGeom prst="rect">
            <a:avLst/>
          </a:prstGeom>
          <a:solidFill>
            <a:srgbClr val="E5F2FF"/>
          </a:solidFill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35" tIns="60867" rIns="121735" bIns="60867" rtlCol="0" anchor="t" anchorCtr="1"/>
          <a:lstStyle/>
          <a:p>
            <a:pPr algn="ctr" defTabSz="1217295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主动探测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4" name="矩形: 圆角 3"/>
          <p:cNvSpPr/>
          <p:nvPr/>
        </p:nvSpPr>
        <p:spPr>
          <a:xfrm>
            <a:off x="901121" y="2500147"/>
            <a:ext cx="1079297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端口开放性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: 圆角 3"/>
          <p:cNvSpPr/>
          <p:nvPr/>
        </p:nvSpPr>
        <p:spPr>
          <a:xfrm>
            <a:off x="2091445" y="2500147"/>
            <a:ext cx="1079297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主机存活性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: 圆角 3"/>
          <p:cNvSpPr/>
          <p:nvPr/>
        </p:nvSpPr>
        <p:spPr>
          <a:xfrm>
            <a:off x="901121" y="2790378"/>
            <a:ext cx="1079297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物联网指纹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: 圆角 3"/>
          <p:cNvSpPr/>
          <p:nvPr/>
        </p:nvSpPr>
        <p:spPr>
          <a:xfrm>
            <a:off x="2091445" y="2790378"/>
            <a:ext cx="1079297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漏洞扫描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: 圆角 3"/>
          <p:cNvSpPr/>
          <p:nvPr/>
        </p:nvSpPr>
        <p:spPr>
          <a:xfrm>
            <a:off x="901121" y="3080610"/>
            <a:ext cx="1079297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系统指纹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: 圆角 3"/>
          <p:cNvSpPr/>
          <p:nvPr/>
        </p:nvSpPr>
        <p:spPr>
          <a:xfrm>
            <a:off x="2091445" y="3080610"/>
            <a:ext cx="1079297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服务指纹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813386" y="3728706"/>
            <a:ext cx="2502064" cy="1228560"/>
          </a:xfrm>
          <a:prstGeom prst="rect">
            <a:avLst/>
          </a:prstGeom>
          <a:solidFill>
            <a:srgbClr val="E5F2FF"/>
          </a:solidFill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35" tIns="60867" rIns="121735" bIns="60867" rtlCol="0" anchor="t" anchorCtr="1"/>
          <a:lstStyle/>
          <a:p>
            <a:pPr algn="ctr" defTabSz="1217295"/>
            <a:r>
              <a:rPr lang="zh-CN" altLang="en-US" sz="16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被动监测</a:t>
            </a:r>
            <a:endParaRPr lang="zh-CN" altLang="en-US" sz="16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4" name="矩形: 圆角 3"/>
          <p:cNvSpPr/>
          <p:nvPr/>
        </p:nvSpPr>
        <p:spPr>
          <a:xfrm>
            <a:off x="901121" y="4058872"/>
            <a:ext cx="1079297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字段解析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: 圆角 3"/>
          <p:cNvSpPr/>
          <p:nvPr/>
        </p:nvSpPr>
        <p:spPr>
          <a:xfrm>
            <a:off x="2091445" y="4058872"/>
            <a:ext cx="1079297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err="1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: 圆角 3"/>
          <p:cNvSpPr/>
          <p:nvPr/>
        </p:nvSpPr>
        <p:spPr>
          <a:xfrm>
            <a:off x="901121" y="4349104"/>
            <a:ext cx="1079297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协议识别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: 圆角 3"/>
          <p:cNvSpPr/>
          <p:nvPr/>
        </p:nvSpPr>
        <p:spPr>
          <a:xfrm>
            <a:off x="2091445" y="4349104"/>
            <a:ext cx="1079297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: 圆角 3"/>
          <p:cNvSpPr/>
          <p:nvPr/>
        </p:nvSpPr>
        <p:spPr>
          <a:xfrm>
            <a:off x="901121" y="4639336"/>
            <a:ext cx="1079297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流量统计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: 圆角 3"/>
          <p:cNvSpPr/>
          <p:nvPr/>
        </p:nvSpPr>
        <p:spPr>
          <a:xfrm>
            <a:off x="2091445" y="4639336"/>
            <a:ext cx="1079297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数据源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上下箭头 1"/>
          <p:cNvSpPr/>
          <p:nvPr/>
        </p:nvSpPr>
        <p:spPr>
          <a:xfrm>
            <a:off x="1347894" y="3418507"/>
            <a:ext cx="144256" cy="2902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上下箭头 100"/>
          <p:cNvSpPr/>
          <p:nvPr/>
        </p:nvSpPr>
        <p:spPr>
          <a:xfrm>
            <a:off x="2486838" y="3418507"/>
            <a:ext cx="144256" cy="29023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769064" y="3431920"/>
            <a:ext cx="440859" cy="2460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协同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4297854" y="2122739"/>
            <a:ext cx="1068030" cy="1491882"/>
          </a:xfrm>
          <a:prstGeom prst="rect">
            <a:avLst/>
          </a:prstGeom>
          <a:solidFill>
            <a:srgbClr val="E5F2FF"/>
          </a:solidFill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35" tIns="60867" rIns="121735" bIns="60867" rtlCol="0" anchor="t" anchorCtr="1"/>
          <a:lstStyle/>
          <a:p>
            <a:pPr algn="ctr" defTabSz="1217295"/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资产画像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5" name="矩形: 圆角 3"/>
          <p:cNvSpPr/>
          <p:nvPr/>
        </p:nvSpPr>
        <p:spPr>
          <a:xfrm>
            <a:off x="4431322" y="2508083"/>
            <a:ext cx="751801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资产类型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矩形: 圆角 3"/>
          <p:cNvSpPr/>
          <p:nvPr/>
        </p:nvSpPr>
        <p:spPr>
          <a:xfrm>
            <a:off x="4431319" y="2779204"/>
            <a:ext cx="751801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矩形: 圆角 3"/>
          <p:cNvSpPr/>
          <p:nvPr/>
        </p:nvSpPr>
        <p:spPr>
          <a:xfrm>
            <a:off x="4431318" y="3050324"/>
            <a:ext cx="751801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型号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矩形: 圆角 3"/>
          <p:cNvSpPr/>
          <p:nvPr/>
        </p:nvSpPr>
        <p:spPr>
          <a:xfrm>
            <a:off x="4431318" y="3325509"/>
            <a:ext cx="751801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5540385" y="2122739"/>
            <a:ext cx="1146708" cy="1491882"/>
          </a:xfrm>
          <a:prstGeom prst="rect">
            <a:avLst/>
          </a:prstGeom>
          <a:solidFill>
            <a:srgbClr val="E5F2FF"/>
          </a:solidFill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35" tIns="60867" rIns="121735" bIns="60867" rtlCol="0" anchor="t" anchorCtr="1"/>
          <a:lstStyle/>
          <a:p>
            <a:pPr algn="ctr" defTabSz="1217295"/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攻击面识别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3" name="矩形: 圆角 3"/>
          <p:cNvSpPr/>
          <p:nvPr/>
        </p:nvSpPr>
        <p:spPr>
          <a:xfrm>
            <a:off x="5673852" y="2508083"/>
            <a:ext cx="751801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私接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矩形: 圆角 3"/>
          <p:cNvSpPr/>
          <p:nvPr/>
        </p:nvSpPr>
        <p:spPr>
          <a:xfrm>
            <a:off x="5673849" y="2779204"/>
            <a:ext cx="751801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仿冒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矩形: 圆角 3"/>
          <p:cNvSpPr/>
          <p:nvPr/>
        </p:nvSpPr>
        <p:spPr>
          <a:xfrm>
            <a:off x="5673848" y="3050324"/>
            <a:ext cx="751801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横向攻击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矩形: 圆角 3"/>
          <p:cNvSpPr/>
          <p:nvPr/>
        </p:nvSpPr>
        <p:spPr>
          <a:xfrm>
            <a:off x="5673848" y="3325509"/>
            <a:ext cx="751801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>
          <a:xfrm>
            <a:off x="4297854" y="3666214"/>
            <a:ext cx="1068030" cy="1209994"/>
          </a:xfrm>
          <a:prstGeom prst="rect">
            <a:avLst/>
          </a:prstGeom>
          <a:solidFill>
            <a:srgbClr val="E5F2FF"/>
          </a:solidFill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35" tIns="60867" rIns="121735" bIns="60867" rtlCol="0" anchor="t" anchorCtr="1"/>
          <a:lstStyle/>
          <a:p>
            <a:pPr algn="ctr" defTabSz="1217295"/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网络地图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5540385" y="3666214"/>
            <a:ext cx="1146708" cy="1209994"/>
          </a:xfrm>
          <a:prstGeom prst="rect">
            <a:avLst/>
          </a:prstGeom>
          <a:solidFill>
            <a:srgbClr val="E5F2FF"/>
          </a:solidFill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35" tIns="60867" rIns="121735" bIns="60867" rtlCol="0" anchor="t" anchorCtr="1"/>
          <a:lstStyle/>
          <a:p>
            <a:pPr algn="ctr" defTabSz="1217295"/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脆弱面识别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9" name="矩形: 圆角 3"/>
          <p:cNvSpPr/>
          <p:nvPr/>
        </p:nvSpPr>
        <p:spPr>
          <a:xfrm>
            <a:off x="5750607" y="3977909"/>
            <a:ext cx="751801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矩形: 圆角 3"/>
          <p:cNvSpPr/>
          <p:nvPr/>
        </p:nvSpPr>
        <p:spPr>
          <a:xfrm>
            <a:off x="5750604" y="4249029"/>
            <a:ext cx="751801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弱口令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矩形: 圆角 3"/>
          <p:cNvSpPr/>
          <p:nvPr/>
        </p:nvSpPr>
        <p:spPr>
          <a:xfrm>
            <a:off x="5750604" y="4524221"/>
            <a:ext cx="751801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矩形: 圆角 3"/>
          <p:cNvSpPr/>
          <p:nvPr/>
        </p:nvSpPr>
        <p:spPr>
          <a:xfrm>
            <a:off x="4483874" y="3977908"/>
            <a:ext cx="751801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拓扑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矩形: 圆角 3"/>
          <p:cNvSpPr/>
          <p:nvPr/>
        </p:nvSpPr>
        <p:spPr>
          <a:xfrm>
            <a:off x="4483874" y="4248907"/>
            <a:ext cx="785720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交换机仿真</a:t>
            </a:r>
            <a:endParaRPr lang="zh-CN" altLang="en-US" sz="9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矩形: 圆角 3"/>
          <p:cNvSpPr/>
          <p:nvPr/>
        </p:nvSpPr>
        <p:spPr>
          <a:xfrm>
            <a:off x="4500833" y="4524221"/>
            <a:ext cx="751801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4053688" y="2055346"/>
            <a:ext cx="2830550" cy="2998197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35" tIns="60867" rIns="121735" bIns="60867" rtlCol="0" anchor="ctr"/>
          <a:lstStyle/>
          <a:p>
            <a:pPr algn="ctr" defTabSz="1216660"/>
            <a:endParaRPr lang="zh-CN" altLang="en-US" dirty="0">
              <a:ln>
                <a:solidFill>
                  <a:prstClr val="black"/>
                </a:solidFill>
                <a:prstDash val="sysDot"/>
              </a:ln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7529551" y="2130677"/>
            <a:ext cx="1042394" cy="2745532"/>
          </a:xfrm>
          <a:prstGeom prst="rect">
            <a:avLst/>
          </a:prstGeom>
          <a:solidFill>
            <a:srgbClr val="E5F2FF"/>
          </a:solidFill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35" tIns="60867" rIns="121735" bIns="60867" rtlCol="0" anchor="t" anchorCtr="1"/>
          <a:lstStyle/>
          <a:p>
            <a:pPr algn="ctr" defTabSz="1217295"/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资产测绘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1" name="矩形: 圆角 3"/>
          <p:cNvSpPr/>
          <p:nvPr/>
        </p:nvSpPr>
        <p:spPr>
          <a:xfrm>
            <a:off x="7674846" y="2491987"/>
            <a:ext cx="751801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基础属性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: 圆角 3"/>
          <p:cNvSpPr/>
          <p:nvPr/>
        </p:nvSpPr>
        <p:spPr>
          <a:xfrm>
            <a:off x="7674845" y="2787142"/>
            <a:ext cx="751801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网络属性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" name="矩形: 圆角 3"/>
          <p:cNvSpPr/>
          <p:nvPr/>
        </p:nvSpPr>
        <p:spPr>
          <a:xfrm>
            <a:off x="7674845" y="3082232"/>
            <a:ext cx="751801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位置属性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矩形: 圆角 3"/>
          <p:cNvSpPr/>
          <p:nvPr/>
        </p:nvSpPr>
        <p:spPr>
          <a:xfrm>
            <a:off x="7674845" y="3377986"/>
            <a:ext cx="751801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联通属性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: 圆角 3"/>
          <p:cNvSpPr/>
          <p:nvPr/>
        </p:nvSpPr>
        <p:spPr>
          <a:xfrm>
            <a:off x="7674844" y="3672542"/>
            <a:ext cx="751801" cy="22893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" name="流程图: 磁盘 305"/>
          <p:cNvSpPr/>
          <p:nvPr/>
        </p:nvSpPr>
        <p:spPr>
          <a:xfrm>
            <a:off x="7736752" y="4365166"/>
            <a:ext cx="627983" cy="385551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指纹库</a:t>
            </a:r>
            <a:endParaRPr lang="zh-CN" altLang="en-US" sz="7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3644913" y="2340210"/>
            <a:ext cx="321525" cy="143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9" name="右箭头 188"/>
          <p:cNvSpPr/>
          <p:nvPr/>
        </p:nvSpPr>
        <p:spPr>
          <a:xfrm>
            <a:off x="3628598" y="4638689"/>
            <a:ext cx="321525" cy="143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矩形 189"/>
          <p:cNvSpPr/>
          <p:nvPr/>
        </p:nvSpPr>
        <p:spPr>
          <a:xfrm>
            <a:off x="3568931" y="2476204"/>
            <a:ext cx="440859" cy="2460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" name="矩形 190"/>
          <p:cNvSpPr/>
          <p:nvPr/>
        </p:nvSpPr>
        <p:spPr>
          <a:xfrm>
            <a:off x="3568931" y="4386935"/>
            <a:ext cx="440859" cy="2460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2" name="矩形 191"/>
          <p:cNvSpPr/>
          <p:nvPr/>
        </p:nvSpPr>
        <p:spPr>
          <a:xfrm>
            <a:off x="7412765" y="2072462"/>
            <a:ext cx="1311480" cy="2998197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35" tIns="60867" rIns="121735" bIns="60867" rtlCol="0" anchor="ctr"/>
          <a:lstStyle/>
          <a:p>
            <a:pPr algn="ctr" defTabSz="1216660"/>
            <a:endParaRPr lang="zh-CN" altLang="en-US" dirty="0">
              <a:ln>
                <a:solidFill>
                  <a:prstClr val="black"/>
                </a:solidFill>
                <a:prstDash val="sysDot"/>
              </a:ln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193" name="右箭头 192"/>
          <p:cNvSpPr/>
          <p:nvPr/>
        </p:nvSpPr>
        <p:spPr>
          <a:xfrm>
            <a:off x="7042293" y="2364244"/>
            <a:ext cx="321525" cy="143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右箭头 193"/>
          <p:cNvSpPr/>
          <p:nvPr/>
        </p:nvSpPr>
        <p:spPr>
          <a:xfrm>
            <a:off x="7025977" y="4662723"/>
            <a:ext cx="321525" cy="143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矩形 194"/>
          <p:cNvSpPr/>
          <p:nvPr/>
        </p:nvSpPr>
        <p:spPr>
          <a:xfrm>
            <a:off x="6966311" y="2500238"/>
            <a:ext cx="440859" cy="2460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6966310" y="4410970"/>
            <a:ext cx="440859" cy="2460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" name="矩形 196"/>
          <p:cNvSpPr/>
          <p:nvPr/>
        </p:nvSpPr>
        <p:spPr>
          <a:xfrm>
            <a:off x="9304329" y="2130677"/>
            <a:ext cx="1467515" cy="2745532"/>
          </a:xfrm>
          <a:prstGeom prst="rect">
            <a:avLst/>
          </a:prstGeom>
          <a:solidFill>
            <a:srgbClr val="E5F2FF"/>
          </a:solidFill>
          <a:ln w="127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35" tIns="60867" rIns="121735" bIns="60867" rtlCol="0" anchor="t" anchorCtr="1"/>
          <a:lstStyle/>
          <a:p>
            <a:pPr algn="ctr" defTabSz="1217295"/>
            <a:r>
              <a:rPr lang="zh-CN" altLang="en-US" sz="1400" b="1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内网空间地图应用</a:t>
            </a:r>
            <a:endParaRPr lang="zh-CN" altLang="en-US" sz="14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8" name="矩形: 圆角 3"/>
          <p:cNvSpPr/>
          <p:nvPr/>
        </p:nvSpPr>
        <p:spPr>
          <a:xfrm>
            <a:off x="9460150" y="2670463"/>
            <a:ext cx="1226289" cy="2174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内网资产发现识别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9" name="矩形: 圆角 3"/>
          <p:cNvSpPr/>
          <p:nvPr/>
        </p:nvSpPr>
        <p:spPr>
          <a:xfrm>
            <a:off x="9460150" y="3014054"/>
            <a:ext cx="1226289" cy="2174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网络合规检测评估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0" name="矩形: 圆角 3"/>
          <p:cNvSpPr/>
          <p:nvPr/>
        </p:nvSpPr>
        <p:spPr>
          <a:xfrm>
            <a:off x="9460150" y="3351951"/>
            <a:ext cx="1226289" cy="2174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隔离失效预警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1" name="矩形: 圆角 3"/>
          <p:cNvSpPr/>
          <p:nvPr/>
        </p:nvSpPr>
        <p:spPr>
          <a:xfrm>
            <a:off x="9460150" y="3666429"/>
            <a:ext cx="1226289" cy="2174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私接仿冒阻断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矩形: 圆角 3"/>
          <p:cNvSpPr/>
          <p:nvPr/>
        </p:nvSpPr>
        <p:spPr>
          <a:xfrm>
            <a:off x="9460150" y="3980907"/>
            <a:ext cx="1226289" cy="2174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脆弱点管控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3" name="矩形: 圆角 3"/>
          <p:cNvSpPr/>
          <p:nvPr/>
        </p:nvSpPr>
        <p:spPr>
          <a:xfrm>
            <a:off x="9460150" y="4295385"/>
            <a:ext cx="1226289" cy="2174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台账信息补全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: 圆角 3"/>
          <p:cNvSpPr/>
          <p:nvPr/>
        </p:nvSpPr>
        <p:spPr>
          <a:xfrm>
            <a:off x="9460150" y="4598486"/>
            <a:ext cx="1226289" cy="217481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rgbClr val="0070C0"/>
            </a:solidFill>
            <a:prstDash val="sys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网络空间挂图作战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" name="右箭头 204"/>
          <p:cNvSpPr/>
          <p:nvPr/>
        </p:nvSpPr>
        <p:spPr>
          <a:xfrm>
            <a:off x="8818071" y="2364244"/>
            <a:ext cx="321525" cy="143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6" name="右箭头 205"/>
          <p:cNvSpPr/>
          <p:nvPr/>
        </p:nvSpPr>
        <p:spPr>
          <a:xfrm>
            <a:off x="8801755" y="4662723"/>
            <a:ext cx="321525" cy="143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矩形 206"/>
          <p:cNvSpPr/>
          <p:nvPr/>
        </p:nvSpPr>
        <p:spPr>
          <a:xfrm>
            <a:off x="8742089" y="2500238"/>
            <a:ext cx="440859" cy="2460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矩形 207"/>
          <p:cNvSpPr/>
          <p:nvPr/>
        </p:nvSpPr>
        <p:spPr>
          <a:xfrm>
            <a:off x="8742088" y="4410970"/>
            <a:ext cx="440859" cy="2460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矩形 208"/>
          <p:cNvSpPr/>
          <p:nvPr/>
        </p:nvSpPr>
        <p:spPr>
          <a:xfrm>
            <a:off x="9242614" y="2073140"/>
            <a:ext cx="1655353" cy="2998197"/>
          </a:xfrm>
          <a:prstGeom prst="rect">
            <a:avLst/>
          </a:prstGeom>
          <a:noFill/>
          <a:ln w="38100">
            <a:solidFill>
              <a:srgbClr val="0070C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735" tIns="60867" rIns="121735" bIns="60867" rtlCol="0" anchor="ctr"/>
          <a:lstStyle/>
          <a:p>
            <a:pPr algn="ctr" defTabSz="1216660"/>
            <a:endParaRPr lang="zh-CN" altLang="en-US" dirty="0">
              <a:ln>
                <a:solidFill>
                  <a:prstClr val="black"/>
                </a:solidFill>
                <a:prstDash val="sysDot"/>
              </a:ln>
              <a:solidFill>
                <a:prstClr val="white"/>
              </a:solidFill>
              <a:cs typeface="+mn-ea"/>
              <a:sym typeface="+mn-lt"/>
            </a:endParaRPr>
          </a:p>
        </p:txBody>
      </p:sp>
      <p:cxnSp>
        <p:nvCxnSpPr>
          <p:cNvPr id="6" name="肘形连接符 5"/>
          <p:cNvCxnSpPr>
            <a:stCxn id="209" idx="2"/>
            <a:endCxn id="73" idx="2"/>
          </p:cNvCxnSpPr>
          <p:nvPr/>
        </p:nvCxnSpPr>
        <p:spPr>
          <a:xfrm rot="5400000" flipH="1">
            <a:off x="6081191" y="1082238"/>
            <a:ext cx="17794" cy="7960405"/>
          </a:xfrm>
          <a:prstGeom prst="bentConnector3">
            <a:avLst>
              <a:gd name="adj1" fmla="val -394660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肘形连接符 209"/>
          <p:cNvCxnSpPr>
            <a:stCxn id="209" idx="2"/>
            <a:endCxn id="177" idx="2"/>
          </p:cNvCxnSpPr>
          <p:nvPr/>
        </p:nvCxnSpPr>
        <p:spPr>
          <a:xfrm rot="5400000" flipH="1">
            <a:off x="7760730" y="2761777"/>
            <a:ext cx="17794" cy="4601327"/>
          </a:xfrm>
          <a:prstGeom prst="bentConnector3">
            <a:avLst>
              <a:gd name="adj1" fmla="val -2662771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肘形连接符 211"/>
          <p:cNvCxnSpPr>
            <a:stCxn id="209" idx="2"/>
            <a:endCxn id="192" idx="2"/>
          </p:cNvCxnSpPr>
          <p:nvPr/>
        </p:nvCxnSpPr>
        <p:spPr>
          <a:xfrm rot="5400000" flipH="1">
            <a:off x="9069059" y="4070107"/>
            <a:ext cx="679" cy="2001785"/>
          </a:xfrm>
          <a:prstGeom prst="bentConnector3">
            <a:avLst>
              <a:gd name="adj1" fmla="val -3366715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矩形 212"/>
          <p:cNvSpPr/>
          <p:nvPr/>
        </p:nvSpPr>
        <p:spPr>
          <a:xfrm>
            <a:off x="8758404" y="5104078"/>
            <a:ext cx="440859" cy="2460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4" name="矩形 213"/>
          <p:cNvSpPr/>
          <p:nvPr/>
        </p:nvSpPr>
        <p:spPr>
          <a:xfrm>
            <a:off x="7529550" y="5368175"/>
            <a:ext cx="440859" cy="2460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矩形 214"/>
          <p:cNvSpPr/>
          <p:nvPr/>
        </p:nvSpPr>
        <p:spPr>
          <a:xfrm>
            <a:off x="5517553" y="5575726"/>
            <a:ext cx="440859" cy="2460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迭代</a:t>
            </a:r>
            <a:endParaRPr lang="zh-CN" altLang="en-US" sz="10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6" name="文本框 215"/>
          <p:cNvSpPr txBox="1"/>
          <p:nvPr/>
        </p:nvSpPr>
        <p:spPr>
          <a:xfrm>
            <a:off x="378665" y="995418"/>
            <a:ext cx="11531255" cy="762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06400" algn="just">
              <a:lnSpc>
                <a:spcPts val="2800"/>
              </a:lnSpc>
            </a:pPr>
            <a:r>
              <a:rPr lang="zh-CN" altLang="en-US" sz="1400" kern="100" dirty="0">
                <a:latin typeface="+mn-ea"/>
                <a:cs typeface="微软简仿宋"/>
              </a:rPr>
              <a:t>万物安全统一端点监测与管控系统，基于主动被监测模式，实现对网络空间载体（私有化、云）、网络空间信息、网络空间主体（内网资产</a:t>
            </a:r>
            <a:r>
              <a:rPr lang="en-US" altLang="zh-CN" sz="1400" kern="100" dirty="0">
                <a:latin typeface="+mn-ea"/>
                <a:cs typeface="微软简仿宋"/>
              </a:rPr>
              <a:t>PC</a:t>
            </a:r>
            <a:r>
              <a:rPr lang="zh-CN" altLang="en-US" sz="1400" kern="100" dirty="0">
                <a:latin typeface="+mn-ea"/>
                <a:cs typeface="微软简仿宋"/>
              </a:rPr>
              <a:t>、哑终端等）、网络空间操作（异常行为）的实时监测与预警</a:t>
            </a:r>
            <a:r>
              <a:rPr lang="zh-CN" altLang="zh-CN" sz="1400" kern="100" dirty="0">
                <a:latin typeface="+mn-ea"/>
                <a:cs typeface="微软简仿宋"/>
              </a:rPr>
              <a:t>。</a:t>
            </a:r>
            <a:endParaRPr lang="zh-CN" altLang="zh-CN" sz="1000" kern="100" dirty="0">
              <a:latin typeface="+mn-ea"/>
            </a:endParaRP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578215" y="5840716"/>
            <a:ext cx="899576" cy="899576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6695870" y="6105958"/>
            <a:ext cx="685565" cy="36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D64838"/>
                </a:solidFill>
                <a:latin typeface="+mj-ea"/>
                <a:ea typeface="+mj-ea"/>
                <a:cs typeface="+mn-ea"/>
                <a:sym typeface="+mn-lt"/>
              </a:rPr>
              <a:t>精准</a:t>
            </a:r>
            <a:endParaRPr lang="zh-CN" altLang="en-US" b="1" dirty="0">
              <a:solidFill>
                <a:srgbClr val="D64838"/>
              </a:solidFill>
              <a:latin typeface="+mj-ea"/>
              <a:ea typeface="+mj-ea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641800" y="5850654"/>
            <a:ext cx="3863073" cy="61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 sz="1200">
                <a:latin typeface="+mn-ea"/>
                <a:cs typeface="+mn-ea"/>
              </a:defRPr>
            </a:lvl1pPr>
          </a:lstStyle>
          <a:p>
            <a:r>
              <a:rPr lang="zh-CN" altLang="en-US" sz="1200" dirty="0"/>
              <a:t>目前已建立超</a:t>
            </a:r>
            <a:r>
              <a:rPr lang="en-US" altLang="zh-CN" sz="1200" dirty="0"/>
              <a:t>30000</a:t>
            </a:r>
            <a:r>
              <a:rPr lang="zh-CN" altLang="en-US" sz="1200" dirty="0"/>
              <a:t>指纹库；</a:t>
            </a:r>
            <a:endParaRPr lang="en-US" altLang="zh-CN" sz="1200" dirty="0"/>
          </a:p>
          <a:p>
            <a:r>
              <a:rPr lang="zh-CN" altLang="en-US" sz="1200" dirty="0"/>
              <a:t>威胁情报库，</a:t>
            </a:r>
            <a:r>
              <a:rPr lang="en-US" altLang="zh-CN" sz="1200" dirty="0"/>
              <a:t>TX</a:t>
            </a:r>
            <a:r>
              <a:rPr lang="zh-CN" altLang="en-US" sz="1200" dirty="0"/>
              <a:t>生态战略合作；</a:t>
            </a:r>
            <a:endParaRPr lang="en-US" altLang="zh-CN" sz="1200" dirty="0"/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78666" y="5850653"/>
            <a:ext cx="899576" cy="899576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1395468" y="5827500"/>
            <a:ext cx="4278380" cy="888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  <a:cs typeface="+mn-ea"/>
                <a:sym typeface="+mn-lt"/>
              </a:rPr>
              <a:t>无代理主动探测，无需镜像流量，</a:t>
            </a:r>
            <a:r>
              <a:rPr lang="en-US" altLang="zh-CN" sz="1200" dirty="0">
                <a:latin typeface="+mn-ea"/>
                <a:cs typeface="+mn-ea"/>
                <a:sym typeface="+mn-lt"/>
              </a:rPr>
              <a:t>10</a:t>
            </a:r>
            <a:r>
              <a:rPr lang="zh-CN" altLang="en-US" sz="1200" dirty="0">
                <a:latin typeface="+mn-ea"/>
                <a:cs typeface="+mn-ea"/>
                <a:sym typeface="+mn-lt"/>
              </a:rPr>
              <a:t>分钟设备上线完成；</a:t>
            </a:r>
            <a:endParaRPr lang="en-US" altLang="zh-CN" sz="1200" dirty="0">
              <a:latin typeface="+mn-ea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200" dirty="0">
                <a:latin typeface="+mn-ea"/>
                <a:cs typeface="+mn-ea"/>
                <a:sym typeface="+mn-lt"/>
              </a:rPr>
              <a:t>1</a:t>
            </a:r>
            <a:r>
              <a:rPr lang="zh-CN" altLang="en-US" sz="1200" dirty="0">
                <a:latin typeface="+mn-ea"/>
                <a:cs typeface="+mn-ea"/>
                <a:sym typeface="+mn-lt"/>
              </a:rPr>
              <a:t>个</a:t>
            </a:r>
            <a:r>
              <a:rPr lang="en-US" altLang="zh-CN" sz="1200" dirty="0">
                <a:latin typeface="+mn-ea"/>
                <a:cs typeface="+mn-ea"/>
                <a:sym typeface="+mn-lt"/>
              </a:rPr>
              <a:t>C</a:t>
            </a:r>
            <a:r>
              <a:rPr lang="zh-CN" altLang="en-US" sz="1200" dirty="0">
                <a:latin typeface="+mn-ea"/>
                <a:cs typeface="+mn-ea"/>
                <a:sym typeface="+mn-lt"/>
              </a:rPr>
              <a:t>类网段发现时效</a:t>
            </a:r>
            <a:r>
              <a:rPr lang="en-US" altLang="zh-CN" sz="1200" dirty="0">
                <a:latin typeface="+mn-ea"/>
                <a:cs typeface="+mn-ea"/>
                <a:sym typeface="+mn-lt"/>
              </a:rPr>
              <a:t>≤10</a:t>
            </a:r>
            <a:r>
              <a:rPr lang="zh-CN" altLang="en-US" sz="1200" dirty="0">
                <a:latin typeface="+mn-ea"/>
                <a:cs typeface="+mn-ea"/>
                <a:sym typeface="+mn-lt"/>
              </a:rPr>
              <a:t>秒；</a:t>
            </a:r>
            <a:endParaRPr lang="en-US" altLang="zh-CN" sz="1200" dirty="0">
              <a:latin typeface="+mn-ea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200" dirty="0">
                <a:latin typeface="+mn-ea"/>
                <a:cs typeface="+mn-ea"/>
                <a:sym typeface="+mn-lt"/>
              </a:rPr>
              <a:t>4</a:t>
            </a:r>
            <a:r>
              <a:rPr lang="zh-CN" altLang="en-US" sz="1200" dirty="0">
                <a:latin typeface="+mn-ea"/>
                <a:cs typeface="+mn-ea"/>
                <a:sym typeface="+mn-lt"/>
              </a:rPr>
              <a:t>个</a:t>
            </a:r>
            <a:r>
              <a:rPr lang="en-US" altLang="zh-CN" sz="1200" dirty="0">
                <a:latin typeface="+mn-ea"/>
                <a:cs typeface="+mn-ea"/>
                <a:sym typeface="+mn-lt"/>
              </a:rPr>
              <a:t>C</a:t>
            </a:r>
            <a:r>
              <a:rPr lang="zh-CN" altLang="en-US" sz="1200" dirty="0">
                <a:latin typeface="+mn-ea"/>
                <a:cs typeface="+mn-ea"/>
                <a:sym typeface="+mn-lt"/>
              </a:rPr>
              <a:t>类网段发现时效</a:t>
            </a:r>
            <a:r>
              <a:rPr lang="en-US" altLang="zh-CN" sz="1200" dirty="0">
                <a:latin typeface="+mn-ea"/>
                <a:cs typeface="+mn-ea"/>
                <a:sym typeface="+mn-lt"/>
              </a:rPr>
              <a:t>≤25</a:t>
            </a:r>
            <a:r>
              <a:rPr lang="zh-CN" altLang="en-US" sz="1200" dirty="0">
                <a:latin typeface="+mn-ea"/>
                <a:cs typeface="+mn-ea"/>
                <a:sym typeface="+mn-lt"/>
              </a:rPr>
              <a:t>秒；</a:t>
            </a:r>
            <a:endParaRPr lang="en-US" altLang="zh-CN" sz="1200" dirty="0">
              <a:latin typeface="+mn-ea"/>
              <a:cs typeface="+mn-ea"/>
              <a:sym typeface="+mn-lt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95893" y="6088011"/>
            <a:ext cx="685565" cy="36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D64838"/>
                </a:solidFill>
                <a:latin typeface="+mj-ea"/>
                <a:ea typeface="+mj-ea"/>
                <a:cs typeface="+mn-ea"/>
                <a:sym typeface="+mn-lt"/>
              </a:rPr>
              <a:t>高效</a:t>
            </a:r>
            <a:endParaRPr lang="zh-CN" altLang="en-US" b="1" dirty="0">
              <a:solidFill>
                <a:srgbClr val="D64838"/>
              </a:solidFill>
              <a:latin typeface="+mj-ea"/>
              <a:ea typeface="+mj-ea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内网空间资产测绘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ransition advClick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: 圆角 61"/>
          <p:cNvSpPr/>
          <p:nvPr/>
        </p:nvSpPr>
        <p:spPr>
          <a:xfrm>
            <a:off x="11130211" y="2898747"/>
            <a:ext cx="602722" cy="267337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303" y="2406261"/>
            <a:ext cx="9571456" cy="394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311163" y="2406262"/>
            <a:ext cx="3013611" cy="127835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25130" y="2639572"/>
            <a:ext cx="2221323" cy="36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RFID</a:t>
            </a:r>
            <a:r>
              <a:rPr lang="zh-CN" altLang="en-US" dirty="0">
                <a:solidFill>
                  <a:schemeClr val="bg1"/>
                </a:solidFill>
              </a:rPr>
              <a:t>固定资产管理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09186" y="3223251"/>
            <a:ext cx="2785160" cy="338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精准高效 节约成本 实时跟踪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38" y="2707031"/>
            <a:ext cx="1045182" cy="99216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10" y="4840748"/>
            <a:ext cx="1038674" cy="992166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8505755" y="2272161"/>
            <a:ext cx="1873632" cy="52009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/>
          <p:cNvSpPr txBox="1"/>
          <p:nvPr/>
        </p:nvSpPr>
        <p:spPr>
          <a:xfrm>
            <a:off x="8631170" y="2347660"/>
            <a:ext cx="1757939" cy="36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生命周期管理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505754" y="2795113"/>
            <a:ext cx="1873632" cy="143589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8573803" y="3018385"/>
            <a:ext cx="1769282" cy="73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</a:rPr>
              <a:t>资产入库  资产调拨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zh-CN" altLang="en-US" sz="1400" dirty="0">
                <a:solidFill>
                  <a:schemeClr val="bg1"/>
                </a:solidFill>
              </a:rPr>
              <a:t>领用</a:t>
            </a:r>
            <a:r>
              <a:rPr lang="en-US" altLang="zh-CN" sz="1400" dirty="0">
                <a:solidFill>
                  <a:schemeClr val="bg1"/>
                </a:solidFill>
              </a:rPr>
              <a:t>/</a:t>
            </a:r>
            <a:r>
              <a:rPr lang="zh-CN" altLang="en-US" sz="1400" dirty="0">
                <a:solidFill>
                  <a:schemeClr val="bg1"/>
                </a:solidFill>
              </a:rPr>
              <a:t>退库 借用</a:t>
            </a:r>
            <a:r>
              <a:rPr lang="en-US" altLang="zh-CN" sz="1400" dirty="0">
                <a:solidFill>
                  <a:schemeClr val="bg1"/>
                </a:solidFill>
              </a:rPr>
              <a:t>/</a:t>
            </a:r>
            <a:r>
              <a:rPr lang="zh-CN" altLang="en-US" sz="1400" dirty="0">
                <a:solidFill>
                  <a:schemeClr val="bg1"/>
                </a:solidFill>
              </a:rPr>
              <a:t>归还</a:t>
            </a:r>
            <a:endParaRPr lang="en-US" altLang="zh-CN" sz="1400" dirty="0">
              <a:solidFill>
                <a:schemeClr val="bg1"/>
              </a:solidFill>
            </a:endParaRPr>
          </a:p>
          <a:p>
            <a:r>
              <a:rPr lang="zh-CN" altLang="en-US" sz="1400" dirty="0">
                <a:solidFill>
                  <a:schemeClr val="bg1"/>
                </a:solidFill>
              </a:rPr>
              <a:t>维修信息  清理报废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661297" y="3707559"/>
            <a:ext cx="1477641" cy="338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实时位置变更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8500892" y="4233513"/>
            <a:ext cx="1873632" cy="520091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/>
          <p:cNvSpPr txBox="1"/>
          <p:nvPr/>
        </p:nvSpPr>
        <p:spPr>
          <a:xfrm>
            <a:off x="8600540" y="4299329"/>
            <a:ext cx="1757939" cy="36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快速盘点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138358" y="1184580"/>
            <a:ext cx="9992560" cy="584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a typeface="微软雅黑" panose="020B0503020204020204" pitchFamily="34" charset="-122"/>
                <a:cs typeface="微软雅黑" panose="020B0503020204020204" pitchFamily="34" charset="-122"/>
              </a:rPr>
              <a:t>      </a:t>
            </a:r>
            <a:r>
              <a:rPr lang="zh-CN" altLang="zh-CN" sz="1400" kern="100" dirty="0">
                <a:latin typeface="+mn-ea"/>
              </a:rPr>
              <a:t>通过固定式</a:t>
            </a:r>
            <a:r>
              <a:rPr lang="en-US" altLang="zh-CN" sz="1400" kern="100" dirty="0">
                <a:latin typeface="+mn-ea"/>
              </a:rPr>
              <a:t>RFID</a:t>
            </a:r>
            <a:r>
              <a:rPr lang="zh-CN" altLang="zh-CN" sz="1400" kern="100" dirty="0">
                <a:latin typeface="+mn-ea"/>
              </a:rPr>
              <a:t>扫码枪或移动式</a:t>
            </a:r>
            <a:r>
              <a:rPr lang="en-US" altLang="zh-CN" sz="1400" kern="100" dirty="0">
                <a:latin typeface="+mn-ea"/>
              </a:rPr>
              <a:t>RFID</a:t>
            </a:r>
            <a:r>
              <a:rPr lang="zh-CN" altLang="zh-CN" sz="1400" kern="100" dirty="0">
                <a:latin typeface="+mn-ea"/>
              </a:rPr>
              <a:t>扫码枪，可以对已有资产</a:t>
            </a:r>
            <a:r>
              <a:rPr lang="en-US" altLang="zh-CN" sz="1400" kern="100" dirty="0">
                <a:latin typeface="+mn-ea"/>
              </a:rPr>
              <a:t>RFID</a:t>
            </a:r>
            <a:r>
              <a:rPr lang="zh-CN" altLang="zh-CN" sz="1400" kern="100" dirty="0">
                <a:latin typeface="+mn-ea"/>
              </a:rPr>
              <a:t>标签的扫描，导入</a:t>
            </a:r>
            <a:r>
              <a:rPr lang="zh-CN" altLang="en-US" sz="1400" kern="100" dirty="0">
                <a:latin typeface="+mn-ea"/>
              </a:rPr>
              <a:t>统一端点监测与控制系统平台</a:t>
            </a:r>
            <a:r>
              <a:rPr lang="zh-CN" altLang="zh-CN" sz="1400" kern="100" dirty="0">
                <a:latin typeface="+mn-ea"/>
              </a:rPr>
              <a:t>，系统利用大数据分析，整合标签中的物理信息，实现物理信息与网络信息的关联</a:t>
            </a:r>
            <a:endParaRPr lang="zh-CN" altLang="en-US" sz="1400" kern="100" dirty="0">
              <a:latin typeface="+mn-ea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505752" y="4777006"/>
            <a:ext cx="1873632" cy="520091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文本框 106"/>
          <p:cNvSpPr txBox="1"/>
          <p:nvPr/>
        </p:nvSpPr>
        <p:spPr>
          <a:xfrm>
            <a:off x="8620794" y="4855207"/>
            <a:ext cx="1757939" cy="338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</a:rPr>
              <a:t>多维度报表分析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3044" y="4637262"/>
            <a:ext cx="818617" cy="79957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5254" y="3203114"/>
            <a:ext cx="942361" cy="837654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11119986" y="2906951"/>
            <a:ext cx="740742" cy="23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</a:rPr>
              <a:t>有源标签</a:t>
            </a:r>
            <a:endParaRPr lang="zh-CN" altLang="en-US" sz="900" b="1" dirty="0">
              <a:solidFill>
                <a:schemeClr val="bg1"/>
              </a:solidFill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11168127" y="5512478"/>
            <a:ext cx="602722" cy="267337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1145903" y="5512478"/>
            <a:ext cx="740742" cy="23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chemeClr val="bg1"/>
                </a:solidFill>
              </a:rPr>
              <a:t>无源标签</a:t>
            </a:r>
            <a:endParaRPr lang="zh-CN" altLang="en-US" sz="900" b="1" dirty="0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内网资产测绘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-RFID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标签资产</a:t>
            </a:r>
            <a:endParaRPr lang="zh-CN" altLang="en-US" dirty="0"/>
          </a:p>
        </p:txBody>
      </p:sp>
    </p:spTree>
    <p:custDataLst>
      <p:tags r:id="rId6"/>
    </p:custDataLst>
  </p:cSld>
  <p:clrMapOvr>
    <a:masterClrMapping/>
  </p:clrMapOvr>
  <p:transition advClick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770139" y="2188306"/>
            <a:ext cx="899576" cy="89957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942325" y="3388925"/>
            <a:ext cx="4822910" cy="144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  <a:ea typeface="+mn-ea"/>
                <a:cs typeface="+mn-ea"/>
                <a:sym typeface="+mn-lt"/>
              </a:rPr>
              <a:t>区别于传统测绘产品三层部署模式，无法通过二层协议获得资产指纹特征的弊端；</a:t>
            </a:r>
            <a:endParaRPr lang="en-US" altLang="zh-CN" sz="1200" dirty="0">
              <a:latin typeface="+mn-ea"/>
              <a:ea typeface="+mn-ea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zh-CN" sz="1200" dirty="0">
              <a:latin typeface="+mn-ea"/>
              <a:ea typeface="+mn-ea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+mn-ea"/>
                <a:ea typeface="+mn-ea"/>
                <a:cs typeface="+mn-ea"/>
                <a:sym typeface="+mn-lt"/>
              </a:rPr>
              <a:t>万物安全二层分布式部署，通过多种探测手段，获得指纹信息更全面</a:t>
            </a:r>
            <a:r>
              <a:rPr lang="zh-CN" altLang="en-US" sz="1200" dirty="0">
                <a:latin typeface="+mn-ea"/>
                <a:cs typeface="+mn-ea"/>
                <a:sym typeface="+mn-lt"/>
              </a:rPr>
              <a:t>；</a:t>
            </a:r>
            <a:endParaRPr lang="en-US" altLang="zh-CN" sz="1200" dirty="0">
              <a:latin typeface="+mn-ea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887366" y="2410088"/>
            <a:ext cx="685565" cy="36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D64838"/>
                </a:solidFill>
                <a:latin typeface="+mj-ea"/>
                <a:ea typeface="+mj-ea"/>
                <a:cs typeface="+mn-ea"/>
                <a:sym typeface="+mn-lt"/>
              </a:rPr>
              <a:t>全面</a:t>
            </a:r>
            <a:endParaRPr lang="zh-CN" altLang="en-US" b="1" dirty="0">
              <a:solidFill>
                <a:srgbClr val="D64838"/>
              </a:solidFill>
              <a:latin typeface="+mj-ea"/>
              <a:ea typeface="+mj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93" y="879112"/>
            <a:ext cx="6625549" cy="581779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探针功能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资产识别类型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1751905" y="3104074"/>
            <a:ext cx="2099689" cy="1092472"/>
          </a:xfrm>
          <a:prstGeom prst="rect">
            <a:avLst/>
          </a:prstGeom>
          <a:noFill/>
        </p:spPr>
        <p:txBody>
          <a:bodyPr wrap="square" lIns="76722" tIns="38361" rIns="76722" bIns="38361" rtlCol="0">
            <a:spAutoFit/>
          </a:bodyPr>
          <a:lstStyle/>
          <a:p>
            <a:pPr algn="r"/>
            <a:r>
              <a:rPr lang="zh-CN" altLang="en-US" sz="6595" b="1" dirty="0">
                <a:solidFill>
                  <a:srgbClr val="007E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6595" b="1" dirty="0">
              <a:solidFill>
                <a:srgbClr val="007E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1441968" y="4138704"/>
            <a:ext cx="2601428" cy="508078"/>
          </a:xfrm>
          <a:prstGeom prst="rect">
            <a:avLst/>
          </a:prstGeom>
          <a:noFill/>
        </p:spPr>
        <p:txBody>
          <a:bodyPr wrap="square" lIns="76722" tIns="38361" rIns="76722" bIns="38361" rtlCol="0">
            <a:spAutoFit/>
          </a:bodyPr>
          <a:lstStyle/>
          <a:p>
            <a:pPr algn="r"/>
            <a:r>
              <a:rPr lang="en-US" altLang="zh-CN" sz="2800" b="1" dirty="0">
                <a:solidFill>
                  <a:srgbClr val="0081C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  <a:endParaRPr lang="zh-CN" altLang="en-US" sz="2800" b="1" dirty="0">
              <a:solidFill>
                <a:srgbClr val="0081C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68988" y="1058557"/>
            <a:ext cx="5256175" cy="144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395" b="1" dirty="0">
                <a:solidFill>
                  <a:srgbClr val="007A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网络空间资产</a:t>
            </a:r>
            <a:endParaRPr lang="en-US" altLang="zh-CN" sz="4395" b="1" dirty="0">
              <a:solidFill>
                <a:srgbClr val="007A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algn="ctr"/>
            <a:r>
              <a:rPr lang="zh-CN" altLang="en-US" sz="4395" b="1" dirty="0">
                <a:solidFill>
                  <a:srgbClr val="007A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测绘系统</a:t>
            </a:r>
            <a:endParaRPr lang="en-US" altLang="zh-CN" sz="4395" b="1" dirty="0">
              <a:solidFill>
                <a:srgbClr val="007AC3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532191" y="1992104"/>
            <a:ext cx="2475522" cy="3525128"/>
            <a:chOff x="11261" y="2192"/>
            <a:chExt cx="3901" cy="5555"/>
          </a:xfrm>
        </p:grpSpPr>
        <p:grpSp>
          <p:nvGrpSpPr>
            <p:cNvPr id="13" name="组合 68"/>
            <p:cNvGrpSpPr/>
            <p:nvPr/>
          </p:nvGrpSpPr>
          <p:grpSpPr>
            <a:xfrm>
              <a:off x="11261" y="2208"/>
              <a:ext cx="1237" cy="954"/>
              <a:chOff x="3799461" y="1800849"/>
              <a:chExt cx="1047757" cy="605808"/>
            </a:xfrm>
          </p:grpSpPr>
          <p:sp>
            <p:nvSpPr>
              <p:cNvPr id="14" name="文本框 16"/>
              <p:cNvSpPr txBox="1"/>
              <p:nvPr/>
            </p:nvSpPr>
            <p:spPr>
              <a:xfrm>
                <a:off x="3799461" y="1868693"/>
                <a:ext cx="1047757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rgbClr val="007AC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en-US" altLang="zh-CN" sz="2400" b="1" dirty="0">
                  <a:solidFill>
                    <a:srgbClr val="007A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909356" y="1800849"/>
                <a:ext cx="828000" cy="60580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11261" y="2192"/>
              <a:ext cx="3901" cy="2438"/>
              <a:chOff x="2619334" y="-14313"/>
              <a:chExt cx="2477135" cy="1547886"/>
            </a:xfrm>
          </p:grpSpPr>
          <p:sp>
            <p:nvSpPr>
              <p:cNvPr id="26" name="文本框 18"/>
              <p:cNvSpPr txBox="1"/>
              <p:nvPr/>
            </p:nvSpPr>
            <p:spPr>
              <a:xfrm>
                <a:off x="3405464" y="-14313"/>
                <a:ext cx="169100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800" b="1" dirty="0">
                    <a:solidFill>
                      <a:srgbClr val="007AC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需求分析</a:t>
                </a:r>
                <a:endParaRPr lang="zh-CN" altLang="en-US" sz="2800" b="1" dirty="0">
                  <a:solidFill>
                    <a:srgbClr val="007A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7" name="组合 68"/>
              <p:cNvGrpSpPr/>
              <p:nvPr/>
            </p:nvGrpSpPr>
            <p:grpSpPr>
              <a:xfrm>
                <a:off x="2619334" y="927764"/>
                <a:ext cx="785818" cy="605809"/>
                <a:chOff x="3799461" y="1800849"/>
                <a:chExt cx="1047757" cy="605808"/>
              </a:xfrm>
            </p:grpSpPr>
            <p:sp>
              <p:nvSpPr>
                <p:cNvPr id="28" name="文本框 16"/>
                <p:cNvSpPr txBox="1"/>
                <p:nvPr/>
              </p:nvSpPr>
              <p:spPr>
                <a:xfrm>
                  <a:off x="3799461" y="1868693"/>
                  <a:ext cx="1047757" cy="46166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007AC3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en-US" altLang="zh-CN" sz="2400" b="1" dirty="0">
                    <a:solidFill>
                      <a:srgbClr val="007AC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3909356" y="1800849"/>
                  <a:ext cx="828000" cy="605808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35" name="组合 34"/>
            <p:cNvGrpSpPr/>
            <p:nvPr/>
          </p:nvGrpSpPr>
          <p:grpSpPr>
            <a:xfrm>
              <a:off x="11261" y="3796"/>
              <a:ext cx="3899" cy="2438"/>
              <a:chOff x="2619334" y="-14313"/>
              <a:chExt cx="2475865" cy="1547886"/>
            </a:xfrm>
          </p:grpSpPr>
          <p:sp>
            <p:nvSpPr>
              <p:cNvPr id="36" name="文本框 18"/>
              <p:cNvSpPr txBox="1"/>
              <p:nvPr/>
            </p:nvSpPr>
            <p:spPr>
              <a:xfrm>
                <a:off x="3405464" y="-14313"/>
                <a:ext cx="168973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800" b="1" dirty="0">
                    <a:solidFill>
                      <a:srgbClr val="007AC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政策背景</a:t>
                </a:r>
                <a:endParaRPr lang="zh-CN" altLang="en-US" sz="2800" b="1" dirty="0">
                  <a:solidFill>
                    <a:srgbClr val="007A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7" name="组合 68"/>
              <p:cNvGrpSpPr/>
              <p:nvPr/>
            </p:nvGrpSpPr>
            <p:grpSpPr>
              <a:xfrm>
                <a:off x="2619334" y="927764"/>
                <a:ext cx="785818" cy="605809"/>
                <a:chOff x="3799461" y="1800849"/>
                <a:chExt cx="1047757" cy="605808"/>
              </a:xfrm>
            </p:grpSpPr>
            <p:sp>
              <p:nvSpPr>
                <p:cNvPr id="38" name="文本框 16"/>
                <p:cNvSpPr txBox="1"/>
                <p:nvPr/>
              </p:nvSpPr>
              <p:spPr>
                <a:xfrm>
                  <a:off x="3799461" y="1868693"/>
                  <a:ext cx="1047757" cy="46037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007AC3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</a:t>
                  </a:r>
                  <a:endParaRPr lang="en-US" altLang="zh-CN" sz="2400" b="1" dirty="0">
                    <a:solidFill>
                      <a:srgbClr val="007AC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3909356" y="1800849"/>
                  <a:ext cx="828000" cy="605808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40" name="组合 39"/>
            <p:cNvGrpSpPr/>
            <p:nvPr/>
          </p:nvGrpSpPr>
          <p:grpSpPr>
            <a:xfrm>
              <a:off x="11261" y="5310"/>
              <a:ext cx="3900" cy="2437"/>
              <a:chOff x="2619334" y="-14077"/>
              <a:chExt cx="2476528" cy="1547532"/>
            </a:xfrm>
          </p:grpSpPr>
          <p:sp>
            <p:nvSpPr>
              <p:cNvPr id="41" name="文本框 18"/>
              <p:cNvSpPr txBox="1"/>
              <p:nvPr/>
            </p:nvSpPr>
            <p:spPr>
              <a:xfrm>
                <a:off x="3405431" y="-14077"/>
                <a:ext cx="1690431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zh-CN" altLang="en-US" sz="2800" b="1" dirty="0">
                    <a:solidFill>
                      <a:srgbClr val="007AC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解决方案</a:t>
                </a:r>
                <a:endParaRPr lang="zh-CN" altLang="en-US" sz="2800" b="1" dirty="0">
                  <a:solidFill>
                    <a:srgbClr val="007A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2" name="组合 68"/>
              <p:cNvGrpSpPr/>
              <p:nvPr/>
            </p:nvGrpSpPr>
            <p:grpSpPr>
              <a:xfrm>
                <a:off x="2619334" y="927692"/>
                <a:ext cx="785818" cy="605763"/>
                <a:chOff x="3799461" y="1800777"/>
                <a:chExt cx="1047757" cy="605762"/>
              </a:xfrm>
            </p:grpSpPr>
            <p:sp>
              <p:nvSpPr>
                <p:cNvPr id="43" name="文本框 16"/>
                <p:cNvSpPr txBox="1"/>
                <p:nvPr/>
              </p:nvSpPr>
              <p:spPr>
                <a:xfrm>
                  <a:off x="3799461" y="1868693"/>
                  <a:ext cx="1047757" cy="46037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007AC3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04</a:t>
                  </a:r>
                  <a:endParaRPr lang="en-US" altLang="zh-CN" sz="2400" b="1" dirty="0">
                    <a:solidFill>
                      <a:srgbClr val="007AC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4" name="矩形 43"/>
                <p:cNvSpPr/>
                <p:nvPr/>
              </p:nvSpPr>
              <p:spPr>
                <a:xfrm>
                  <a:off x="3909356" y="1800849"/>
                  <a:ext cx="828000" cy="605808"/>
                </a:xfrm>
                <a:prstGeom prst="rect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" name="文本框 18"/>
            <p:cNvSpPr txBox="1"/>
            <p:nvPr/>
          </p:nvSpPr>
          <p:spPr>
            <a:xfrm>
              <a:off x="12499" y="6806"/>
              <a:ext cx="2662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zh-CN" altLang="en-US" sz="2800" b="1" dirty="0">
                  <a:solidFill>
                    <a:srgbClr val="007AC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典型案例</a:t>
              </a:r>
              <a:endParaRPr lang="zh-CN" altLang="en-US" sz="2800" b="1" dirty="0">
                <a:solidFill>
                  <a:srgbClr val="007AC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6713960" y="1219772"/>
            <a:ext cx="2389219" cy="4511911"/>
          </a:xfrm>
          <a:prstGeom prst="roundRect">
            <a:avLst/>
          </a:prstGeom>
          <a:solidFill>
            <a:srgbClr val="7F7F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4866547" y="197810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solidFill>
                  <a:srgbClr val="1296DB"/>
                </a:solidFill>
              </a:rPr>
              <a:t>资产识别</a:t>
            </a:r>
            <a:endParaRPr lang="zh-CN" altLang="en-US" b="1" dirty="0">
              <a:solidFill>
                <a:srgbClr val="1296DB"/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974009" y="2124693"/>
            <a:ext cx="1822533" cy="3322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设备</a:t>
            </a:r>
            <a:r>
              <a:rPr lang="zh-CN" altLang="zh-CN" sz="1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名字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IP</a:t>
            </a:r>
            <a:r>
              <a:rPr lang="zh-CN" altLang="zh-CN" sz="1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地址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MAC</a:t>
            </a:r>
            <a:r>
              <a:rPr lang="zh-CN" altLang="zh-CN" sz="1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地址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VLAN ID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端口信息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1400" dirty="0">
                <a:solidFill>
                  <a:srgbClr val="FFFF00"/>
                </a:solidFill>
                <a:latin typeface="+mj-ea"/>
                <a:ea typeface="+mj-ea"/>
                <a:cs typeface="Times New Roman" panose="02020603050405020304" pitchFamily="18" charset="0"/>
              </a:rPr>
              <a:t>设备类型</a:t>
            </a:r>
            <a:endParaRPr lang="en-US" altLang="zh-CN" sz="1400" dirty="0">
              <a:solidFill>
                <a:srgbClr val="FFFF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FFFF00"/>
                </a:solidFill>
                <a:latin typeface="+mj-ea"/>
                <a:ea typeface="+mj-ea"/>
                <a:cs typeface="Times New Roman" panose="02020603050405020304" pitchFamily="18" charset="0"/>
              </a:rPr>
              <a:t>设备</a:t>
            </a:r>
            <a:r>
              <a:rPr lang="zh-CN" altLang="zh-CN" sz="1400" dirty="0">
                <a:solidFill>
                  <a:srgbClr val="FFFF00"/>
                </a:solidFill>
                <a:latin typeface="+mj-ea"/>
                <a:ea typeface="+mj-ea"/>
                <a:cs typeface="Times New Roman" panose="02020603050405020304" pitchFamily="18" charset="0"/>
              </a:rPr>
              <a:t>品牌</a:t>
            </a:r>
            <a:endParaRPr lang="en-US" altLang="zh-CN" sz="1400" dirty="0">
              <a:solidFill>
                <a:srgbClr val="FFFF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FFFF00"/>
                </a:solidFill>
                <a:latin typeface="+mj-ea"/>
                <a:ea typeface="+mj-ea"/>
                <a:cs typeface="Times New Roman" panose="02020603050405020304" pitchFamily="18" charset="0"/>
              </a:rPr>
              <a:t>设备</a:t>
            </a:r>
            <a:r>
              <a:rPr lang="zh-CN" altLang="zh-CN" sz="1400" dirty="0">
                <a:solidFill>
                  <a:srgbClr val="FFFF00"/>
                </a:solidFill>
                <a:latin typeface="+mj-ea"/>
                <a:ea typeface="+mj-ea"/>
                <a:cs typeface="Times New Roman" panose="02020603050405020304" pitchFamily="18" charset="0"/>
              </a:rPr>
              <a:t>型号</a:t>
            </a:r>
            <a:endParaRPr lang="en-US" altLang="zh-CN" sz="1400" dirty="0">
              <a:solidFill>
                <a:srgbClr val="FFFF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FFFF00"/>
                </a:solidFill>
                <a:latin typeface="+mj-ea"/>
                <a:ea typeface="+mj-ea"/>
                <a:cs typeface="Times New Roman" panose="02020603050405020304" pitchFamily="18" charset="0"/>
              </a:rPr>
              <a:t>操作系统及版本</a:t>
            </a:r>
            <a:endParaRPr lang="en-US" altLang="zh-CN" sz="1400" dirty="0">
              <a:solidFill>
                <a:srgbClr val="FFFF00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1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所属组织架构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1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资产挂账人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1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在</a:t>
            </a:r>
            <a:r>
              <a:rPr lang="en-US" altLang="zh-CN" sz="1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/</a:t>
            </a:r>
            <a:r>
              <a:rPr lang="zh-CN" altLang="zh-CN" sz="1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离线状态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安全状态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1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在线时间</a:t>
            </a:r>
            <a:endParaRPr lang="en-US" altLang="zh-CN" sz="14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zh-CN" sz="1400" dirty="0">
                <a:solidFill>
                  <a:schemeClr val="bg1"/>
                </a:solidFill>
                <a:latin typeface="+mj-ea"/>
                <a:ea typeface="+mj-ea"/>
                <a:cs typeface="Times New Roman" panose="02020603050405020304" pitchFamily="18" charset="0"/>
              </a:rPr>
              <a:t>离线时间</a:t>
            </a:r>
            <a:endParaRPr lang="zh-CN" altLang="zh-CN" sz="1400" dirty="0">
              <a:solidFill>
                <a:schemeClr val="bg1"/>
              </a:solidFill>
              <a:latin typeface="+mj-ea"/>
              <a:ea typeface="+mj-ea"/>
              <a:cs typeface="Times New Roman" panose="02020603050405020304" pitchFamily="18" charset="0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4846875" y="2585403"/>
            <a:ext cx="1134641" cy="2239456"/>
            <a:chOff x="1146887" y="2625728"/>
            <a:chExt cx="1135359" cy="2240628"/>
          </a:xfrm>
        </p:grpSpPr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2054" y="3182498"/>
              <a:ext cx="447349" cy="447349"/>
            </a:xfrm>
            <a:prstGeom prst="rect">
              <a:avLst/>
            </a:prstGeom>
          </p:spPr>
        </p:pic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887" y="3215635"/>
              <a:ext cx="447349" cy="414212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950" y="4419007"/>
              <a:ext cx="447349" cy="447349"/>
            </a:xfrm>
            <a:prstGeom prst="rect">
              <a:avLst/>
            </a:prstGeom>
          </p:spPr>
        </p:pic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887" y="2625728"/>
              <a:ext cx="448217" cy="391456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887" y="3727672"/>
              <a:ext cx="447349" cy="447349"/>
            </a:xfrm>
            <a:prstGeom prst="rect">
              <a:avLst/>
            </a:prstGeom>
          </p:spPr>
        </p:pic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6862" y="4407904"/>
              <a:ext cx="447350" cy="447350"/>
            </a:xfrm>
            <a:prstGeom prst="rect">
              <a:avLst/>
            </a:pr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2054" y="3727672"/>
              <a:ext cx="447349" cy="447349"/>
            </a:xfrm>
            <a:prstGeom prst="rect">
              <a:avLst/>
            </a:prstGeom>
          </p:spPr>
        </p:pic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1854" y="2627815"/>
              <a:ext cx="450392" cy="358878"/>
            </a:xfrm>
            <a:prstGeom prst="rect">
              <a:avLst/>
            </a:prstGeom>
          </p:spPr>
        </p:pic>
      </p:grpSp>
      <p:sp>
        <p:nvSpPr>
          <p:cNvPr id="98" name="文本框 97"/>
          <p:cNvSpPr txBox="1"/>
          <p:nvPr/>
        </p:nvSpPr>
        <p:spPr>
          <a:xfrm>
            <a:off x="7154867" y="1629081"/>
            <a:ext cx="1568698" cy="369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建立资产画像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00" name="右箭头 35"/>
          <p:cNvSpPr/>
          <p:nvPr/>
        </p:nvSpPr>
        <p:spPr>
          <a:xfrm>
            <a:off x="6334347" y="3338022"/>
            <a:ext cx="419462" cy="275411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: 圆角 69"/>
          <p:cNvSpPr/>
          <p:nvPr/>
        </p:nvSpPr>
        <p:spPr>
          <a:xfrm>
            <a:off x="4497219" y="1780747"/>
            <a:ext cx="1837128" cy="3510533"/>
          </a:xfrm>
          <a:prstGeom prst="roundRect">
            <a:avLst/>
          </a:prstGeom>
          <a:noFill/>
          <a:ln w="76200">
            <a:solidFill>
              <a:srgbClr val="1296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右箭头 35"/>
          <p:cNvSpPr/>
          <p:nvPr/>
        </p:nvSpPr>
        <p:spPr>
          <a:xfrm>
            <a:off x="9113331" y="3338556"/>
            <a:ext cx="419462" cy="275411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1"/>
          <p:cNvSpPr/>
          <p:nvPr/>
        </p:nvSpPr>
        <p:spPr>
          <a:xfrm>
            <a:off x="9554127" y="1219772"/>
            <a:ext cx="2389219" cy="4511911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9849075" y="1629080"/>
            <a:ext cx="1799321" cy="369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自动化资产管理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aphicFrame>
        <p:nvGraphicFramePr>
          <p:cNvPr id="23" name="表格 4"/>
          <p:cNvGraphicFramePr>
            <a:graphicFrameLocks noGrp="1"/>
          </p:cNvGraphicFramePr>
          <p:nvPr/>
        </p:nvGraphicFramePr>
        <p:xfrm>
          <a:off x="193688" y="1051966"/>
          <a:ext cx="4201724" cy="49926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5095"/>
                <a:gridCol w="361504"/>
                <a:gridCol w="286193"/>
                <a:gridCol w="371547"/>
                <a:gridCol w="336400"/>
                <a:gridCol w="336401"/>
                <a:gridCol w="386610"/>
                <a:gridCol w="296233"/>
                <a:gridCol w="311296"/>
                <a:gridCol w="381588"/>
                <a:gridCol w="418857"/>
              </a:tblGrid>
              <a:tr h="1005185"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资产类型</a:t>
                      </a:r>
                      <a:endParaRPr lang="zh-CN" altLang="en-US" sz="1200" dirty="0"/>
                    </a:p>
                  </a:txBody>
                  <a:tcPr marL="91380" marR="91380" marT="45690" marB="456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品牌</a:t>
                      </a:r>
                      <a:endParaRPr lang="zh-CN" altLang="en-US" sz="1200" dirty="0"/>
                    </a:p>
                  </a:txBody>
                  <a:tcPr marL="91380" marR="91380" marT="45690" marB="456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型号</a:t>
                      </a:r>
                      <a:endParaRPr lang="zh-CN" altLang="en-US" sz="1200" dirty="0"/>
                    </a:p>
                  </a:txBody>
                  <a:tcPr marL="91380" marR="91380" marT="45690" marB="456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设备名称</a:t>
                      </a:r>
                      <a:endParaRPr lang="zh-CN" altLang="en-US" sz="1200" dirty="0"/>
                    </a:p>
                  </a:txBody>
                  <a:tcPr marL="91380" marR="91380" marT="45690" marB="456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序列号</a:t>
                      </a:r>
                      <a:endParaRPr lang="zh-CN" altLang="en-US" sz="1200" dirty="0"/>
                    </a:p>
                  </a:txBody>
                  <a:tcPr marL="91380" marR="91380" marT="45690" marB="456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IP</a:t>
                      </a:r>
                      <a:r>
                        <a:rPr lang="zh-CN" altLang="en-US" sz="1200" dirty="0"/>
                        <a:t>地址</a:t>
                      </a:r>
                      <a:endParaRPr lang="zh-CN" altLang="en-US" sz="1200" dirty="0"/>
                    </a:p>
                  </a:txBody>
                  <a:tcPr marL="91380" marR="91380" marT="45690" marB="456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dirty="0"/>
                        <a:t>MAC</a:t>
                      </a:r>
                      <a:r>
                        <a:rPr lang="zh-CN" altLang="en-US" sz="1200" dirty="0"/>
                        <a:t>地址</a:t>
                      </a:r>
                      <a:endParaRPr lang="zh-CN" altLang="en-US" sz="1200" dirty="0"/>
                    </a:p>
                  </a:txBody>
                  <a:tcPr marL="91380" marR="91380" marT="45690" marB="456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端口</a:t>
                      </a:r>
                      <a:endParaRPr lang="zh-CN" altLang="en-US" sz="1200" dirty="0"/>
                    </a:p>
                  </a:txBody>
                  <a:tcPr marL="91380" marR="91380" marT="45690" marB="456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服务</a:t>
                      </a:r>
                      <a:endParaRPr lang="zh-CN" altLang="en-US" sz="1200" dirty="0"/>
                    </a:p>
                  </a:txBody>
                  <a:tcPr marL="91380" marR="91380" marT="45690" marB="456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软件版本号</a:t>
                      </a:r>
                      <a:endParaRPr lang="zh-CN" altLang="en-US" sz="1200" dirty="0"/>
                    </a:p>
                  </a:txBody>
                  <a:tcPr marL="91380" marR="91380" marT="45690" marB="45690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/>
                        <a:t>交换机端口</a:t>
                      </a:r>
                      <a:endParaRPr lang="zh-CN" altLang="en-US" sz="1200" dirty="0"/>
                    </a:p>
                  </a:txBody>
                  <a:tcPr marL="91380" marR="91380" marT="45690" marB="45690">
                    <a:solidFill>
                      <a:schemeClr val="accent2"/>
                    </a:solidFill>
                  </a:tcPr>
                </a:tc>
              </a:tr>
              <a:tr h="512595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PC/</a:t>
                      </a:r>
                      <a:r>
                        <a:rPr lang="zh-CN" altLang="en-US" sz="1000" dirty="0"/>
                        <a:t>服务器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</a:tr>
              <a:tr h="370208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MacBook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</a:tr>
              <a:tr h="370208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IOS</a:t>
                      </a:r>
                      <a:r>
                        <a:rPr lang="zh-CN" altLang="en-US" sz="1000" dirty="0"/>
                        <a:t>终端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</a:tr>
              <a:tr h="370208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IP</a:t>
                      </a:r>
                      <a:r>
                        <a:rPr lang="zh-CN" altLang="en-US" sz="1000" dirty="0"/>
                        <a:t>电话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</a:tr>
              <a:tr h="370208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视频会议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</a:tr>
              <a:tr h="370208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打印机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</a:tr>
              <a:tr h="370208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门禁系统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</a:tr>
              <a:tr h="370208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摄像机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</a:tr>
              <a:tr h="370208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网络设备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</a:tr>
              <a:tr h="512595">
                <a:tc>
                  <a:txBody>
                    <a:bodyPr/>
                    <a:lstStyle/>
                    <a:p>
                      <a:r>
                        <a:rPr lang="zh-CN" altLang="en-US" sz="1000" dirty="0"/>
                        <a:t>平台及应用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√</a:t>
                      </a:r>
                      <a:endParaRPr lang="zh-CN" altLang="en-US" sz="1000" dirty="0"/>
                    </a:p>
                  </a:txBody>
                  <a:tcPr marL="91380" marR="91380" marT="45690" marB="45690"/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9991835" y="2292430"/>
            <a:ext cx="1757939" cy="36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建立资产档案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991835" y="2830479"/>
            <a:ext cx="1757939" cy="36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同步台账系统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991835" y="3378368"/>
            <a:ext cx="1757939" cy="645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非我行名下资产识别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991835" y="4193198"/>
            <a:ext cx="1757939" cy="36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私接</a:t>
            </a:r>
            <a:r>
              <a:rPr lang="en-US" altLang="zh-CN" dirty="0" err="1">
                <a:solidFill>
                  <a:schemeClr val="bg1"/>
                </a:solidFill>
              </a:rPr>
              <a:t>WiFi</a:t>
            </a:r>
            <a:r>
              <a:rPr lang="zh-CN" altLang="en-US" dirty="0">
                <a:solidFill>
                  <a:schemeClr val="bg1"/>
                </a:solidFill>
              </a:rPr>
              <a:t>封堵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991835" y="4731210"/>
            <a:ext cx="1757939" cy="36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实时预警通报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探针功能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物联网指纹信息收集</a:t>
            </a:r>
            <a:endParaRPr lang="zh-CN" altLang="en-US" dirty="0"/>
          </a:p>
        </p:txBody>
      </p:sp>
    </p:spTree>
    <p:custDataLst>
      <p:tags r:id="rId9"/>
    </p:custDataLst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5923036" y="1885941"/>
            <a:ext cx="5860455" cy="2637388"/>
            <a:chOff x="6328490" y="2302245"/>
            <a:chExt cx="5863510" cy="2639717"/>
          </a:xfrm>
        </p:grpSpPr>
        <p:sp>
          <p:nvSpPr>
            <p:cNvPr id="8" name="任意多边形 5"/>
            <p:cNvSpPr/>
            <p:nvPr/>
          </p:nvSpPr>
          <p:spPr>
            <a:xfrm flipH="1">
              <a:off x="6584466" y="2302245"/>
              <a:ext cx="5607534" cy="2539908"/>
            </a:xfrm>
            <a:custGeom>
              <a:avLst/>
              <a:gdLst>
                <a:gd name="connsiteX0" fmla="*/ 4058363 w 5216493"/>
                <a:gd name="connsiteY0" fmla="*/ 0 h 2362788"/>
                <a:gd name="connsiteX1" fmla="*/ 850234 w 5216493"/>
                <a:gd name="connsiteY1" fmla="*/ 0 h 2362788"/>
                <a:gd name="connsiteX2" fmla="*/ 850234 w 5216493"/>
                <a:gd name="connsiteY2" fmla="*/ 2032 h 2362788"/>
                <a:gd name="connsiteX3" fmla="*/ 0 w 5216493"/>
                <a:gd name="connsiteY3" fmla="*/ 2032 h 2362788"/>
                <a:gd name="connsiteX4" fmla="*/ 0 w 5216493"/>
                <a:gd name="connsiteY4" fmla="*/ 531904 h 2362788"/>
                <a:gd name="connsiteX5" fmla="*/ 1 w 5216493"/>
                <a:gd name="connsiteY5" fmla="*/ 531904 h 2362788"/>
                <a:gd name="connsiteX6" fmla="*/ 1 w 5216493"/>
                <a:gd name="connsiteY6" fmla="*/ 364801 h 2362788"/>
                <a:gd name="connsiteX7" fmla="*/ 850234 w 5216493"/>
                <a:gd name="connsiteY7" fmla="*/ 364801 h 2362788"/>
                <a:gd name="connsiteX8" fmla="*/ 850234 w 5216493"/>
                <a:gd name="connsiteY8" fmla="*/ 2362788 h 2362788"/>
                <a:gd name="connsiteX9" fmla="*/ 850235 w 5216493"/>
                <a:gd name="connsiteY9" fmla="*/ 2362788 h 2362788"/>
                <a:gd name="connsiteX10" fmla="*/ 850235 w 5216493"/>
                <a:gd name="connsiteY10" fmla="*/ 364801 h 2362788"/>
                <a:gd name="connsiteX11" fmla="*/ 1653870 w 5216493"/>
                <a:gd name="connsiteY11" fmla="*/ 364801 h 2362788"/>
                <a:gd name="connsiteX12" fmla="*/ 1653870 w 5216493"/>
                <a:gd name="connsiteY12" fmla="*/ 362769 h 2362788"/>
                <a:gd name="connsiteX13" fmla="*/ 3815944 w 5216493"/>
                <a:gd name="connsiteY13" fmla="*/ 362769 h 2362788"/>
                <a:gd name="connsiteX14" fmla="*/ 4860260 w 5216493"/>
                <a:gd name="connsiteY14" fmla="*/ 1407085 h 2362788"/>
                <a:gd name="connsiteX15" fmla="*/ 4860260 w 5216493"/>
                <a:gd name="connsiteY15" fmla="*/ 2125118 h 2362788"/>
                <a:gd name="connsiteX16" fmla="*/ 5216493 w 5216493"/>
                <a:gd name="connsiteY16" fmla="*/ 2125118 h 2362788"/>
                <a:gd name="connsiteX17" fmla="*/ 5216493 w 5216493"/>
                <a:gd name="connsiteY17" fmla="*/ 1158130 h 2362788"/>
                <a:gd name="connsiteX18" fmla="*/ 4058363 w 5216493"/>
                <a:gd name="connsiteY18" fmla="*/ 0 h 23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216493" h="2362788">
                  <a:moveTo>
                    <a:pt x="4058363" y="0"/>
                  </a:moveTo>
                  <a:lnTo>
                    <a:pt x="850234" y="0"/>
                  </a:lnTo>
                  <a:lnTo>
                    <a:pt x="850234" y="2032"/>
                  </a:lnTo>
                  <a:lnTo>
                    <a:pt x="0" y="2032"/>
                  </a:lnTo>
                  <a:lnTo>
                    <a:pt x="0" y="531904"/>
                  </a:lnTo>
                  <a:lnTo>
                    <a:pt x="1" y="531904"/>
                  </a:lnTo>
                  <a:lnTo>
                    <a:pt x="1" y="364801"/>
                  </a:lnTo>
                  <a:lnTo>
                    <a:pt x="850234" y="364801"/>
                  </a:lnTo>
                  <a:lnTo>
                    <a:pt x="850234" y="2362788"/>
                  </a:lnTo>
                  <a:lnTo>
                    <a:pt x="850235" y="2362788"/>
                  </a:lnTo>
                  <a:lnTo>
                    <a:pt x="850235" y="364801"/>
                  </a:lnTo>
                  <a:lnTo>
                    <a:pt x="1653870" y="364801"/>
                  </a:lnTo>
                  <a:lnTo>
                    <a:pt x="1653870" y="362769"/>
                  </a:lnTo>
                  <a:lnTo>
                    <a:pt x="3815944" y="362769"/>
                  </a:lnTo>
                  <a:cubicBezTo>
                    <a:pt x="4392704" y="362769"/>
                    <a:pt x="4860260" y="830325"/>
                    <a:pt x="4860260" y="1407085"/>
                  </a:cubicBezTo>
                  <a:lnTo>
                    <a:pt x="4860260" y="2125118"/>
                  </a:lnTo>
                  <a:lnTo>
                    <a:pt x="5216493" y="2125118"/>
                  </a:lnTo>
                  <a:lnTo>
                    <a:pt x="5216493" y="1158130"/>
                  </a:lnTo>
                  <a:cubicBezTo>
                    <a:pt x="5216493" y="518512"/>
                    <a:pt x="4697981" y="0"/>
                    <a:pt x="4058363" y="0"/>
                  </a:cubicBezTo>
                  <a:close/>
                </a:path>
              </a:pathLst>
            </a:custGeom>
            <a:solidFill>
              <a:srgbClr val="E87071"/>
            </a:solidFill>
            <a:ln>
              <a:noFill/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6328490" y="4231371"/>
              <a:ext cx="710591" cy="710591"/>
              <a:chOff x="6328490" y="4231371"/>
              <a:chExt cx="710591" cy="710591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6328490" y="4231371"/>
                <a:ext cx="710591" cy="710591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文本框 92"/>
              <p:cNvSpPr txBox="1"/>
              <p:nvPr/>
            </p:nvSpPr>
            <p:spPr>
              <a:xfrm>
                <a:off x="6389697" y="4385092"/>
                <a:ext cx="588176" cy="4002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E8707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000" dirty="0">
                  <a:solidFill>
                    <a:srgbClr val="E870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6451265" y="2275561"/>
            <a:ext cx="5332223" cy="2247769"/>
            <a:chOff x="6856995" y="2692208"/>
            <a:chExt cx="5335002" cy="2249754"/>
          </a:xfrm>
        </p:grpSpPr>
        <p:sp>
          <p:nvSpPr>
            <p:cNvPr id="13" name="任意多边形 2"/>
            <p:cNvSpPr/>
            <p:nvPr/>
          </p:nvSpPr>
          <p:spPr>
            <a:xfrm flipH="1">
              <a:off x="6967405" y="2692208"/>
              <a:ext cx="5224592" cy="1894459"/>
            </a:xfrm>
            <a:custGeom>
              <a:avLst/>
              <a:gdLst>
                <a:gd name="connsiteX0" fmla="*/ 3815940 w 4860256"/>
                <a:gd name="connsiteY0" fmla="*/ 0 h 1762349"/>
                <a:gd name="connsiteX1" fmla="*/ 990598 w 4860256"/>
                <a:gd name="connsiteY1" fmla="*/ 0 h 1762349"/>
                <a:gd name="connsiteX2" fmla="*/ 850231 w 4860256"/>
                <a:gd name="connsiteY2" fmla="*/ 0 h 1762349"/>
                <a:gd name="connsiteX3" fmla="*/ 0 w 4860256"/>
                <a:gd name="connsiteY3" fmla="*/ 0 h 1762349"/>
                <a:gd name="connsiteX4" fmla="*/ 0 w 4860256"/>
                <a:gd name="connsiteY4" fmla="*/ 395925 h 1762349"/>
                <a:gd name="connsiteX5" fmla="*/ 990598 w 4860256"/>
                <a:gd name="connsiteY5" fmla="*/ 395925 h 1762349"/>
                <a:gd name="connsiteX6" fmla="*/ 990598 w 4860256"/>
                <a:gd name="connsiteY6" fmla="*/ 392340 h 1762349"/>
                <a:gd name="connsiteX7" fmla="*/ 3763050 w 4860256"/>
                <a:gd name="connsiteY7" fmla="*/ 392340 h 1762349"/>
                <a:gd name="connsiteX8" fmla="*/ 4461791 w 4860256"/>
                <a:gd name="connsiteY8" fmla="*/ 1091081 h 1762349"/>
                <a:gd name="connsiteX9" fmla="*/ 4461791 w 4860256"/>
                <a:gd name="connsiteY9" fmla="*/ 1762349 h 1762349"/>
                <a:gd name="connsiteX10" fmla="*/ 4860256 w 4860256"/>
                <a:gd name="connsiteY10" fmla="*/ 1762349 h 1762349"/>
                <a:gd name="connsiteX11" fmla="*/ 4860256 w 4860256"/>
                <a:gd name="connsiteY11" fmla="*/ 1044316 h 1762349"/>
                <a:gd name="connsiteX12" fmla="*/ 3815940 w 4860256"/>
                <a:gd name="connsiteY12" fmla="*/ 0 h 1762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60256" h="1762349">
                  <a:moveTo>
                    <a:pt x="3815940" y="0"/>
                  </a:moveTo>
                  <a:lnTo>
                    <a:pt x="990598" y="0"/>
                  </a:lnTo>
                  <a:lnTo>
                    <a:pt x="850231" y="0"/>
                  </a:lnTo>
                  <a:lnTo>
                    <a:pt x="0" y="0"/>
                  </a:lnTo>
                  <a:lnTo>
                    <a:pt x="0" y="395925"/>
                  </a:lnTo>
                  <a:lnTo>
                    <a:pt x="990598" y="395925"/>
                  </a:lnTo>
                  <a:lnTo>
                    <a:pt x="990598" y="392340"/>
                  </a:lnTo>
                  <a:lnTo>
                    <a:pt x="3763050" y="392340"/>
                  </a:lnTo>
                  <a:cubicBezTo>
                    <a:pt x="4148954" y="392340"/>
                    <a:pt x="4461791" y="705177"/>
                    <a:pt x="4461791" y="1091081"/>
                  </a:cubicBezTo>
                  <a:lnTo>
                    <a:pt x="4461791" y="1762349"/>
                  </a:lnTo>
                  <a:lnTo>
                    <a:pt x="4860256" y="1762349"/>
                  </a:lnTo>
                  <a:lnTo>
                    <a:pt x="4860256" y="1044316"/>
                  </a:lnTo>
                  <a:cubicBezTo>
                    <a:pt x="4860256" y="467556"/>
                    <a:pt x="4392700" y="0"/>
                    <a:pt x="3815940" y="0"/>
                  </a:cubicBez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6856995" y="4231371"/>
              <a:ext cx="710591" cy="710591"/>
              <a:chOff x="6856995" y="4231371"/>
              <a:chExt cx="710591" cy="710591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6856995" y="4231371"/>
                <a:ext cx="710591" cy="710591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文本框 93"/>
              <p:cNvSpPr txBox="1"/>
              <p:nvPr/>
            </p:nvSpPr>
            <p:spPr>
              <a:xfrm>
                <a:off x="6923322" y="4385092"/>
                <a:ext cx="588176" cy="400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01ACB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000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6940779" y="2682132"/>
            <a:ext cx="4842709" cy="1841198"/>
            <a:chOff x="7346764" y="3099138"/>
            <a:chExt cx="4845233" cy="1842824"/>
          </a:xfrm>
        </p:grpSpPr>
        <p:sp>
          <p:nvSpPr>
            <p:cNvPr id="18" name="任意多边形 1"/>
            <p:cNvSpPr/>
            <p:nvPr/>
          </p:nvSpPr>
          <p:spPr>
            <a:xfrm flipH="1">
              <a:off x="7395740" y="3099138"/>
              <a:ext cx="4796257" cy="1487529"/>
            </a:xfrm>
            <a:custGeom>
              <a:avLst/>
              <a:gdLst>
                <a:gd name="connsiteX0" fmla="*/ 1607999 w 4461791"/>
                <a:gd name="connsiteY0" fmla="*/ 0 h 1383796"/>
                <a:gd name="connsiteX1" fmla="*/ 0 w 4461791"/>
                <a:gd name="connsiteY1" fmla="*/ 0 h 1383796"/>
                <a:gd name="connsiteX2" fmla="*/ 0 w 4461791"/>
                <a:gd name="connsiteY2" fmla="*/ 566646 h 1383796"/>
                <a:gd name="connsiteX3" fmla="*/ 1 w 4461791"/>
                <a:gd name="connsiteY3" fmla="*/ 566646 h 1383796"/>
                <a:gd name="connsiteX4" fmla="*/ 1 w 4461791"/>
                <a:gd name="connsiteY4" fmla="*/ 387946 h 1383796"/>
                <a:gd name="connsiteX5" fmla="*/ 1603034 w 4461791"/>
                <a:gd name="connsiteY5" fmla="*/ 387946 h 1383796"/>
                <a:gd name="connsiteX6" fmla="*/ 1603034 w 4461791"/>
                <a:gd name="connsiteY6" fmla="*/ 384898 h 1383796"/>
                <a:gd name="connsiteX7" fmla="*/ 3653197 w 4461791"/>
                <a:gd name="connsiteY7" fmla="*/ 384898 h 1383796"/>
                <a:gd name="connsiteX8" fmla="*/ 4068091 w 4461791"/>
                <a:gd name="connsiteY8" fmla="*/ 799792 h 1383796"/>
                <a:gd name="connsiteX9" fmla="*/ 4068091 w 4461791"/>
                <a:gd name="connsiteY9" fmla="*/ 1383796 h 1383796"/>
                <a:gd name="connsiteX10" fmla="*/ 4461791 w 4461791"/>
                <a:gd name="connsiteY10" fmla="*/ 1383796 h 1383796"/>
                <a:gd name="connsiteX11" fmla="*/ 4461791 w 4461791"/>
                <a:gd name="connsiteY11" fmla="*/ 701914 h 1383796"/>
                <a:gd name="connsiteX12" fmla="*/ 3763050 w 4461791"/>
                <a:gd name="connsiteY12" fmla="*/ 3173 h 1383796"/>
                <a:gd name="connsiteX13" fmla="*/ 1607733 w 4461791"/>
                <a:gd name="connsiteY13" fmla="*/ 3173 h 1383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1791" h="1383796">
                  <a:moveTo>
                    <a:pt x="1607999" y="0"/>
                  </a:moveTo>
                  <a:lnTo>
                    <a:pt x="0" y="0"/>
                  </a:lnTo>
                  <a:lnTo>
                    <a:pt x="0" y="566646"/>
                  </a:lnTo>
                  <a:lnTo>
                    <a:pt x="1" y="566646"/>
                  </a:lnTo>
                  <a:lnTo>
                    <a:pt x="1" y="387946"/>
                  </a:lnTo>
                  <a:lnTo>
                    <a:pt x="1603034" y="387946"/>
                  </a:lnTo>
                  <a:lnTo>
                    <a:pt x="1603034" y="384898"/>
                  </a:lnTo>
                  <a:lnTo>
                    <a:pt x="3653197" y="384898"/>
                  </a:lnTo>
                  <a:cubicBezTo>
                    <a:pt x="3882337" y="384898"/>
                    <a:pt x="4068091" y="570652"/>
                    <a:pt x="4068091" y="799792"/>
                  </a:cubicBezTo>
                  <a:lnTo>
                    <a:pt x="4068091" y="1383796"/>
                  </a:lnTo>
                  <a:lnTo>
                    <a:pt x="4461791" y="1383796"/>
                  </a:lnTo>
                  <a:lnTo>
                    <a:pt x="4461791" y="701914"/>
                  </a:lnTo>
                  <a:cubicBezTo>
                    <a:pt x="4461791" y="316010"/>
                    <a:pt x="4148954" y="3173"/>
                    <a:pt x="3763050" y="3173"/>
                  </a:cubicBezTo>
                  <a:lnTo>
                    <a:pt x="1607733" y="3173"/>
                  </a:lnTo>
                  <a:close/>
                </a:path>
              </a:pathLst>
            </a:custGeom>
            <a:solidFill>
              <a:srgbClr val="FFB954"/>
            </a:solidFill>
            <a:ln>
              <a:noFill/>
            </a:ln>
            <a:effectLst>
              <a:outerShdw blurRad="1016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346764" y="4231371"/>
              <a:ext cx="710591" cy="710591"/>
              <a:chOff x="7346764" y="4231371"/>
              <a:chExt cx="710591" cy="710591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7346764" y="4231371"/>
                <a:ext cx="710591" cy="710591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100"/>
              <p:cNvSpPr txBox="1"/>
              <p:nvPr/>
            </p:nvSpPr>
            <p:spPr>
              <a:xfrm>
                <a:off x="7461784" y="4385092"/>
                <a:ext cx="588176" cy="400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FFB9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000" dirty="0">
                  <a:solidFill>
                    <a:srgbClr val="FFB9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3512674" y="1429718"/>
            <a:ext cx="3349471" cy="1030574"/>
            <a:chOff x="3916871" y="1845618"/>
            <a:chExt cx="3351217" cy="1031484"/>
          </a:xfrm>
        </p:grpSpPr>
        <p:sp>
          <p:nvSpPr>
            <p:cNvPr id="23" name="任意多边形 10"/>
            <p:cNvSpPr/>
            <p:nvPr/>
          </p:nvSpPr>
          <p:spPr>
            <a:xfrm>
              <a:off x="3933246" y="1890670"/>
              <a:ext cx="3194573" cy="889256"/>
            </a:xfrm>
            <a:custGeom>
              <a:avLst/>
              <a:gdLst>
                <a:gd name="connsiteX0" fmla="*/ 2971800 w 2971800"/>
                <a:gd name="connsiteY0" fmla="*/ 508000 h 508000"/>
                <a:gd name="connsiteX1" fmla="*/ 622300 w 2971800"/>
                <a:gd name="connsiteY1" fmla="*/ 508000 h 508000"/>
                <a:gd name="connsiteX2" fmla="*/ 622300 w 2971800"/>
                <a:gd name="connsiteY2" fmla="*/ 0 h 508000"/>
                <a:gd name="connsiteX3" fmla="*/ 0 w 2971800"/>
                <a:gd name="connsiteY3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1800" h="508000">
                  <a:moveTo>
                    <a:pt x="2971800" y="508000"/>
                  </a:moveTo>
                  <a:lnTo>
                    <a:pt x="622300" y="508000"/>
                  </a:lnTo>
                  <a:lnTo>
                    <a:pt x="622300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916871" y="1845618"/>
              <a:ext cx="90103" cy="9010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7071600" y="2680614"/>
              <a:ext cx="196488" cy="196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254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512672" y="2724717"/>
            <a:ext cx="3616610" cy="196315"/>
            <a:chOff x="3916871" y="3141762"/>
            <a:chExt cx="3618495" cy="196488"/>
          </a:xfrm>
        </p:grpSpPr>
        <p:sp>
          <p:nvSpPr>
            <p:cNvPr id="27" name="任意多边形 12"/>
            <p:cNvSpPr/>
            <p:nvPr/>
          </p:nvSpPr>
          <p:spPr>
            <a:xfrm>
              <a:off x="3925360" y="3243031"/>
              <a:ext cx="3467614" cy="0"/>
            </a:xfrm>
            <a:custGeom>
              <a:avLst/>
              <a:gdLst>
                <a:gd name="connsiteX0" fmla="*/ 3225800 w 3225800"/>
                <a:gd name="connsiteY0" fmla="*/ 0 h 0"/>
                <a:gd name="connsiteX1" fmla="*/ 0 w 32258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5800">
                  <a:moveTo>
                    <a:pt x="3225800" y="0"/>
                  </a:moveTo>
                  <a:lnTo>
                    <a:pt x="0" y="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7338878" y="3141762"/>
              <a:ext cx="196488" cy="196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254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916871" y="3195675"/>
              <a:ext cx="90103" cy="9010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512673" y="3261531"/>
            <a:ext cx="3837893" cy="974019"/>
            <a:chOff x="3916871" y="3679050"/>
            <a:chExt cx="3839893" cy="974880"/>
          </a:xfrm>
        </p:grpSpPr>
        <p:sp>
          <p:nvSpPr>
            <p:cNvPr id="31" name="任意多边形 11"/>
            <p:cNvSpPr/>
            <p:nvPr/>
          </p:nvSpPr>
          <p:spPr>
            <a:xfrm>
              <a:off x="3961922" y="3777589"/>
              <a:ext cx="3655582" cy="841377"/>
            </a:xfrm>
            <a:custGeom>
              <a:avLst/>
              <a:gdLst>
                <a:gd name="connsiteX0" fmla="*/ 3517900 w 3517900"/>
                <a:gd name="connsiteY0" fmla="*/ 0 h 584200"/>
                <a:gd name="connsiteX1" fmla="*/ 609600 w 3517900"/>
                <a:gd name="connsiteY1" fmla="*/ 0 h 584200"/>
                <a:gd name="connsiteX2" fmla="*/ 609600 w 3517900"/>
                <a:gd name="connsiteY2" fmla="*/ 584200 h 584200"/>
                <a:gd name="connsiteX3" fmla="*/ 0 w 3517900"/>
                <a:gd name="connsiteY3" fmla="*/ 584200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900" h="584200">
                  <a:moveTo>
                    <a:pt x="3517900" y="0"/>
                  </a:moveTo>
                  <a:lnTo>
                    <a:pt x="609600" y="0"/>
                  </a:lnTo>
                  <a:lnTo>
                    <a:pt x="609600" y="584200"/>
                  </a:lnTo>
                  <a:lnTo>
                    <a:pt x="0" y="5842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7560276" y="3679050"/>
              <a:ext cx="196488" cy="196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254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16871" y="4563827"/>
              <a:ext cx="90103" cy="90103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79968" y="1285829"/>
            <a:ext cx="3238672" cy="645423"/>
            <a:chOff x="982638" y="1701602"/>
            <a:chExt cx="3240360" cy="645992"/>
          </a:xfrm>
        </p:grpSpPr>
        <p:sp>
          <p:nvSpPr>
            <p:cNvPr id="35" name="文本框 111"/>
            <p:cNvSpPr txBox="1"/>
            <p:nvPr/>
          </p:nvSpPr>
          <p:spPr>
            <a:xfrm>
              <a:off x="1846734" y="1701602"/>
              <a:ext cx="1708881" cy="338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攻击面管控范围</a:t>
              </a:r>
              <a:endPara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982638" y="1701602"/>
              <a:ext cx="645992" cy="645992"/>
              <a:chOff x="1007982" y="1910848"/>
              <a:chExt cx="645992" cy="645992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1007982" y="1910848"/>
                <a:ext cx="645992" cy="645992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椭圆 70"/>
              <p:cNvSpPr/>
              <p:nvPr/>
            </p:nvSpPr>
            <p:spPr>
              <a:xfrm>
                <a:off x="1167510" y="2036805"/>
                <a:ext cx="326937" cy="394076"/>
              </a:xfrm>
              <a:custGeom>
                <a:avLst/>
                <a:gdLst/>
                <a:ahLst/>
                <a:cxnLst/>
                <a:rect l="l" t="t" r="r" b="b"/>
                <a:pathLst>
                  <a:path w="1674290" h="2018114">
                    <a:moveTo>
                      <a:pt x="307141" y="691642"/>
                    </a:moveTo>
                    <a:lnTo>
                      <a:pt x="1378912" y="691642"/>
                    </a:lnTo>
                    <a:lnTo>
                      <a:pt x="1369387" y="1458335"/>
                    </a:lnTo>
                    <a:cubicBezTo>
                      <a:pt x="1369387" y="1541769"/>
                      <a:pt x="1301750" y="1609406"/>
                      <a:pt x="1218316" y="1609406"/>
                    </a:cubicBezTo>
                    <a:lnTo>
                      <a:pt x="1158892" y="1609406"/>
                    </a:lnTo>
                    <a:lnTo>
                      <a:pt x="1158892" y="1898352"/>
                    </a:lnTo>
                    <a:cubicBezTo>
                      <a:pt x="1158892" y="1964495"/>
                      <a:pt x="1105273" y="2018114"/>
                      <a:pt x="1039130" y="2018114"/>
                    </a:cubicBezTo>
                    <a:cubicBezTo>
                      <a:pt x="972987" y="2018114"/>
                      <a:pt x="919368" y="1964495"/>
                      <a:pt x="919368" y="1898352"/>
                    </a:cubicBezTo>
                    <a:lnTo>
                      <a:pt x="919368" y="1609406"/>
                    </a:lnTo>
                    <a:lnTo>
                      <a:pt x="765901" y="1609406"/>
                    </a:lnTo>
                    <a:lnTo>
                      <a:pt x="765901" y="1898351"/>
                    </a:lnTo>
                    <a:cubicBezTo>
                      <a:pt x="765901" y="1964494"/>
                      <a:pt x="712282" y="2018113"/>
                      <a:pt x="646139" y="2018113"/>
                    </a:cubicBezTo>
                    <a:cubicBezTo>
                      <a:pt x="579996" y="2018113"/>
                      <a:pt x="526377" y="1964494"/>
                      <a:pt x="526377" y="1898351"/>
                    </a:cubicBezTo>
                    <a:lnTo>
                      <a:pt x="526377" y="1609406"/>
                    </a:lnTo>
                    <a:lnTo>
                      <a:pt x="458213" y="1609406"/>
                    </a:lnTo>
                    <a:cubicBezTo>
                      <a:pt x="374779" y="1609406"/>
                      <a:pt x="307141" y="1541769"/>
                      <a:pt x="307141" y="1458335"/>
                    </a:cubicBezTo>
                    <a:lnTo>
                      <a:pt x="307141" y="1156202"/>
                    </a:lnTo>
                    <a:lnTo>
                      <a:pt x="307141" y="854070"/>
                    </a:lnTo>
                    <a:close/>
                    <a:moveTo>
                      <a:pt x="1554528" y="683951"/>
                    </a:moveTo>
                    <a:cubicBezTo>
                      <a:pt x="1620671" y="683951"/>
                      <a:pt x="1674290" y="737570"/>
                      <a:pt x="1674290" y="803713"/>
                    </a:cubicBezTo>
                    <a:lnTo>
                      <a:pt x="1674290" y="1299148"/>
                    </a:lnTo>
                    <a:cubicBezTo>
                      <a:pt x="1674290" y="1365291"/>
                      <a:pt x="1620671" y="1418910"/>
                      <a:pt x="1554528" y="1418910"/>
                    </a:cubicBezTo>
                    <a:cubicBezTo>
                      <a:pt x="1488385" y="1418910"/>
                      <a:pt x="1434766" y="1365291"/>
                      <a:pt x="1434766" y="1299148"/>
                    </a:cubicBezTo>
                    <a:lnTo>
                      <a:pt x="1434766" y="803713"/>
                    </a:lnTo>
                    <a:cubicBezTo>
                      <a:pt x="1434766" y="737570"/>
                      <a:pt x="1488385" y="683951"/>
                      <a:pt x="1554528" y="683951"/>
                    </a:cubicBezTo>
                    <a:close/>
                    <a:moveTo>
                      <a:pt x="119762" y="683950"/>
                    </a:moveTo>
                    <a:cubicBezTo>
                      <a:pt x="185905" y="683950"/>
                      <a:pt x="239524" y="737569"/>
                      <a:pt x="239524" y="803712"/>
                    </a:cubicBezTo>
                    <a:lnTo>
                      <a:pt x="239524" y="1299147"/>
                    </a:lnTo>
                    <a:cubicBezTo>
                      <a:pt x="239524" y="1365290"/>
                      <a:pt x="185905" y="1418909"/>
                      <a:pt x="119762" y="1418909"/>
                    </a:cubicBezTo>
                    <a:cubicBezTo>
                      <a:pt x="53619" y="1418909"/>
                      <a:pt x="0" y="1365290"/>
                      <a:pt x="0" y="1299147"/>
                    </a:cubicBezTo>
                    <a:lnTo>
                      <a:pt x="0" y="803712"/>
                    </a:lnTo>
                    <a:cubicBezTo>
                      <a:pt x="0" y="737569"/>
                      <a:pt x="53619" y="683950"/>
                      <a:pt x="119762" y="683950"/>
                    </a:cubicBezTo>
                    <a:close/>
                    <a:moveTo>
                      <a:pt x="1058285" y="381191"/>
                    </a:moveTo>
                    <a:cubicBezTo>
                      <a:pt x="1028091" y="381191"/>
                      <a:pt x="1003614" y="405668"/>
                      <a:pt x="1003614" y="435862"/>
                    </a:cubicBezTo>
                    <a:cubicBezTo>
                      <a:pt x="1003614" y="466056"/>
                      <a:pt x="1028091" y="490533"/>
                      <a:pt x="1058285" y="490533"/>
                    </a:cubicBezTo>
                    <a:cubicBezTo>
                      <a:pt x="1088479" y="490533"/>
                      <a:pt x="1112956" y="466056"/>
                      <a:pt x="1112956" y="435862"/>
                    </a:cubicBezTo>
                    <a:cubicBezTo>
                      <a:pt x="1112956" y="405668"/>
                      <a:pt x="1088479" y="381191"/>
                      <a:pt x="1058285" y="381191"/>
                    </a:cubicBezTo>
                    <a:close/>
                    <a:moveTo>
                      <a:pt x="620445" y="381191"/>
                    </a:moveTo>
                    <a:cubicBezTo>
                      <a:pt x="590251" y="381191"/>
                      <a:pt x="565774" y="405668"/>
                      <a:pt x="565774" y="435862"/>
                    </a:cubicBezTo>
                    <a:cubicBezTo>
                      <a:pt x="565774" y="466056"/>
                      <a:pt x="590251" y="490533"/>
                      <a:pt x="620445" y="490533"/>
                    </a:cubicBezTo>
                    <a:cubicBezTo>
                      <a:pt x="650639" y="490533"/>
                      <a:pt x="675116" y="466056"/>
                      <a:pt x="675116" y="435862"/>
                    </a:cubicBezTo>
                    <a:cubicBezTo>
                      <a:pt x="675116" y="405668"/>
                      <a:pt x="650639" y="381191"/>
                      <a:pt x="620445" y="381191"/>
                    </a:cubicBezTo>
                    <a:close/>
                    <a:moveTo>
                      <a:pt x="508384" y="1373"/>
                    </a:moveTo>
                    <a:cubicBezTo>
                      <a:pt x="515956" y="3701"/>
                      <a:pt x="522639" y="8917"/>
                      <a:pt x="526639" y="16470"/>
                    </a:cubicBezTo>
                    <a:lnTo>
                      <a:pt x="615978" y="185144"/>
                    </a:lnTo>
                    <a:cubicBezTo>
                      <a:pt x="687009" y="148129"/>
                      <a:pt x="767930" y="128483"/>
                      <a:pt x="853439" y="128483"/>
                    </a:cubicBezTo>
                    <a:cubicBezTo>
                      <a:pt x="932860" y="128483"/>
                      <a:pt x="1008322" y="145431"/>
                      <a:pt x="1075718" y="177325"/>
                    </a:cubicBezTo>
                    <a:lnTo>
                      <a:pt x="1150798" y="40824"/>
                    </a:lnTo>
                    <a:cubicBezTo>
                      <a:pt x="1154917" y="33335"/>
                      <a:pt x="1161682" y="28224"/>
                      <a:pt x="1169289" y="26016"/>
                    </a:cubicBezTo>
                    <a:cubicBezTo>
                      <a:pt x="1176896" y="23808"/>
                      <a:pt x="1185346" y="24501"/>
                      <a:pt x="1192835" y="28621"/>
                    </a:cubicBezTo>
                    <a:cubicBezTo>
                      <a:pt x="1207813" y="36859"/>
                      <a:pt x="1213277" y="55680"/>
                      <a:pt x="1205038" y="70658"/>
                    </a:cubicBezTo>
                    <a:lnTo>
                      <a:pt x="1130773" y="205677"/>
                    </a:lnTo>
                    <a:cubicBezTo>
                      <a:pt x="1280708" y="293097"/>
                      <a:pt x="1383706" y="450928"/>
                      <a:pt x="1395615" y="633899"/>
                    </a:cubicBezTo>
                    <a:lnTo>
                      <a:pt x="311263" y="633899"/>
                    </a:lnTo>
                    <a:cubicBezTo>
                      <a:pt x="322782" y="456918"/>
                      <a:pt x="419524" y="303459"/>
                      <a:pt x="560939" y="213488"/>
                    </a:cubicBezTo>
                    <a:lnTo>
                      <a:pt x="471935" y="45445"/>
                    </a:lnTo>
                    <a:cubicBezTo>
                      <a:pt x="463934" y="30339"/>
                      <a:pt x="469694" y="11606"/>
                      <a:pt x="484800" y="3605"/>
                    </a:cubicBezTo>
                    <a:cubicBezTo>
                      <a:pt x="492353" y="-395"/>
                      <a:pt x="500812" y="-955"/>
                      <a:pt x="508384" y="1373"/>
                    </a:cubicBezTo>
                    <a:close/>
                  </a:path>
                </a:pathLst>
              </a:custGeom>
              <a:solidFill>
                <a:srgbClr val="E87071"/>
              </a:solidFill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380" tIns="45690" rIns="91380" bIns="4569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文本框 23"/>
            <p:cNvSpPr txBox="1"/>
            <p:nvPr/>
          </p:nvSpPr>
          <p:spPr>
            <a:xfrm>
              <a:off x="1846734" y="1974977"/>
              <a:ext cx="2376264" cy="309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涵盖私接、仿冒、横向攻击等；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79968" y="2652772"/>
            <a:ext cx="3238672" cy="1076391"/>
            <a:chOff x="982638" y="3069754"/>
            <a:chExt cx="3240360" cy="1077342"/>
          </a:xfrm>
        </p:grpSpPr>
        <p:sp>
          <p:nvSpPr>
            <p:cNvPr id="41" name="文本框 114"/>
            <p:cNvSpPr txBox="1"/>
            <p:nvPr/>
          </p:nvSpPr>
          <p:spPr>
            <a:xfrm>
              <a:off x="1846734" y="3069754"/>
              <a:ext cx="1409149" cy="338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旁路二层阻断</a:t>
              </a:r>
              <a:endPara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982638" y="3070794"/>
              <a:ext cx="645992" cy="645992"/>
              <a:chOff x="1007982" y="2875292"/>
              <a:chExt cx="645992" cy="645992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1007982" y="2875292"/>
                <a:ext cx="645992" cy="645992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5" name="组合 44"/>
              <p:cNvGrpSpPr/>
              <p:nvPr/>
            </p:nvGrpSpPr>
            <p:grpSpPr>
              <a:xfrm>
                <a:off x="1167510" y="3054082"/>
                <a:ext cx="309319" cy="311428"/>
                <a:chOff x="3771900" y="3200400"/>
                <a:chExt cx="2011680" cy="2025396"/>
              </a:xfrm>
              <a:solidFill>
                <a:srgbClr val="01ACBE"/>
              </a:solidFill>
            </p:grpSpPr>
            <p:sp>
              <p:nvSpPr>
                <p:cNvPr id="46" name="任意多边形 33"/>
                <p:cNvSpPr/>
                <p:nvPr/>
              </p:nvSpPr>
              <p:spPr>
                <a:xfrm>
                  <a:off x="3775166" y="3370217"/>
                  <a:ext cx="770708" cy="796834"/>
                </a:xfrm>
                <a:custGeom>
                  <a:avLst/>
                  <a:gdLst>
                    <a:gd name="connsiteX0" fmla="*/ 0 w 770708"/>
                    <a:gd name="connsiteY0" fmla="*/ 104503 h 796834"/>
                    <a:gd name="connsiteX1" fmla="*/ 0 w 770708"/>
                    <a:gd name="connsiteY1" fmla="*/ 796834 h 796834"/>
                    <a:gd name="connsiteX2" fmla="*/ 770708 w 770708"/>
                    <a:gd name="connsiteY2" fmla="*/ 770709 h 796834"/>
                    <a:gd name="connsiteX3" fmla="*/ 770708 w 770708"/>
                    <a:gd name="connsiteY3" fmla="*/ 0 h 796834"/>
                    <a:gd name="connsiteX4" fmla="*/ 0 w 770708"/>
                    <a:gd name="connsiteY4" fmla="*/ 104503 h 7968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0708" h="796834">
                      <a:moveTo>
                        <a:pt x="0" y="104503"/>
                      </a:moveTo>
                      <a:lnTo>
                        <a:pt x="0" y="796834"/>
                      </a:lnTo>
                      <a:lnTo>
                        <a:pt x="770708" y="770709"/>
                      </a:lnTo>
                      <a:lnTo>
                        <a:pt x="770708" y="0"/>
                      </a:lnTo>
                      <a:lnTo>
                        <a:pt x="0" y="104503"/>
                      </a:lnTo>
                      <a:close/>
                    </a:path>
                  </a:pathLst>
                </a:cu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任意多边形 34"/>
                <p:cNvSpPr/>
                <p:nvPr/>
              </p:nvSpPr>
              <p:spPr>
                <a:xfrm>
                  <a:off x="4704588" y="3200400"/>
                  <a:ext cx="1078992" cy="937260"/>
                </a:xfrm>
                <a:custGeom>
                  <a:avLst/>
                  <a:gdLst>
                    <a:gd name="connsiteX0" fmla="*/ 0 w 1078992"/>
                    <a:gd name="connsiteY0" fmla="*/ 155448 h 937260"/>
                    <a:gd name="connsiteX1" fmla="*/ 1078992 w 1078992"/>
                    <a:gd name="connsiteY1" fmla="*/ 0 h 937260"/>
                    <a:gd name="connsiteX2" fmla="*/ 1078992 w 1078992"/>
                    <a:gd name="connsiteY2" fmla="*/ 928116 h 937260"/>
                    <a:gd name="connsiteX3" fmla="*/ 9144 w 1078992"/>
                    <a:gd name="connsiteY3" fmla="*/ 937260 h 937260"/>
                    <a:gd name="connsiteX4" fmla="*/ 0 w 1078992"/>
                    <a:gd name="connsiteY4" fmla="*/ 155448 h 937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8992" h="937260">
                      <a:moveTo>
                        <a:pt x="0" y="155448"/>
                      </a:moveTo>
                      <a:lnTo>
                        <a:pt x="1078992" y="0"/>
                      </a:lnTo>
                      <a:lnTo>
                        <a:pt x="1078992" y="928116"/>
                      </a:lnTo>
                      <a:lnTo>
                        <a:pt x="9144" y="937260"/>
                      </a:lnTo>
                      <a:lnTo>
                        <a:pt x="0" y="155448"/>
                      </a:lnTo>
                      <a:close/>
                    </a:path>
                  </a:pathLst>
                </a:cu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8" name="任意多边形 35"/>
                <p:cNvSpPr/>
                <p:nvPr/>
              </p:nvSpPr>
              <p:spPr>
                <a:xfrm>
                  <a:off x="3771900" y="4279392"/>
                  <a:ext cx="772668" cy="786384"/>
                </a:xfrm>
                <a:custGeom>
                  <a:avLst/>
                  <a:gdLst>
                    <a:gd name="connsiteX0" fmla="*/ 0 w 772668"/>
                    <a:gd name="connsiteY0" fmla="*/ 0 h 786384"/>
                    <a:gd name="connsiteX1" fmla="*/ 772668 w 772668"/>
                    <a:gd name="connsiteY1" fmla="*/ 13716 h 786384"/>
                    <a:gd name="connsiteX2" fmla="*/ 772668 w 772668"/>
                    <a:gd name="connsiteY2" fmla="*/ 786384 h 786384"/>
                    <a:gd name="connsiteX3" fmla="*/ 4572 w 772668"/>
                    <a:gd name="connsiteY3" fmla="*/ 667512 h 786384"/>
                    <a:gd name="connsiteX4" fmla="*/ 0 w 772668"/>
                    <a:gd name="connsiteY4" fmla="*/ 0 h 7863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2668" h="786384">
                      <a:moveTo>
                        <a:pt x="0" y="0"/>
                      </a:moveTo>
                      <a:lnTo>
                        <a:pt x="772668" y="13716"/>
                      </a:lnTo>
                      <a:lnTo>
                        <a:pt x="772668" y="786384"/>
                      </a:lnTo>
                      <a:lnTo>
                        <a:pt x="4572" y="6675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9" name="任意多边形 36"/>
                <p:cNvSpPr/>
                <p:nvPr/>
              </p:nvSpPr>
              <p:spPr>
                <a:xfrm>
                  <a:off x="4704587" y="4293109"/>
                  <a:ext cx="1076201" cy="932687"/>
                </a:xfrm>
                <a:custGeom>
                  <a:avLst/>
                  <a:gdLst>
                    <a:gd name="connsiteX0" fmla="*/ 0 w 1092708"/>
                    <a:gd name="connsiteY0" fmla="*/ 0 h 932688"/>
                    <a:gd name="connsiteX1" fmla="*/ 0 w 1092708"/>
                    <a:gd name="connsiteY1" fmla="*/ 795528 h 932688"/>
                    <a:gd name="connsiteX2" fmla="*/ 1092708 w 1092708"/>
                    <a:gd name="connsiteY2" fmla="*/ 932688 h 932688"/>
                    <a:gd name="connsiteX3" fmla="*/ 1092708 w 1092708"/>
                    <a:gd name="connsiteY3" fmla="*/ 9144 h 932688"/>
                    <a:gd name="connsiteX4" fmla="*/ 0 w 1092708"/>
                    <a:gd name="connsiteY4" fmla="*/ 0 h 932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2708" h="932688">
                      <a:moveTo>
                        <a:pt x="0" y="0"/>
                      </a:moveTo>
                      <a:lnTo>
                        <a:pt x="0" y="795528"/>
                      </a:lnTo>
                      <a:lnTo>
                        <a:pt x="1092708" y="932688"/>
                      </a:lnTo>
                      <a:lnTo>
                        <a:pt x="1092708" y="914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43" name="文本框 23"/>
            <p:cNvSpPr txBox="1"/>
            <p:nvPr/>
          </p:nvSpPr>
          <p:spPr>
            <a:xfrm>
              <a:off x="1846734" y="3357786"/>
              <a:ext cx="2376264" cy="789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从接入层对异常终端进行阻断，可以通过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ARP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SNMP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等多种方式混合阻断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79968" y="4021799"/>
            <a:ext cx="3238672" cy="645423"/>
            <a:chOff x="982638" y="4439986"/>
            <a:chExt cx="3240360" cy="645992"/>
          </a:xfrm>
        </p:grpSpPr>
        <p:sp>
          <p:nvSpPr>
            <p:cNvPr id="51" name="文本框 117"/>
            <p:cNvSpPr txBox="1"/>
            <p:nvPr/>
          </p:nvSpPr>
          <p:spPr>
            <a:xfrm>
              <a:off x="1846734" y="4444877"/>
              <a:ext cx="1625417" cy="338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旁路核心层阻断</a:t>
              </a:r>
              <a:endPara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982638" y="4439986"/>
              <a:ext cx="645992" cy="645992"/>
              <a:chOff x="910630" y="4079946"/>
              <a:chExt cx="645992" cy="645992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910630" y="4079946"/>
                <a:ext cx="645992" cy="645992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5" name="组合 54"/>
              <p:cNvGrpSpPr/>
              <p:nvPr/>
            </p:nvGrpSpPr>
            <p:grpSpPr>
              <a:xfrm>
                <a:off x="1083035" y="4225066"/>
                <a:ext cx="301182" cy="363066"/>
                <a:chOff x="4141788" y="809625"/>
                <a:chExt cx="3600450" cy="4340225"/>
              </a:xfrm>
              <a:solidFill>
                <a:srgbClr val="FFB954"/>
              </a:solidFill>
            </p:grpSpPr>
            <p:sp>
              <p:nvSpPr>
                <p:cNvPr id="56" name="Freeform 7"/>
                <p:cNvSpPr/>
                <p:nvPr/>
              </p:nvSpPr>
              <p:spPr bwMode="auto">
                <a:xfrm>
                  <a:off x="4141788" y="1774825"/>
                  <a:ext cx="3600450" cy="3375025"/>
                </a:xfrm>
                <a:custGeom>
                  <a:avLst/>
                  <a:gdLst>
                    <a:gd name="T0" fmla="*/ 923 w 958"/>
                    <a:gd name="T1" fmla="*/ 114 h 898"/>
                    <a:gd name="T2" fmla="*/ 721 w 958"/>
                    <a:gd name="T3" fmla="*/ 0 h 898"/>
                    <a:gd name="T4" fmla="*/ 508 w 958"/>
                    <a:gd name="T5" fmla="*/ 65 h 898"/>
                    <a:gd name="T6" fmla="*/ 326 w 958"/>
                    <a:gd name="T7" fmla="*/ 3 h 898"/>
                    <a:gd name="T8" fmla="*/ 0 w 958"/>
                    <a:gd name="T9" fmla="*/ 341 h 898"/>
                    <a:gd name="T10" fmla="*/ 107 w 958"/>
                    <a:gd name="T11" fmla="*/ 734 h 898"/>
                    <a:gd name="T12" fmla="*/ 301 w 958"/>
                    <a:gd name="T13" fmla="*/ 898 h 898"/>
                    <a:gd name="T14" fmla="*/ 494 w 958"/>
                    <a:gd name="T15" fmla="*/ 849 h 898"/>
                    <a:gd name="T16" fmla="*/ 681 w 958"/>
                    <a:gd name="T17" fmla="*/ 894 h 898"/>
                    <a:gd name="T18" fmla="*/ 958 w 958"/>
                    <a:gd name="T19" fmla="*/ 583 h 898"/>
                    <a:gd name="T20" fmla="*/ 956 w 958"/>
                    <a:gd name="T21" fmla="*/ 567 h 898"/>
                    <a:gd name="T22" fmla="*/ 956 w 958"/>
                    <a:gd name="T23" fmla="*/ 559 h 898"/>
                    <a:gd name="T24" fmla="*/ 812 w 958"/>
                    <a:gd name="T25" fmla="*/ 327 h 898"/>
                    <a:gd name="T26" fmla="*/ 920 w 958"/>
                    <a:gd name="T27" fmla="*/ 116 h 898"/>
                    <a:gd name="T28" fmla="*/ 923 w 958"/>
                    <a:gd name="T29" fmla="*/ 114 h 8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58" h="898">
                      <a:moveTo>
                        <a:pt x="923" y="114"/>
                      </a:moveTo>
                      <a:cubicBezTo>
                        <a:pt x="877" y="57"/>
                        <a:pt x="816" y="0"/>
                        <a:pt x="721" y="0"/>
                      </a:cubicBezTo>
                      <a:cubicBezTo>
                        <a:pt x="655" y="0"/>
                        <a:pt x="599" y="65"/>
                        <a:pt x="508" y="65"/>
                      </a:cubicBezTo>
                      <a:cubicBezTo>
                        <a:pt x="435" y="65"/>
                        <a:pt x="405" y="3"/>
                        <a:pt x="326" y="3"/>
                      </a:cubicBezTo>
                      <a:cubicBezTo>
                        <a:pt x="162" y="3"/>
                        <a:pt x="0" y="150"/>
                        <a:pt x="0" y="341"/>
                      </a:cubicBezTo>
                      <a:cubicBezTo>
                        <a:pt x="0" y="442"/>
                        <a:pt x="33" y="598"/>
                        <a:pt x="107" y="734"/>
                      </a:cubicBezTo>
                      <a:cubicBezTo>
                        <a:pt x="161" y="834"/>
                        <a:pt x="227" y="898"/>
                        <a:pt x="301" y="898"/>
                      </a:cubicBezTo>
                      <a:cubicBezTo>
                        <a:pt x="355" y="898"/>
                        <a:pt x="418" y="849"/>
                        <a:pt x="494" y="849"/>
                      </a:cubicBezTo>
                      <a:cubicBezTo>
                        <a:pt x="560" y="849"/>
                        <a:pt x="621" y="894"/>
                        <a:pt x="681" y="894"/>
                      </a:cubicBezTo>
                      <a:cubicBezTo>
                        <a:pt x="825" y="894"/>
                        <a:pt x="958" y="707"/>
                        <a:pt x="958" y="583"/>
                      </a:cubicBezTo>
                      <a:cubicBezTo>
                        <a:pt x="958" y="576"/>
                        <a:pt x="956" y="572"/>
                        <a:pt x="956" y="567"/>
                      </a:cubicBezTo>
                      <a:cubicBezTo>
                        <a:pt x="956" y="559"/>
                        <a:pt x="956" y="559"/>
                        <a:pt x="956" y="559"/>
                      </a:cubicBezTo>
                      <a:cubicBezTo>
                        <a:pt x="863" y="509"/>
                        <a:pt x="812" y="434"/>
                        <a:pt x="812" y="327"/>
                      </a:cubicBezTo>
                      <a:cubicBezTo>
                        <a:pt x="812" y="240"/>
                        <a:pt x="850" y="164"/>
                        <a:pt x="920" y="116"/>
                      </a:cubicBezTo>
                      <a:cubicBezTo>
                        <a:pt x="923" y="114"/>
                        <a:pt x="923" y="114"/>
                        <a:pt x="923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zh-CN" altLang="en-US">
                    <a:solidFill>
                      <a:srgbClr val="FFB9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7" name="Freeform 8"/>
                <p:cNvSpPr/>
                <p:nvPr/>
              </p:nvSpPr>
              <p:spPr bwMode="auto">
                <a:xfrm>
                  <a:off x="6021388" y="809625"/>
                  <a:ext cx="792163" cy="1135063"/>
                </a:xfrm>
                <a:custGeom>
                  <a:avLst/>
                  <a:gdLst>
                    <a:gd name="T0" fmla="*/ 5 w 211"/>
                    <a:gd name="T1" fmla="*/ 302 h 302"/>
                    <a:gd name="T2" fmla="*/ 211 w 211"/>
                    <a:gd name="T3" fmla="*/ 47 h 302"/>
                    <a:gd name="T4" fmla="*/ 208 w 211"/>
                    <a:gd name="T5" fmla="*/ 6 h 302"/>
                    <a:gd name="T6" fmla="*/ 207 w 211"/>
                    <a:gd name="T7" fmla="*/ 0 h 302"/>
                    <a:gd name="T8" fmla="*/ 0 w 211"/>
                    <a:gd name="T9" fmla="*/ 249 h 302"/>
                    <a:gd name="T10" fmla="*/ 5 w 211"/>
                    <a:gd name="T11" fmla="*/ 295 h 302"/>
                    <a:gd name="T12" fmla="*/ 5 w 211"/>
                    <a:gd name="T13" fmla="*/ 302 h 3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1" h="302">
                      <a:moveTo>
                        <a:pt x="5" y="302"/>
                      </a:moveTo>
                      <a:cubicBezTo>
                        <a:pt x="112" y="268"/>
                        <a:pt x="211" y="188"/>
                        <a:pt x="211" y="47"/>
                      </a:cubicBezTo>
                      <a:cubicBezTo>
                        <a:pt x="211" y="36"/>
                        <a:pt x="210" y="22"/>
                        <a:pt x="208" y="6"/>
                      </a:cubicBezTo>
                      <a:cubicBezTo>
                        <a:pt x="207" y="0"/>
                        <a:pt x="207" y="0"/>
                        <a:pt x="207" y="0"/>
                      </a:cubicBezTo>
                      <a:cubicBezTo>
                        <a:pt x="98" y="30"/>
                        <a:pt x="0" y="115"/>
                        <a:pt x="0" y="249"/>
                      </a:cubicBezTo>
                      <a:cubicBezTo>
                        <a:pt x="0" y="262"/>
                        <a:pt x="1" y="278"/>
                        <a:pt x="5" y="295"/>
                      </a:cubicBezTo>
                      <a:cubicBezTo>
                        <a:pt x="5" y="302"/>
                        <a:pt x="5" y="302"/>
                        <a:pt x="5" y="3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zh-CN" altLang="en-US">
                    <a:solidFill>
                      <a:srgbClr val="FFB95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53" name="文本框 23"/>
            <p:cNvSpPr txBox="1"/>
            <p:nvPr/>
          </p:nvSpPr>
          <p:spPr>
            <a:xfrm>
              <a:off x="1846734" y="4725938"/>
              <a:ext cx="2376264" cy="309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通过交换机联动方式实现阻断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7562194" y="1892460"/>
            <a:ext cx="4113009" cy="369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、应用层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ACL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562194" y="2294300"/>
            <a:ext cx="4113009" cy="369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双向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SNMP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SPAN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SNMP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580297" y="2735192"/>
            <a:ext cx="4113009" cy="369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SNMP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1793530" y="5787784"/>
            <a:ext cx="884272" cy="138455"/>
          </a:xfrm>
          <a:prstGeom prst="ellipse">
            <a:avLst/>
          </a:prstGeom>
          <a:solidFill>
            <a:schemeClr val="bg1">
              <a:alpha val="70000"/>
            </a:schemeClr>
          </a:solidFill>
          <a:ln w="63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380" tIns="45690" rIns="91380" bIns="45690" rtlCol="0" anchor="ctr">
            <a:normAutofit fontScale="25000" lnSpcReduction="20000"/>
          </a:bodyPr>
          <a:lstStyle/>
          <a:p>
            <a:pPr algn="ctr" defTabSz="913765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57766" y="5409615"/>
            <a:ext cx="899576" cy="899576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1757342" y="5525471"/>
            <a:ext cx="3968774" cy="611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/>
              <a:t>自动实现私接仿冒、异常脆弱资产阻断，释放运维压力，提升事件处置响应速度；</a:t>
            </a:r>
            <a:endParaRPr lang="zh-CN" altLang="en-US" sz="1200" dirty="0"/>
          </a:p>
        </p:txBody>
      </p:sp>
      <p:sp>
        <p:nvSpPr>
          <p:cNvPr id="64" name="文本框 63"/>
          <p:cNvSpPr txBox="1"/>
          <p:nvPr/>
        </p:nvSpPr>
        <p:spPr>
          <a:xfrm>
            <a:off x="998526" y="5670613"/>
            <a:ext cx="685565" cy="36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D64838"/>
                </a:solidFill>
                <a:latin typeface="+mj-ea"/>
                <a:ea typeface="+mj-ea"/>
                <a:cs typeface="+mn-ea"/>
                <a:sym typeface="+mn-lt"/>
              </a:rPr>
              <a:t>智能</a:t>
            </a:r>
            <a:endParaRPr lang="zh-CN" altLang="en-US" b="1" dirty="0">
              <a:solidFill>
                <a:srgbClr val="D64838"/>
              </a:solidFill>
              <a:latin typeface="+mj-ea"/>
              <a:ea typeface="+mj-ea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333012" y="5402615"/>
            <a:ext cx="899576" cy="899576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6473772" y="5663614"/>
            <a:ext cx="685565" cy="369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D64838"/>
                </a:solidFill>
                <a:latin typeface="+mj-ea"/>
                <a:ea typeface="+mj-ea"/>
                <a:cs typeface="+mn-ea"/>
                <a:sym typeface="+mn-lt"/>
              </a:rPr>
              <a:t>快速</a:t>
            </a:r>
            <a:endParaRPr lang="zh-CN" altLang="en-US" b="1" dirty="0">
              <a:solidFill>
                <a:srgbClr val="D64838"/>
              </a:solidFill>
              <a:latin typeface="+mj-ea"/>
              <a:ea typeface="+mj-ea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7373348" y="5523932"/>
            <a:ext cx="3613168" cy="61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200" dirty="0">
                <a:latin typeface="+mn-ea"/>
                <a:cs typeface="+mn-ea"/>
                <a:sym typeface="+mn-lt"/>
              </a:rPr>
              <a:t>ARP</a:t>
            </a:r>
            <a:r>
              <a:rPr lang="zh-CN" altLang="en-US" sz="1200" dirty="0">
                <a:latin typeface="+mn-ea"/>
                <a:cs typeface="+mn-ea"/>
                <a:sym typeface="+mn-lt"/>
              </a:rPr>
              <a:t>欺骗、</a:t>
            </a:r>
            <a:r>
              <a:rPr lang="en-US" altLang="zh-CN" sz="1200" dirty="0">
                <a:latin typeface="+mn-ea"/>
                <a:cs typeface="+mn-ea"/>
                <a:sym typeface="+mn-lt"/>
              </a:rPr>
              <a:t>MAC</a:t>
            </a:r>
            <a:r>
              <a:rPr lang="zh-CN" altLang="en-US" sz="1200" dirty="0">
                <a:latin typeface="+mn-ea"/>
                <a:cs typeface="+mn-ea"/>
                <a:sym typeface="+mn-lt"/>
              </a:rPr>
              <a:t>黑洞、交换机联动等多种阻断模式结合，提升阻断效率与准确度；</a:t>
            </a:r>
            <a:endParaRPr lang="en-US" altLang="zh-CN" sz="1200" dirty="0">
              <a:latin typeface="+mn-ea"/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探针功能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攻击面管控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8230530" y="1434735"/>
            <a:ext cx="3808219" cy="4667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1CADE4"/>
                </a:solidFill>
                <a:latin typeface="+mj-ea"/>
                <a:ea typeface="+mj-ea"/>
              </a:rPr>
              <a:t>物联网漏洞</a:t>
            </a:r>
            <a:r>
              <a:rPr lang="en-US" altLang="zh-CN" sz="1800" b="1" dirty="0">
                <a:solidFill>
                  <a:srgbClr val="1CADE4"/>
                </a:solidFill>
                <a:latin typeface="+mj-ea"/>
                <a:ea typeface="+mj-ea"/>
              </a:rPr>
              <a:t>/</a:t>
            </a:r>
            <a:r>
              <a:rPr lang="zh-CN" altLang="en-US" sz="1800" b="1" dirty="0">
                <a:solidFill>
                  <a:srgbClr val="1CADE4"/>
                </a:solidFill>
                <a:latin typeface="+mj-ea"/>
                <a:ea typeface="+mj-ea"/>
              </a:rPr>
              <a:t>弱口令扫描 </a:t>
            </a:r>
            <a:endParaRPr lang="zh-CN" altLang="en-US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+mj-ea"/>
                <a:ea typeface="+mj-ea"/>
              </a:rPr>
              <a:t>视频设备设备弱口令等 </a:t>
            </a:r>
            <a:endParaRPr lang="zh-CN" altLang="en-US" sz="14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+mj-ea"/>
                <a:ea typeface="+mj-ea"/>
              </a:rPr>
              <a:t>视频设备漏洞 </a:t>
            </a:r>
            <a:endParaRPr lang="zh-CN" altLang="en-US" sz="14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+mj-ea"/>
                <a:ea typeface="+mj-ea"/>
              </a:rPr>
              <a:t>视频协议漏洞 </a:t>
            </a:r>
            <a:endParaRPr lang="zh-CN" altLang="en-US" sz="14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+mj-ea"/>
                <a:ea typeface="+mj-ea"/>
              </a:rPr>
              <a:t>视频应用漏洞 </a:t>
            </a:r>
            <a:endParaRPr lang="zh-CN" altLang="en-US" sz="14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+mj-ea"/>
                <a:ea typeface="+mj-ea"/>
              </a:rPr>
              <a:t>开放的非法服务端口 </a:t>
            </a:r>
            <a:endParaRPr lang="zh-CN" altLang="en-US" sz="14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+mj-ea"/>
                <a:ea typeface="+mj-ea"/>
              </a:rPr>
              <a:t>与受影响资产关联 </a:t>
            </a:r>
            <a:endParaRPr lang="zh-CN" altLang="en-US" sz="1400" dirty="0">
              <a:latin typeface="+mj-ea"/>
              <a:ea typeface="+mj-ea"/>
            </a:endParaRPr>
          </a:p>
          <a:p>
            <a:endParaRPr lang="en-US" altLang="zh-CN" sz="1800" b="1" dirty="0">
              <a:solidFill>
                <a:srgbClr val="1CADE4"/>
              </a:solidFill>
              <a:latin typeface="+mj-ea"/>
              <a:ea typeface="+mj-ea"/>
            </a:endParaRPr>
          </a:p>
          <a:p>
            <a:endParaRPr lang="en-US" altLang="zh-CN" b="1" dirty="0">
              <a:solidFill>
                <a:srgbClr val="1CADE4"/>
              </a:solidFill>
              <a:latin typeface="+mj-ea"/>
              <a:ea typeface="+mj-ea"/>
            </a:endParaRPr>
          </a:p>
          <a:p>
            <a:endParaRPr lang="en-US" altLang="zh-CN" sz="1800" b="1" dirty="0">
              <a:solidFill>
                <a:srgbClr val="1CADE4"/>
              </a:solidFill>
              <a:latin typeface="+mj-ea"/>
              <a:ea typeface="+mj-ea"/>
            </a:endParaRPr>
          </a:p>
          <a:p>
            <a:r>
              <a:rPr lang="zh-CN" altLang="en-US" sz="1800" b="1" dirty="0">
                <a:solidFill>
                  <a:srgbClr val="1CADE4"/>
                </a:solidFill>
                <a:latin typeface="+mj-ea"/>
                <a:ea typeface="+mj-ea"/>
              </a:rPr>
              <a:t>多维漏洞库来源</a:t>
            </a:r>
            <a:endParaRPr lang="zh-CN" altLang="en-US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+mj-ea"/>
                <a:ea typeface="+mj-ea"/>
              </a:rPr>
              <a:t>威胁情报（自由漏洞挖掘、开源社区） </a:t>
            </a:r>
            <a:endParaRPr lang="zh-CN" altLang="en-US" sz="14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000000"/>
                </a:solidFill>
                <a:latin typeface="+mj-ea"/>
                <a:ea typeface="+mj-ea"/>
              </a:rPr>
              <a:t>漏洞情报（兼容</a:t>
            </a:r>
            <a:r>
              <a:rPr lang="en-US" altLang="zh-CN" sz="1400" dirty="0">
                <a:solidFill>
                  <a:srgbClr val="000000"/>
                </a:solidFill>
                <a:latin typeface="+mj-ea"/>
                <a:ea typeface="+mj-ea"/>
              </a:rPr>
              <a:t>CNNVD</a:t>
            </a:r>
            <a:r>
              <a:rPr lang="zh-CN" altLang="en-US" sz="1400" dirty="0">
                <a:solidFill>
                  <a:srgbClr val="000000"/>
                </a:solidFill>
                <a:latin typeface="+mj-ea"/>
                <a:ea typeface="+mj-ea"/>
              </a:rPr>
              <a:t>、</a:t>
            </a:r>
            <a:r>
              <a:rPr lang="en-US" altLang="zh-CN" sz="1400" dirty="0">
                <a:solidFill>
                  <a:srgbClr val="000000"/>
                </a:solidFill>
                <a:latin typeface="+mj-ea"/>
                <a:ea typeface="+mj-ea"/>
              </a:rPr>
              <a:t>CVE</a:t>
            </a:r>
            <a:r>
              <a:rPr lang="zh-CN" altLang="en-US" sz="1400" dirty="0">
                <a:solidFill>
                  <a:srgbClr val="000000"/>
                </a:solidFill>
                <a:latin typeface="+mj-ea"/>
                <a:ea typeface="+mj-ea"/>
              </a:rPr>
              <a:t>）</a:t>
            </a:r>
            <a:endParaRPr lang="en-US" altLang="zh-CN" sz="1400" dirty="0">
              <a:solidFill>
                <a:srgbClr val="00000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j-ea"/>
                <a:ea typeface="+mj-ea"/>
              </a:rPr>
              <a:t>自动化渗透测试扫描</a:t>
            </a:r>
            <a:endParaRPr lang="en-US" altLang="zh-CN" sz="1400" dirty="0"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+mj-ea"/>
                <a:ea typeface="+mj-ea"/>
              </a:rPr>
              <a:t>腾讯漏洞库</a:t>
            </a:r>
            <a:endParaRPr lang="zh-CN" altLang="en-US" sz="1400" dirty="0">
              <a:latin typeface="+mj-ea"/>
              <a:ea typeface="+mj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6335" y="921111"/>
            <a:ext cx="9477090" cy="534154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探针功能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脆弱点管控</a:t>
            </a: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文本框 73"/>
          <p:cNvSpPr txBox="1"/>
          <p:nvPr/>
        </p:nvSpPr>
        <p:spPr>
          <a:xfrm>
            <a:off x="403452" y="166866"/>
            <a:ext cx="4122274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探针功能</a:t>
            </a:r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-PC</a:t>
            </a:r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合规性检查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37"/>
          <p:cNvSpPr txBox="1"/>
          <p:nvPr/>
        </p:nvSpPr>
        <p:spPr>
          <a:xfrm>
            <a:off x="8248393" y="4210293"/>
            <a:ext cx="1043895" cy="325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合规管理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Freeform 62"/>
          <p:cNvSpPr/>
          <p:nvPr/>
        </p:nvSpPr>
        <p:spPr bwMode="auto">
          <a:xfrm flipH="1" flipV="1">
            <a:off x="6131209" y="4255477"/>
            <a:ext cx="3186039" cy="331824"/>
          </a:xfrm>
          <a:custGeom>
            <a:avLst/>
            <a:gdLst>
              <a:gd name="T0" fmla="*/ 0 w 2345"/>
              <a:gd name="T1" fmla="*/ 0 h 1776"/>
              <a:gd name="T2" fmla="*/ 1267 w 2345"/>
              <a:gd name="T3" fmla="*/ 0 h 1776"/>
              <a:gd name="T4" fmla="*/ 2345 w 2345"/>
              <a:gd name="T5" fmla="*/ 1776 h 17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45" h="1776">
                <a:moveTo>
                  <a:pt x="0" y="0"/>
                </a:moveTo>
                <a:lnTo>
                  <a:pt x="1267" y="0"/>
                </a:lnTo>
                <a:lnTo>
                  <a:pt x="2345" y="1776"/>
                </a:lnTo>
              </a:path>
            </a:pathLst>
          </a:custGeom>
          <a:noFill/>
          <a:ln w="3175" cap="flat">
            <a:solidFill>
              <a:schemeClr val="accent2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380" tIns="45690" rIns="91380" bIns="45690" numCol="1" anchor="t" anchorCtr="0" compatLnSpc="1"/>
          <a:lstStyle/>
          <a:p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Freeform 59"/>
          <p:cNvSpPr/>
          <p:nvPr/>
        </p:nvSpPr>
        <p:spPr bwMode="auto">
          <a:xfrm rot="1781571">
            <a:off x="8418996" y="1709779"/>
            <a:ext cx="1746585" cy="2180939"/>
          </a:xfrm>
          <a:custGeom>
            <a:avLst/>
            <a:gdLst>
              <a:gd name="T0" fmla="*/ 953 w 953"/>
              <a:gd name="T1" fmla="*/ 230 h 1190"/>
              <a:gd name="T2" fmla="*/ 845 w 953"/>
              <a:gd name="T3" fmla="*/ 0 h 1190"/>
              <a:gd name="T4" fmla="*/ 511 w 953"/>
              <a:gd name="T5" fmla="*/ 230 h 1190"/>
              <a:gd name="T6" fmla="*/ 619 w 953"/>
              <a:gd name="T7" fmla="*/ 230 h 1190"/>
              <a:gd name="T8" fmla="*/ 0 w 953"/>
              <a:gd name="T9" fmla="*/ 1190 h 1190"/>
              <a:gd name="T10" fmla="*/ 387 w 953"/>
              <a:gd name="T11" fmla="*/ 1190 h 1190"/>
              <a:gd name="T12" fmla="*/ 845 w 953"/>
              <a:gd name="T13" fmla="*/ 230 h 1190"/>
              <a:gd name="T14" fmla="*/ 953 w 953"/>
              <a:gd name="T15" fmla="*/ 230 h 1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3" h="1190">
                <a:moveTo>
                  <a:pt x="953" y="230"/>
                </a:moveTo>
                <a:lnTo>
                  <a:pt x="845" y="0"/>
                </a:lnTo>
                <a:lnTo>
                  <a:pt x="511" y="230"/>
                </a:lnTo>
                <a:lnTo>
                  <a:pt x="619" y="230"/>
                </a:lnTo>
                <a:lnTo>
                  <a:pt x="0" y="1190"/>
                </a:lnTo>
                <a:lnTo>
                  <a:pt x="387" y="1190"/>
                </a:lnTo>
                <a:lnTo>
                  <a:pt x="845" y="230"/>
                </a:lnTo>
                <a:lnTo>
                  <a:pt x="953" y="230"/>
                </a:lnTo>
                <a:close/>
              </a:path>
            </a:pathLst>
          </a:custGeom>
          <a:solidFill>
            <a:schemeClr val="bg2">
              <a:lumMod val="75000"/>
              <a:alpha val="35000"/>
            </a:schemeClr>
          </a:solidFill>
          <a:ln>
            <a:noFill/>
          </a:ln>
        </p:spPr>
        <p:txBody>
          <a:bodyPr vert="horz" wrap="square" lIns="91380" tIns="45690" rIns="91380" bIns="45690" numCol="1" anchor="t" anchorCtr="0" compatLnSpc="1"/>
          <a:lstStyle/>
          <a:p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Freeform 61"/>
          <p:cNvSpPr/>
          <p:nvPr/>
        </p:nvSpPr>
        <p:spPr bwMode="auto">
          <a:xfrm>
            <a:off x="2853984" y="1794501"/>
            <a:ext cx="2476475" cy="3051945"/>
          </a:xfrm>
          <a:custGeom>
            <a:avLst/>
            <a:gdLst>
              <a:gd name="T0" fmla="*/ 0 w 1561"/>
              <a:gd name="T1" fmla="*/ 0 h 906"/>
              <a:gd name="T2" fmla="*/ 1017 w 1561"/>
              <a:gd name="T3" fmla="*/ 0 h 906"/>
              <a:gd name="T4" fmla="*/ 1561 w 1561"/>
              <a:gd name="T5" fmla="*/ 906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61" h="906">
                <a:moveTo>
                  <a:pt x="0" y="0"/>
                </a:moveTo>
                <a:lnTo>
                  <a:pt x="1017" y="0"/>
                </a:lnTo>
                <a:lnTo>
                  <a:pt x="1561" y="906"/>
                </a:lnTo>
              </a:path>
            </a:pathLst>
          </a:custGeom>
          <a:noFill/>
          <a:ln w="3175" cap="flat">
            <a:solidFill>
              <a:schemeClr val="accent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380" tIns="45690" rIns="91380" bIns="45690" numCol="1" anchor="t" anchorCtr="0" compatLnSpc="1"/>
          <a:lstStyle/>
          <a:p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63"/>
          <p:cNvSpPr/>
          <p:nvPr/>
        </p:nvSpPr>
        <p:spPr bwMode="auto">
          <a:xfrm>
            <a:off x="5614750" y="1793141"/>
            <a:ext cx="2066849" cy="1721450"/>
          </a:xfrm>
          <a:custGeom>
            <a:avLst/>
            <a:gdLst>
              <a:gd name="T0" fmla="*/ 0 w 1128"/>
              <a:gd name="T1" fmla="*/ 0 h 1520"/>
              <a:gd name="T2" fmla="*/ 1128 w 1128"/>
              <a:gd name="T3" fmla="*/ 0 h 1520"/>
              <a:gd name="T4" fmla="*/ 1128 w 1128"/>
              <a:gd name="T5" fmla="*/ 1520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28" h="1520">
                <a:moveTo>
                  <a:pt x="0" y="0"/>
                </a:moveTo>
                <a:lnTo>
                  <a:pt x="1128" y="0"/>
                </a:lnTo>
                <a:lnTo>
                  <a:pt x="1128" y="1520"/>
                </a:lnTo>
              </a:path>
            </a:pathLst>
          </a:custGeom>
          <a:noFill/>
          <a:ln w="3175" cap="flat">
            <a:solidFill>
              <a:schemeClr val="accent3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380" tIns="45690" rIns="91380" bIns="45690" numCol="1" anchor="t" anchorCtr="0" compatLnSpc="1"/>
          <a:lstStyle/>
          <a:p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Oval 64"/>
          <p:cNvSpPr>
            <a:spLocks noChangeArrowheads="1"/>
          </p:cNvSpPr>
          <p:nvPr/>
        </p:nvSpPr>
        <p:spPr bwMode="auto">
          <a:xfrm>
            <a:off x="4648280" y="5418460"/>
            <a:ext cx="1367534" cy="272873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380" tIns="45690" rIns="91380" bIns="45690" numCol="1" anchor="t" anchorCtr="0" compatLnSpc="1"/>
          <a:lstStyle/>
          <a:p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Oval 65"/>
          <p:cNvSpPr>
            <a:spLocks noChangeArrowheads="1"/>
          </p:cNvSpPr>
          <p:nvPr/>
        </p:nvSpPr>
        <p:spPr bwMode="auto">
          <a:xfrm>
            <a:off x="4648280" y="4187364"/>
            <a:ext cx="1367534" cy="1367534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txBody>
          <a:bodyPr vert="horz" wrap="square" lIns="91380" tIns="45690" rIns="91380" bIns="45690" numCol="1" anchor="t" anchorCtr="0" compatLnSpc="1"/>
          <a:lstStyle/>
          <a:p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Oval 67"/>
          <p:cNvSpPr>
            <a:spLocks noChangeArrowheads="1"/>
          </p:cNvSpPr>
          <p:nvPr/>
        </p:nvSpPr>
        <p:spPr bwMode="auto">
          <a:xfrm>
            <a:off x="6050718" y="4726761"/>
            <a:ext cx="1043895" cy="206241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380" tIns="45690" rIns="91380" bIns="45690" numCol="1" anchor="t" anchorCtr="0" compatLnSpc="1"/>
          <a:lstStyle/>
          <a:p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Oval 68"/>
          <p:cNvSpPr>
            <a:spLocks noChangeArrowheads="1"/>
          </p:cNvSpPr>
          <p:nvPr/>
        </p:nvSpPr>
        <p:spPr bwMode="auto">
          <a:xfrm>
            <a:off x="6050718" y="3787569"/>
            <a:ext cx="1043895" cy="104072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380" tIns="45690" rIns="91380" bIns="45690" numCol="1" anchor="t" anchorCtr="0" compatLnSpc="1"/>
          <a:lstStyle/>
          <a:p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Oval 70"/>
          <p:cNvSpPr>
            <a:spLocks noChangeArrowheads="1"/>
          </p:cNvSpPr>
          <p:nvPr/>
        </p:nvSpPr>
        <p:spPr bwMode="auto">
          <a:xfrm>
            <a:off x="7173935" y="4206398"/>
            <a:ext cx="793234" cy="158648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380" tIns="45690" rIns="91380" bIns="45690" numCol="1" anchor="t" anchorCtr="0" compatLnSpc="1"/>
          <a:lstStyle/>
          <a:p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Oval 71"/>
          <p:cNvSpPr>
            <a:spLocks noChangeArrowheads="1"/>
          </p:cNvSpPr>
          <p:nvPr/>
        </p:nvSpPr>
        <p:spPr bwMode="auto">
          <a:xfrm>
            <a:off x="7173935" y="3495663"/>
            <a:ext cx="793234" cy="7900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380" tIns="45690" rIns="91380" bIns="45690" numCol="1" anchor="t" anchorCtr="0" compatLnSpc="1"/>
          <a:lstStyle/>
          <a:p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Straight Connector 26"/>
          <p:cNvCxnSpPr>
            <a:endCxn id="40" idx="2"/>
          </p:cNvCxnSpPr>
          <p:nvPr/>
        </p:nvCxnSpPr>
        <p:spPr>
          <a:xfrm flipV="1">
            <a:off x="2685818" y="1749504"/>
            <a:ext cx="882077" cy="44996"/>
          </a:xfrm>
          <a:prstGeom prst="line">
            <a:avLst/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27"/>
          <p:cNvSpPr txBox="1"/>
          <p:nvPr/>
        </p:nvSpPr>
        <p:spPr>
          <a:xfrm>
            <a:off x="2685820" y="1424050"/>
            <a:ext cx="1764151" cy="325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系统加固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35"/>
          <p:cNvSpPr txBox="1"/>
          <p:nvPr/>
        </p:nvSpPr>
        <p:spPr>
          <a:xfrm>
            <a:off x="8342893" y="4605475"/>
            <a:ext cx="1710995" cy="1351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违规软件检测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高危服务检测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远程桌面检测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违规外联检测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敏感注册表检测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Straight Connector 36"/>
          <p:cNvCxnSpPr/>
          <p:nvPr/>
        </p:nvCxnSpPr>
        <p:spPr>
          <a:xfrm>
            <a:off x="8251172" y="4584877"/>
            <a:ext cx="1052432" cy="0"/>
          </a:xfrm>
          <a:prstGeom prst="line">
            <a:avLst/>
          </a:prstGeom>
          <a:ln w="254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0"/>
          <p:cNvCxnSpPr/>
          <p:nvPr/>
        </p:nvCxnSpPr>
        <p:spPr>
          <a:xfrm>
            <a:off x="5461007" y="1796122"/>
            <a:ext cx="1512025" cy="0"/>
          </a:xfrm>
          <a:prstGeom prst="line">
            <a:avLst/>
          </a:prstGeom>
          <a:ln w="254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461007" y="1884288"/>
            <a:ext cx="2220591" cy="13840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外设设备管控（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、磁盘等）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外联设备管控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文件访问控制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文件操作审计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屏幕水印、打印水印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5470437" y="1403289"/>
            <a:ext cx="2777955" cy="3256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文件和数据管理（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Agent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Freeform 61"/>
          <p:cNvSpPr/>
          <p:nvPr/>
        </p:nvSpPr>
        <p:spPr bwMode="auto">
          <a:xfrm>
            <a:off x="592621" y="3962708"/>
            <a:ext cx="2476475" cy="1437339"/>
          </a:xfrm>
          <a:custGeom>
            <a:avLst/>
            <a:gdLst>
              <a:gd name="T0" fmla="*/ 0 w 1561"/>
              <a:gd name="T1" fmla="*/ 0 h 906"/>
              <a:gd name="T2" fmla="*/ 1017 w 1561"/>
              <a:gd name="T3" fmla="*/ 0 h 906"/>
              <a:gd name="T4" fmla="*/ 1561 w 1561"/>
              <a:gd name="T5" fmla="*/ 906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61" h="906">
                <a:moveTo>
                  <a:pt x="0" y="0"/>
                </a:moveTo>
                <a:lnTo>
                  <a:pt x="1017" y="0"/>
                </a:lnTo>
                <a:lnTo>
                  <a:pt x="1561" y="906"/>
                </a:lnTo>
              </a:path>
            </a:pathLst>
          </a:custGeom>
          <a:noFill/>
          <a:ln w="3175" cap="flat">
            <a:solidFill>
              <a:schemeClr val="accent1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380" tIns="45690" rIns="91380" bIns="45690" numCol="1" anchor="t" anchorCtr="0" compatLnSpc="1"/>
          <a:lstStyle/>
          <a:p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25"/>
          <p:cNvSpPr txBox="1"/>
          <p:nvPr/>
        </p:nvSpPr>
        <p:spPr>
          <a:xfrm>
            <a:off x="424456" y="4038861"/>
            <a:ext cx="1764151" cy="79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硬件信息收集及统计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软件信息收集及统计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Windows/MAC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统一管理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27"/>
          <p:cNvSpPr txBox="1"/>
          <p:nvPr/>
        </p:nvSpPr>
        <p:spPr>
          <a:xfrm>
            <a:off x="424456" y="3615801"/>
            <a:ext cx="1764151" cy="325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软件管理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2985671" y="4863219"/>
            <a:ext cx="1581694" cy="1739496"/>
            <a:chOff x="2387799" y="3820209"/>
            <a:chExt cx="1026319" cy="1128713"/>
          </a:xfrm>
        </p:grpSpPr>
        <p:sp>
          <p:nvSpPr>
            <p:cNvPr id="51" name="Oval 64"/>
            <p:cNvSpPr>
              <a:spLocks noChangeArrowheads="1"/>
            </p:cNvSpPr>
            <p:nvPr/>
          </p:nvSpPr>
          <p:spPr bwMode="auto">
            <a:xfrm>
              <a:off x="2387799" y="4744134"/>
              <a:ext cx="1026319" cy="204788"/>
            </a:xfrm>
            <a:prstGeom prst="ellipse">
              <a:avLst/>
            </a:pr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91380" tIns="45690" rIns="91380" bIns="45690" numCol="1" anchor="t" anchorCtr="0" compatLnSpc="1"/>
            <a:lstStyle/>
            <a:p>
              <a:endParaRPr 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Oval 65"/>
            <p:cNvSpPr>
              <a:spLocks noChangeArrowheads="1"/>
            </p:cNvSpPr>
            <p:nvPr/>
          </p:nvSpPr>
          <p:spPr bwMode="auto">
            <a:xfrm>
              <a:off x="2387799" y="3820209"/>
              <a:ext cx="1026319" cy="1026319"/>
            </a:xfrm>
            <a:prstGeom prst="ellipse">
              <a:avLst/>
            </a:prstGeom>
            <a:solidFill>
              <a:srgbClr val="27506E"/>
            </a:solidFill>
            <a:ln>
              <a:noFill/>
            </a:ln>
          </p:spPr>
          <p:txBody>
            <a:bodyPr vert="horz" wrap="square" lIns="91380" tIns="45690" rIns="91380" bIns="45690" numCol="1" anchor="t" anchorCtr="0" compatLnSpc="1"/>
            <a:lstStyle/>
            <a:p>
              <a:endParaRPr lang="en-US" sz="1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53" name="Straight Connector 36"/>
          <p:cNvCxnSpPr/>
          <p:nvPr/>
        </p:nvCxnSpPr>
        <p:spPr>
          <a:xfrm>
            <a:off x="424454" y="3959990"/>
            <a:ext cx="1276628" cy="0"/>
          </a:xfrm>
          <a:prstGeom prst="line">
            <a:avLst/>
          </a:prstGeom>
          <a:ln w="25400" cap="rnd">
            <a:solidFill>
              <a:srgbClr val="2750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25"/>
          <p:cNvSpPr txBox="1"/>
          <p:nvPr/>
        </p:nvSpPr>
        <p:spPr>
          <a:xfrm>
            <a:off x="2685820" y="1909021"/>
            <a:ext cx="1852866" cy="2214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禁止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Guest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帐号登录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帐号密码强度强制规定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配置锁屏策略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高危服务加固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禁止默认共享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支持主机防火墙配置下发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禁止终端系统访问高危端口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支持企业自定义脚本下发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bank-safe-box_16111"/>
          <p:cNvSpPr>
            <a:spLocks noChangeAspect="1"/>
          </p:cNvSpPr>
          <p:nvPr/>
        </p:nvSpPr>
        <p:spPr>
          <a:xfrm>
            <a:off x="5058272" y="4566486"/>
            <a:ext cx="591098" cy="609288"/>
          </a:xfrm>
          <a:custGeom>
            <a:avLst/>
            <a:gdLst>
              <a:gd name="connsiteX0" fmla="*/ 289989 w 587034"/>
              <a:gd name="connsiteY0" fmla="*/ 250254 h 605099"/>
              <a:gd name="connsiteX1" fmla="*/ 247107 w 587034"/>
              <a:gd name="connsiteY1" fmla="*/ 293076 h 605099"/>
              <a:gd name="connsiteX2" fmla="*/ 289989 w 587034"/>
              <a:gd name="connsiteY2" fmla="*/ 335898 h 605099"/>
              <a:gd name="connsiteX3" fmla="*/ 332872 w 587034"/>
              <a:gd name="connsiteY3" fmla="*/ 293076 h 605099"/>
              <a:gd name="connsiteX4" fmla="*/ 289989 w 587034"/>
              <a:gd name="connsiteY4" fmla="*/ 250254 h 605099"/>
              <a:gd name="connsiteX5" fmla="*/ 200373 w 587034"/>
              <a:gd name="connsiteY5" fmla="*/ 173133 h 605099"/>
              <a:gd name="connsiteX6" fmla="*/ 213800 w 587034"/>
              <a:gd name="connsiteY6" fmla="*/ 178746 h 605099"/>
              <a:gd name="connsiteX7" fmla="*/ 255641 w 587034"/>
              <a:gd name="connsiteY7" fmla="*/ 220320 h 605099"/>
              <a:gd name="connsiteX8" fmla="*/ 289989 w 587034"/>
              <a:gd name="connsiteY8" fmla="*/ 212421 h 605099"/>
              <a:gd name="connsiteX9" fmla="*/ 326627 w 587034"/>
              <a:gd name="connsiteY9" fmla="*/ 221568 h 605099"/>
              <a:gd name="connsiteX10" fmla="*/ 366179 w 587034"/>
              <a:gd name="connsiteY10" fmla="*/ 182072 h 605099"/>
              <a:gd name="connsiteX11" fmla="*/ 393032 w 587034"/>
              <a:gd name="connsiteY11" fmla="*/ 182072 h 605099"/>
              <a:gd name="connsiteX12" fmla="*/ 392824 w 587034"/>
              <a:gd name="connsiteY12" fmla="*/ 208887 h 605099"/>
              <a:gd name="connsiteX13" fmla="*/ 355562 w 587034"/>
              <a:gd name="connsiteY13" fmla="*/ 246305 h 605099"/>
              <a:gd name="connsiteX14" fmla="*/ 370758 w 587034"/>
              <a:gd name="connsiteY14" fmla="*/ 293076 h 605099"/>
              <a:gd name="connsiteX15" fmla="*/ 356811 w 587034"/>
              <a:gd name="connsiteY15" fmla="*/ 338393 h 605099"/>
              <a:gd name="connsiteX16" fmla="*/ 391991 w 587034"/>
              <a:gd name="connsiteY16" fmla="*/ 373523 h 605099"/>
              <a:gd name="connsiteX17" fmla="*/ 391991 w 587034"/>
              <a:gd name="connsiteY17" fmla="*/ 400339 h 605099"/>
              <a:gd name="connsiteX18" fmla="*/ 378669 w 587034"/>
              <a:gd name="connsiteY18" fmla="*/ 405952 h 605099"/>
              <a:gd name="connsiteX19" fmla="*/ 365138 w 587034"/>
              <a:gd name="connsiteY19" fmla="*/ 400339 h 605099"/>
              <a:gd name="connsiteX20" fmla="*/ 328500 w 587034"/>
              <a:gd name="connsiteY20" fmla="*/ 363545 h 605099"/>
              <a:gd name="connsiteX21" fmla="*/ 289989 w 587034"/>
              <a:gd name="connsiteY21" fmla="*/ 373731 h 605099"/>
              <a:gd name="connsiteX22" fmla="*/ 255641 w 587034"/>
              <a:gd name="connsiteY22" fmla="*/ 365832 h 605099"/>
              <a:gd name="connsiteX23" fmla="*/ 214008 w 587034"/>
              <a:gd name="connsiteY23" fmla="*/ 407407 h 605099"/>
              <a:gd name="connsiteX24" fmla="*/ 200477 w 587034"/>
              <a:gd name="connsiteY24" fmla="*/ 413019 h 605099"/>
              <a:gd name="connsiteX25" fmla="*/ 187154 w 587034"/>
              <a:gd name="connsiteY25" fmla="*/ 407407 h 605099"/>
              <a:gd name="connsiteX26" fmla="*/ 187154 w 587034"/>
              <a:gd name="connsiteY26" fmla="*/ 380591 h 605099"/>
              <a:gd name="connsiteX27" fmla="*/ 226082 w 587034"/>
              <a:gd name="connsiteY27" fmla="*/ 341719 h 605099"/>
              <a:gd name="connsiteX28" fmla="*/ 209220 w 587034"/>
              <a:gd name="connsiteY28" fmla="*/ 293076 h 605099"/>
              <a:gd name="connsiteX29" fmla="*/ 226082 w 587034"/>
              <a:gd name="connsiteY29" fmla="*/ 244434 h 605099"/>
              <a:gd name="connsiteX30" fmla="*/ 186946 w 587034"/>
              <a:gd name="connsiteY30" fmla="*/ 205354 h 605099"/>
              <a:gd name="connsiteX31" fmla="*/ 186946 w 587034"/>
              <a:gd name="connsiteY31" fmla="*/ 178746 h 605099"/>
              <a:gd name="connsiteX32" fmla="*/ 200373 w 587034"/>
              <a:gd name="connsiteY32" fmla="*/ 173133 h 605099"/>
              <a:gd name="connsiteX33" fmla="*/ 128231 w 587034"/>
              <a:gd name="connsiteY33" fmla="*/ 131607 h 605099"/>
              <a:gd name="connsiteX34" fmla="*/ 128231 w 587034"/>
              <a:gd name="connsiteY34" fmla="*/ 454788 h 605099"/>
              <a:gd name="connsiteX35" fmla="*/ 451699 w 587034"/>
              <a:gd name="connsiteY35" fmla="*/ 454788 h 605099"/>
              <a:gd name="connsiteX36" fmla="*/ 451699 w 587034"/>
              <a:gd name="connsiteY36" fmla="*/ 131607 h 605099"/>
              <a:gd name="connsiteX37" fmla="*/ 109289 w 587034"/>
              <a:gd name="connsiteY37" fmla="*/ 93782 h 605099"/>
              <a:gd name="connsiteX38" fmla="*/ 470641 w 587034"/>
              <a:gd name="connsiteY38" fmla="*/ 93782 h 605099"/>
              <a:gd name="connsiteX39" fmla="*/ 489583 w 587034"/>
              <a:gd name="connsiteY39" fmla="*/ 112695 h 605099"/>
              <a:gd name="connsiteX40" fmla="*/ 489583 w 587034"/>
              <a:gd name="connsiteY40" fmla="*/ 473493 h 605099"/>
              <a:gd name="connsiteX41" fmla="*/ 470641 w 587034"/>
              <a:gd name="connsiteY41" fmla="*/ 492406 h 605099"/>
              <a:gd name="connsiteX42" fmla="*/ 109289 w 587034"/>
              <a:gd name="connsiteY42" fmla="*/ 492406 h 605099"/>
              <a:gd name="connsiteX43" fmla="*/ 90347 w 587034"/>
              <a:gd name="connsiteY43" fmla="*/ 473493 h 605099"/>
              <a:gd name="connsiteX44" fmla="*/ 90347 w 587034"/>
              <a:gd name="connsiteY44" fmla="*/ 413014 h 605099"/>
              <a:gd name="connsiteX45" fmla="*/ 71405 w 587034"/>
              <a:gd name="connsiteY45" fmla="*/ 413014 h 605099"/>
              <a:gd name="connsiteX46" fmla="*/ 71405 w 587034"/>
              <a:gd name="connsiteY46" fmla="*/ 375188 h 605099"/>
              <a:gd name="connsiteX47" fmla="*/ 90347 w 587034"/>
              <a:gd name="connsiteY47" fmla="*/ 375188 h 605099"/>
              <a:gd name="connsiteX48" fmla="*/ 90347 w 587034"/>
              <a:gd name="connsiteY48" fmla="*/ 211000 h 605099"/>
              <a:gd name="connsiteX49" fmla="*/ 70989 w 587034"/>
              <a:gd name="connsiteY49" fmla="*/ 211000 h 605099"/>
              <a:gd name="connsiteX50" fmla="*/ 70989 w 587034"/>
              <a:gd name="connsiteY50" fmla="*/ 173175 h 605099"/>
              <a:gd name="connsiteX51" fmla="*/ 90347 w 587034"/>
              <a:gd name="connsiteY51" fmla="*/ 173175 h 605099"/>
              <a:gd name="connsiteX52" fmla="*/ 90347 w 587034"/>
              <a:gd name="connsiteY52" fmla="*/ 112695 h 605099"/>
              <a:gd name="connsiteX53" fmla="*/ 109289 w 587034"/>
              <a:gd name="connsiteY53" fmla="*/ 93782 h 605099"/>
              <a:gd name="connsiteX54" fmla="*/ 56622 w 587034"/>
              <a:gd name="connsiteY54" fmla="*/ 56747 h 605099"/>
              <a:gd name="connsiteX55" fmla="*/ 56622 w 587034"/>
              <a:gd name="connsiteY55" fmla="*/ 529436 h 605099"/>
              <a:gd name="connsiteX56" fmla="*/ 530204 w 587034"/>
              <a:gd name="connsiteY56" fmla="*/ 529436 h 605099"/>
              <a:gd name="connsiteX57" fmla="*/ 530204 w 587034"/>
              <a:gd name="connsiteY57" fmla="*/ 56747 h 605099"/>
              <a:gd name="connsiteX58" fmla="*/ 28311 w 587034"/>
              <a:gd name="connsiteY58" fmla="*/ 0 h 605099"/>
              <a:gd name="connsiteX59" fmla="*/ 558515 w 587034"/>
              <a:gd name="connsiteY59" fmla="*/ 0 h 605099"/>
              <a:gd name="connsiteX60" fmla="*/ 587034 w 587034"/>
              <a:gd name="connsiteY60" fmla="*/ 28270 h 605099"/>
              <a:gd name="connsiteX61" fmla="*/ 587034 w 587034"/>
              <a:gd name="connsiteY61" fmla="*/ 557914 h 605099"/>
              <a:gd name="connsiteX62" fmla="*/ 578707 w 587034"/>
              <a:gd name="connsiteY62" fmla="*/ 577869 h 605099"/>
              <a:gd name="connsiteX63" fmla="*/ 558515 w 587034"/>
              <a:gd name="connsiteY63" fmla="*/ 586183 h 605099"/>
              <a:gd name="connsiteX64" fmla="*/ 527290 w 587034"/>
              <a:gd name="connsiteY64" fmla="*/ 586183 h 605099"/>
              <a:gd name="connsiteX65" fmla="*/ 527290 w 587034"/>
              <a:gd name="connsiteY65" fmla="*/ 605099 h 605099"/>
              <a:gd name="connsiteX66" fmla="*/ 489820 w 587034"/>
              <a:gd name="connsiteY66" fmla="*/ 605099 h 605099"/>
              <a:gd name="connsiteX67" fmla="*/ 489403 w 587034"/>
              <a:gd name="connsiteY67" fmla="*/ 605099 h 605099"/>
              <a:gd name="connsiteX68" fmla="*/ 452141 w 587034"/>
              <a:gd name="connsiteY68" fmla="*/ 605099 h 605099"/>
              <a:gd name="connsiteX69" fmla="*/ 452141 w 587034"/>
              <a:gd name="connsiteY69" fmla="*/ 586183 h 605099"/>
              <a:gd name="connsiteX70" fmla="*/ 127815 w 587034"/>
              <a:gd name="connsiteY70" fmla="*/ 586183 h 605099"/>
              <a:gd name="connsiteX71" fmla="*/ 127815 w 587034"/>
              <a:gd name="connsiteY71" fmla="*/ 605099 h 605099"/>
              <a:gd name="connsiteX72" fmla="*/ 90345 w 587034"/>
              <a:gd name="connsiteY72" fmla="*/ 605099 h 605099"/>
              <a:gd name="connsiteX73" fmla="*/ 89928 w 587034"/>
              <a:gd name="connsiteY73" fmla="*/ 605099 h 605099"/>
              <a:gd name="connsiteX74" fmla="*/ 52458 w 587034"/>
              <a:gd name="connsiteY74" fmla="*/ 605099 h 605099"/>
              <a:gd name="connsiteX75" fmla="*/ 52458 w 587034"/>
              <a:gd name="connsiteY75" fmla="*/ 586183 h 605099"/>
              <a:gd name="connsiteX76" fmla="*/ 28311 w 587034"/>
              <a:gd name="connsiteY76" fmla="*/ 586183 h 605099"/>
              <a:gd name="connsiteX77" fmla="*/ 8118 w 587034"/>
              <a:gd name="connsiteY77" fmla="*/ 577869 h 605099"/>
              <a:gd name="connsiteX78" fmla="*/ 0 w 587034"/>
              <a:gd name="connsiteY78" fmla="*/ 557914 h 605099"/>
              <a:gd name="connsiteX79" fmla="*/ 0 w 587034"/>
              <a:gd name="connsiteY79" fmla="*/ 28270 h 605099"/>
              <a:gd name="connsiteX80" fmla="*/ 8118 w 587034"/>
              <a:gd name="connsiteY80" fmla="*/ 8314 h 605099"/>
              <a:gd name="connsiteX81" fmla="*/ 28311 w 587034"/>
              <a:gd name="connsiteY81" fmla="*/ 0 h 605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87034" h="605099">
                <a:moveTo>
                  <a:pt x="289989" y="250254"/>
                </a:moveTo>
                <a:cubicBezTo>
                  <a:pt x="266258" y="250254"/>
                  <a:pt x="247107" y="269586"/>
                  <a:pt x="247107" y="293076"/>
                </a:cubicBezTo>
                <a:cubicBezTo>
                  <a:pt x="247107" y="316774"/>
                  <a:pt x="266466" y="335898"/>
                  <a:pt x="289989" y="335898"/>
                </a:cubicBezTo>
                <a:cubicBezTo>
                  <a:pt x="313720" y="335898"/>
                  <a:pt x="332872" y="316774"/>
                  <a:pt x="332872" y="293076"/>
                </a:cubicBezTo>
                <a:cubicBezTo>
                  <a:pt x="332872" y="269586"/>
                  <a:pt x="313720" y="250254"/>
                  <a:pt x="289989" y="250254"/>
                </a:cubicBezTo>
                <a:close/>
                <a:moveTo>
                  <a:pt x="200373" y="173133"/>
                </a:moveTo>
                <a:cubicBezTo>
                  <a:pt x="205213" y="173133"/>
                  <a:pt x="210053" y="175004"/>
                  <a:pt x="213800" y="178746"/>
                </a:cubicBezTo>
                <a:lnTo>
                  <a:pt x="255641" y="220320"/>
                </a:lnTo>
                <a:cubicBezTo>
                  <a:pt x="266050" y="215539"/>
                  <a:pt x="277707" y="212421"/>
                  <a:pt x="289989" y="212421"/>
                </a:cubicBezTo>
                <a:cubicBezTo>
                  <a:pt x="303312" y="212421"/>
                  <a:pt x="315594" y="215955"/>
                  <a:pt x="326627" y="221568"/>
                </a:cubicBezTo>
                <a:lnTo>
                  <a:pt x="366179" y="182072"/>
                </a:lnTo>
                <a:cubicBezTo>
                  <a:pt x="373464" y="174796"/>
                  <a:pt x="385538" y="174796"/>
                  <a:pt x="393032" y="182072"/>
                </a:cubicBezTo>
                <a:cubicBezTo>
                  <a:pt x="400318" y="189555"/>
                  <a:pt x="400318" y="201404"/>
                  <a:pt x="392824" y="208887"/>
                </a:cubicBezTo>
                <a:lnTo>
                  <a:pt x="355562" y="246305"/>
                </a:lnTo>
                <a:cubicBezTo>
                  <a:pt x="364930" y="259401"/>
                  <a:pt x="370758" y="275615"/>
                  <a:pt x="370758" y="293076"/>
                </a:cubicBezTo>
                <a:cubicBezTo>
                  <a:pt x="370758" y="309914"/>
                  <a:pt x="365554" y="325504"/>
                  <a:pt x="356811" y="338393"/>
                </a:cubicBezTo>
                <a:lnTo>
                  <a:pt x="391991" y="373523"/>
                </a:lnTo>
                <a:cubicBezTo>
                  <a:pt x="399485" y="381007"/>
                  <a:pt x="399485" y="392856"/>
                  <a:pt x="391991" y="400339"/>
                </a:cubicBezTo>
                <a:cubicBezTo>
                  <a:pt x="388244" y="404081"/>
                  <a:pt x="383457" y="405952"/>
                  <a:pt x="378669" y="405952"/>
                </a:cubicBezTo>
                <a:cubicBezTo>
                  <a:pt x="373673" y="405952"/>
                  <a:pt x="368885" y="404081"/>
                  <a:pt x="365138" y="400339"/>
                </a:cubicBezTo>
                <a:lnTo>
                  <a:pt x="328500" y="363545"/>
                </a:lnTo>
                <a:cubicBezTo>
                  <a:pt x="317051" y="369782"/>
                  <a:pt x="303936" y="373731"/>
                  <a:pt x="289989" y="373731"/>
                </a:cubicBezTo>
                <a:cubicBezTo>
                  <a:pt x="277707" y="373731"/>
                  <a:pt x="266050" y="370821"/>
                  <a:pt x="255641" y="365832"/>
                </a:cubicBezTo>
                <a:lnTo>
                  <a:pt x="214008" y="407407"/>
                </a:lnTo>
                <a:cubicBezTo>
                  <a:pt x="210261" y="411148"/>
                  <a:pt x="205473" y="413019"/>
                  <a:pt x="200477" y="413019"/>
                </a:cubicBezTo>
                <a:cubicBezTo>
                  <a:pt x="195689" y="413019"/>
                  <a:pt x="190901" y="411148"/>
                  <a:pt x="187154" y="407407"/>
                </a:cubicBezTo>
                <a:cubicBezTo>
                  <a:pt x="179660" y="399923"/>
                  <a:pt x="179660" y="388074"/>
                  <a:pt x="187154" y="380591"/>
                </a:cubicBezTo>
                <a:lnTo>
                  <a:pt x="226082" y="341719"/>
                </a:lnTo>
                <a:cubicBezTo>
                  <a:pt x="215673" y="328207"/>
                  <a:pt x="209220" y="311577"/>
                  <a:pt x="209220" y="293076"/>
                </a:cubicBezTo>
                <a:cubicBezTo>
                  <a:pt x="209220" y="274783"/>
                  <a:pt x="215673" y="257946"/>
                  <a:pt x="226082" y="244434"/>
                </a:cubicBezTo>
                <a:lnTo>
                  <a:pt x="186946" y="205354"/>
                </a:lnTo>
                <a:cubicBezTo>
                  <a:pt x="179660" y="198078"/>
                  <a:pt x="179660" y="186021"/>
                  <a:pt x="186946" y="178746"/>
                </a:cubicBezTo>
                <a:cubicBezTo>
                  <a:pt x="190693" y="175004"/>
                  <a:pt x="195533" y="173133"/>
                  <a:pt x="200373" y="173133"/>
                </a:cubicBezTo>
                <a:close/>
                <a:moveTo>
                  <a:pt x="128231" y="131607"/>
                </a:moveTo>
                <a:lnTo>
                  <a:pt x="128231" y="454788"/>
                </a:lnTo>
                <a:lnTo>
                  <a:pt x="451699" y="454788"/>
                </a:lnTo>
                <a:lnTo>
                  <a:pt x="451699" y="131607"/>
                </a:lnTo>
                <a:close/>
                <a:moveTo>
                  <a:pt x="109289" y="93782"/>
                </a:moveTo>
                <a:lnTo>
                  <a:pt x="470641" y="93782"/>
                </a:lnTo>
                <a:cubicBezTo>
                  <a:pt x="481257" y="93782"/>
                  <a:pt x="489583" y="102303"/>
                  <a:pt x="489583" y="112695"/>
                </a:cubicBezTo>
                <a:lnTo>
                  <a:pt x="489583" y="473493"/>
                </a:lnTo>
                <a:cubicBezTo>
                  <a:pt x="489583" y="484093"/>
                  <a:pt x="481257" y="492406"/>
                  <a:pt x="470641" y="492406"/>
                </a:cubicBezTo>
                <a:lnTo>
                  <a:pt x="109289" y="492406"/>
                </a:lnTo>
                <a:cubicBezTo>
                  <a:pt x="98881" y="492406"/>
                  <a:pt x="90347" y="484093"/>
                  <a:pt x="90347" y="473493"/>
                </a:cubicBezTo>
                <a:lnTo>
                  <a:pt x="90347" y="413014"/>
                </a:lnTo>
                <a:lnTo>
                  <a:pt x="71405" y="413014"/>
                </a:lnTo>
                <a:lnTo>
                  <a:pt x="71405" y="375188"/>
                </a:lnTo>
                <a:lnTo>
                  <a:pt x="90347" y="375188"/>
                </a:lnTo>
                <a:lnTo>
                  <a:pt x="90347" y="211000"/>
                </a:lnTo>
                <a:lnTo>
                  <a:pt x="70989" y="211000"/>
                </a:lnTo>
                <a:lnTo>
                  <a:pt x="70989" y="173175"/>
                </a:lnTo>
                <a:lnTo>
                  <a:pt x="90347" y="173175"/>
                </a:lnTo>
                <a:lnTo>
                  <a:pt x="90347" y="112695"/>
                </a:lnTo>
                <a:cubicBezTo>
                  <a:pt x="90347" y="102303"/>
                  <a:pt x="98881" y="93782"/>
                  <a:pt x="109289" y="93782"/>
                </a:cubicBezTo>
                <a:close/>
                <a:moveTo>
                  <a:pt x="56622" y="56747"/>
                </a:moveTo>
                <a:lnTo>
                  <a:pt x="56622" y="529436"/>
                </a:lnTo>
                <a:lnTo>
                  <a:pt x="530204" y="529436"/>
                </a:lnTo>
                <a:lnTo>
                  <a:pt x="530204" y="56747"/>
                </a:lnTo>
                <a:close/>
                <a:moveTo>
                  <a:pt x="28311" y="0"/>
                </a:moveTo>
                <a:lnTo>
                  <a:pt x="558515" y="0"/>
                </a:lnTo>
                <a:cubicBezTo>
                  <a:pt x="574336" y="0"/>
                  <a:pt x="587034" y="12680"/>
                  <a:pt x="587034" y="28270"/>
                </a:cubicBezTo>
                <a:lnTo>
                  <a:pt x="587034" y="557914"/>
                </a:lnTo>
                <a:cubicBezTo>
                  <a:pt x="587034" y="565397"/>
                  <a:pt x="583912" y="572672"/>
                  <a:pt x="578707" y="577869"/>
                </a:cubicBezTo>
                <a:cubicBezTo>
                  <a:pt x="573295" y="583273"/>
                  <a:pt x="566217" y="586183"/>
                  <a:pt x="558515" y="586183"/>
                </a:cubicBezTo>
                <a:lnTo>
                  <a:pt x="527290" y="586183"/>
                </a:lnTo>
                <a:lnTo>
                  <a:pt x="527290" y="605099"/>
                </a:lnTo>
                <a:lnTo>
                  <a:pt x="489820" y="605099"/>
                </a:lnTo>
                <a:lnTo>
                  <a:pt x="489403" y="605099"/>
                </a:lnTo>
                <a:lnTo>
                  <a:pt x="452141" y="605099"/>
                </a:lnTo>
                <a:lnTo>
                  <a:pt x="452141" y="586183"/>
                </a:lnTo>
                <a:lnTo>
                  <a:pt x="127815" y="586183"/>
                </a:lnTo>
                <a:lnTo>
                  <a:pt x="127815" y="605099"/>
                </a:lnTo>
                <a:lnTo>
                  <a:pt x="90345" y="605099"/>
                </a:lnTo>
                <a:lnTo>
                  <a:pt x="89928" y="605099"/>
                </a:lnTo>
                <a:lnTo>
                  <a:pt x="52458" y="605099"/>
                </a:lnTo>
                <a:lnTo>
                  <a:pt x="52458" y="586183"/>
                </a:lnTo>
                <a:lnTo>
                  <a:pt x="28311" y="586183"/>
                </a:lnTo>
                <a:cubicBezTo>
                  <a:pt x="20400" y="586183"/>
                  <a:pt x="13323" y="583065"/>
                  <a:pt x="8118" y="577869"/>
                </a:cubicBezTo>
                <a:cubicBezTo>
                  <a:pt x="3122" y="572880"/>
                  <a:pt x="0" y="565812"/>
                  <a:pt x="0" y="557914"/>
                </a:cubicBezTo>
                <a:lnTo>
                  <a:pt x="0" y="28270"/>
                </a:lnTo>
                <a:cubicBezTo>
                  <a:pt x="0" y="20786"/>
                  <a:pt x="2914" y="13719"/>
                  <a:pt x="8118" y="8314"/>
                </a:cubicBezTo>
                <a:cubicBezTo>
                  <a:pt x="13531" y="2910"/>
                  <a:pt x="20817" y="0"/>
                  <a:pt x="283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iconfont-11843-5650849"/>
          <p:cNvSpPr/>
          <p:nvPr/>
        </p:nvSpPr>
        <p:spPr>
          <a:xfrm>
            <a:off x="6342465" y="4027289"/>
            <a:ext cx="481130" cy="560551"/>
          </a:xfrm>
          <a:custGeom>
            <a:avLst/>
            <a:gdLst>
              <a:gd name="T0" fmla="*/ 9145 w 9591"/>
              <a:gd name="T1" fmla="*/ 2137 h 11174"/>
              <a:gd name="T2" fmla="*/ 4805 w 9591"/>
              <a:gd name="T3" fmla="*/ 0 h 11174"/>
              <a:gd name="T4" fmla="*/ 450 w 9591"/>
              <a:gd name="T5" fmla="*/ 2142 h 11174"/>
              <a:gd name="T6" fmla="*/ 6 w 9591"/>
              <a:gd name="T7" fmla="*/ 2855 h 11174"/>
              <a:gd name="T8" fmla="*/ 741 w 9591"/>
              <a:gd name="T9" fmla="*/ 6457 h 11174"/>
              <a:gd name="T10" fmla="*/ 4736 w 9591"/>
              <a:gd name="T11" fmla="*/ 11167 h 11174"/>
              <a:gd name="T12" fmla="*/ 4801 w 9591"/>
              <a:gd name="T13" fmla="*/ 11174 h 11174"/>
              <a:gd name="T14" fmla="*/ 4868 w 9591"/>
              <a:gd name="T15" fmla="*/ 11165 h 11174"/>
              <a:gd name="T16" fmla="*/ 8849 w 9591"/>
              <a:gd name="T17" fmla="*/ 6456 h 11174"/>
              <a:gd name="T18" fmla="*/ 9585 w 9591"/>
              <a:gd name="T19" fmla="*/ 2845 h 11174"/>
              <a:gd name="T20" fmla="*/ 9145 w 9591"/>
              <a:gd name="T21" fmla="*/ 2137 h 11174"/>
              <a:gd name="T22" fmla="*/ 8092 w 9591"/>
              <a:gd name="T23" fmla="*/ 6210 h 11174"/>
              <a:gd name="T24" fmla="*/ 4797 w 9591"/>
              <a:gd name="T25" fmla="*/ 10257 h 11174"/>
              <a:gd name="T26" fmla="*/ 1497 w 9591"/>
              <a:gd name="T27" fmla="*/ 6209 h 11174"/>
              <a:gd name="T28" fmla="*/ 851 w 9591"/>
              <a:gd name="T29" fmla="*/ 3108 h 11174"/>
              <a:gd name="T30" fmla="*/ 977 w 9591"/>
              <a:gd name="T31" fmla="*/ 2904 h 11174"/>
              <a:gd name="T32" fmla="*/ 4803 w 9591"/>
              <a:gd name="T33" fmla="*/ 904 h 11174"/>
              <a:gd name="T34" fmla="*/ 8615 w 9591"/>
              <a:gd name="T35" fmla="*/ 2899 h 11174"/>
              <a:gd name="T36" fmla="*/ 8738 w 9591"/>
              <a:gd name="T37" fmla="*/ 3099 h 11174"/>
              <a:gd name="T38" fmla="*/ 8092 w 9591"/>
              <a:gd name="T39" fmla="*/ 6210 h 11174"/>
              <a:gd name="T40" fmla="*/ 4416 w 9591"/>
              <a:gd name="T41" fmla="*/ 4792 h 11174"/>
              <a:gd name="T42" fmla="*/ 5955 w 9591"/>
              <a:gd name="T43" fmla="*/ 3725 h 11174"/>
              <a:gd name="T44" fmla="*/ 4810 w 9591"/>
              <a:gd name="T45" fmla="*/ 2514 h 11174"/>
              <a:gd name="T46" fmla="*/ 3621 w 9591"/>
              <a:gd name="T47" fmla="*/ 3680 h 11174"/>
              <a:gd name="T48" fmla="*/ 3621 w 9591"/>
              <a:gd name="T49" fmla="*/ 3682 h 11174"/>
              <a:gd name="T50" fmla="*/ 4416 w 9591"/>
              <a:gd name="T51" fmla="*/ 4792 h 11174"/>
              <a:gd name="T52" fmla="*/ 7122 w 9591"/>
              <a:gd name="T53" fmla="*/ 6517 h 11174"/>
              <a:gd name="T54" fmla="*/ 7122 w 9591"/>
              <a:gd name="T55" fmla="*/ 6834 h 11174"/>
              <a:gd name="T56" fmla="*/ 6774 w 9591"/>
              <a:gd name="T57" fmla="*/ 7183 h 11174"/>
              <a:gd name="T58" fmla="*/ 2802 w 9591"/>
              <a:gd name="T59" fmla="*/ 7183 h 11174"/>
              <a:gd name="T60" fmla="*/ 2454 w 9591"/>
              <a:gd name="T61" fmla="*/ 6834 h 11174"/>
              <a:gd name="T62" fmla="*/ 2454 w 9591"/>
              <a:gd name="T63" fmla="*/ 6517 h 11174"/>
              <a:gd name="T64" fmla="*/ 4789 w 9591"/>
              <a:gd name="T65" fmla="*/ 5182 h 11174"/>
              <a:gd name="T66" fmla="*/ 7122 w 9591"/>
              <a:gd name="T67" fmla="*/ 6517 h 1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591" h="11174">
                <a:moveTo>
                  <a:pt x="9145" y="2137"/>
                </a:moveTo>
                <a:cubicBezTo>
                  <a:pt x="7866" y="1397"/>
                  <a:pt x="5496" y="3"/>
                  <a:pt x="4805" y="0"/>
                </a:cubicBezTo>
                <a:cubicBezTo>
                  <a:pt x="4115" y="3"/>
                  <a:pt x="1755" y="1397"/>
                  <a:pt x="450" y="2142"/>
                </a:cubicBezTo>
                <a:cubicBezTo>
                  <a:pt x="190" y="2290"/>
                  <a:pt x="0" y="2554"/>
                  <a:pt x="6" y="2855"/>
                </a:cubicBezTo>
                <a:cubicBezTo>
                  <a:pt x="27" y="3947"/>
                  <a:pt x="172" y="5025"/>
                  <a:pt x="741" y="6457"/>
                </a:cubicBezTo>
                <a:cubicBezTo>
                  <a:pt x="1971" y="9558"/>
                  <a:pt x="4131" y="11014"/>
                  <a:pt x="4736" y="11167"/>
                </a:cubicBezTo>
                <a:cubicBezTo>
                  <a:pt x="4757" y="11172"/>
                  <a:pt x="4780" y="11174"/>
                  <a:pt x="4801" y="11174"/>
                </a:cubicBezTo>
                <a:cubicBezTo>
                  <a:pt x="4823" y="11174"/>
                  <a:pt x="4847" y="11172"/>
                  <a:pt x="4868" y="11165"/>
                </a:cubicBezTo>
                <a:cubicBezTo>
                  <a:pt x="5561" y="10983"/>
                  <a:pt x="7691" y="9368"/>
                  <a:pt x="8849" y="6456"/>
                </a:cubicBezTo>
                <a:cubicBezTo>
                  <a:pt x="9416" y="5030"/>
                  <a:pt x="9562" y="3945"/>
                  <a:pt x="9585" y="2845"/>
                </a:cubicBezTo>
                <a:cubicBezTo>
                  <a:pt x="9591" y="2579"/>
                  <a:pt x="9385" y="2248"/>
                  <a:pt x="9145" y="2137"/>
                </a:cubicBezTo>
                <a:close/>
                <a:moveTo>
                  <a:pt x="8092" y="6210"/>
                </a:moveTo>
                <a:cubicBezTo>
                  <a:pt x="7092" y="8721"/>
                  <a:pt x="5298" y="10054"/>
                  <a:pt x="4797" y="10257"/>
                </a:cubicBezTo>
                <a:cubicBezTo>
                  <a:pt x="4273" y="10060"/>
                  <a:pt x="2531" y="8814"/>
                  <a:pt x="1497" y="6209"/>
                </a:cubicBezTo>
                <a:cubicBezTo>
                  <a:pt x="998" y="4952"/>
                  <a:pt x="871" y="4078"/>
                  <a:pt x="851" y="3108"/>
                </a:cubicBezTo>
                <a:cubicBezTo>
                  <a:pt x="848" y="3013"/>
                  <a:pt x="915" y="2939"/>
                  <a:pt x="977" y="2904"/>
                </a:cubicBezTo>
                <a:cubicBezTo>
                  <a:pt x="2757" y="1900"/>
                  <a:pt x="4405" y="906"/>
                  <a:pt x="4803" y="904"/>
                </a:cubicBezTo>
                <a:cubicBezTo>
                  <a:pt x="5203" y="905"/>
                  <a:pt x="6938" y="1930"/>
                  <a:pt x="8615" y="2899"/>
                </a:cubicBezTo>
                <a:cubicBezTo>
                  <a:pt x="8660" y="2923"/>
                  <a:pt x="8740" y="3044"/>
                  <a:pt x="8738" y="3099"/>
                </a:cubicBezTo>
                <a:cubicBezTo>
                  <a:pt x="8720" y="4076"/>
                  <a:pt x="8591" y="4958"/>
                  <a:pt x="8092" y="6210"/>
                </a:cubicBezTo>
                <a:close/>
                <a:moveTo>
                  <a:pt x="4416" y="4792"/>
                </a:moveTo>
                <a:cubicBezTo>
                  <a:pt x="5205" y="5035"/>
                  <a:pt x="5927" y="4469"/>
                  <a:pt x="5955" y="3725"/>
                </a:cubicBezTo>
                <a:cubicBezTo>
                  <a:pt x="5979" y="3084"/>
                  <a:pt x="5451" y="2526"/>
                  <a:pt x="4810" y="2514"/>
                </a:cubicBezTo>
                <a:cubicBezTo>
                  <a:pt x="4155" y="2501"/>
                  <a:pt x="3621" y="3029"/>
                  <a:pt x="3621" y="3680"/>
                </a:cubicBezTo>
                <a:lnTo>
                  <a:pt x="3621" y="3682"/>
                </a:lnTo>
                <a:cubicBezTo>
                  <a:pt x="3620" y="4183"/>
                  <a:pt x="3936" y="4643"/>
                  <a:pt x="4416" y="4792"/>
                </a:cubicBezTo>
                <a:close/>
                <a:moveTo>
                  <a:pt x="7122" y="6517"/>
                </a:moveTo>
                <a:lnTo>
                  <a:pt x="7122" y="6834"/>
                </a:lnTo>
                <a:cubicBezTo>
                  <a:pt x="7122" y="7027"/>
                  <a:pt x="6966" y="7183"/>
                  <a:pt x="6774" y="7183"/>
                </a:cubicBezTo>
                <a:lnTo>
                  <a:pt x="2802" y="7183"/>
                </a:lnTo>
                <a:cubicBezTo>
                  <a:pt x="2610" y="7183"/>
                  <a:pt x="2454" y="7027"/>
                  <a:pt x="2454" y="6834"/>
                </a:cubicBezTo>
                <a:lnTo>
                  <a:pt x="2454" y="6517"/>
                </a:lnTo>
                <a:cubicBezTo>
                  <a:pt x="2454" y="5629"/>
                  <a:pt x="4010" y="5182"/>
                  <a:pt x="4789" y="5182"/>
                </a:cubicBezTo>
                <a:cubicBezTo>
                  <a:pt x="5567" y="5182"/>
                  <a:pt x="7122" y="5629"/>
                  <a:pt x="7122" y="65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defTabSz="1217930"/>
            <a:endParaRPr lang="en-US" sz="12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desktop-computer-screen-with-flash-drive-symbol_30885"/>
          <p:cNvSpPr>
            <a:spLocks noChangeAspect="1"/>
          </p:cNvSpPr>
          <p:nvPr/>
        </p:nvSpPr>
        <p:spPr>
          <a:xfrm>
            <a:off x="7386361" y="3742779"/>
            <a:ext cx="403012" cy="325879"/>
          </a:xfrm>
          <a:custGeom>
            <a:avLst/>
            <a:gdLst>
              <a:gd name="connsiteX0" fmla="*/ 515586 w 603546"/>
              <a:gd name="connsiteY0" fmla="*/ 224330 h 488031"/>
              <a:gd name="connsiteX1" fmla="*/ 508415 w 603546"/>
              <a:gd name="connsiteY1" fmla="*/ 236738 h 488031"/>
              <a:gd name="connsiteX2" fmla="*/ 513435 w 603546"/>
              <a:gd name="connsiteY2" fmla="*/ 236738 h 488031"/>
              <a:gd name="connsiteX3" fmla="*/ 513435 w 603546"/>
              <a:gd name="connsiteY3" fmla="*/ 299254 h 488031"/>
              <a:gd name="connsiteX4" fmla="*/ 513196 w 603546"/>
              <a:gd name="connsiteY4" fmla="*/ 299015 h 488031"/>
              <a:gd name="connsiteX5" fmla="*/ 501006 w 603546"/>
              <a:gd name="connsiteY5" fmla="*/ 287562 h 488031"/>
              <a:gd name="connsiteX6" fmla="*/ 499094 w 603546"/>
              <a:gd name="connsiteY6" fmla="*/ 283267 h 488031"/>
              <a:gd name="connsiteX7" fmla="*/ 499094 w 603546"/>
              <a:gd name="connsiteY7" fmla="*/ 273245 h 488031"/>
              <a:gd name="connsiteX8" fmla="*/ 499333 w 603546"/>
              <a:gd name="connsiteY8" fmla="*/ 273007 h 488031"/>
              <a:gd name="connsiteX9" fmla="*/ 503157 w 603546"/>
              <a:gd name="connsiteY9" fmla="*/ 267519 h 488031"/>
              <a:gd name="connsiteX10" fmla="*/ 496225 w 603546"/>
              <a:gd name="connsiteY10" fmla="*/ 261315 h 488031"/>
              <a:gd name="connsiteX11" fmla="*/ 490967 w 603546"/>
              <a:gd name="connsiteY11" fmla="*/ 266564 h 488031"/>
              <a:gd name="connsiteX12" fmla="*/ 494791 w 603546"/>
              <a:gd name="connsiteY12" fmla="*/ 273007 h 488031"/>
              <a:gd name="connsiteX13" fmla="*/ 495030 w 603546"/>
              <a:gd name="connsiteY13" fmla="*/ 273245 h 488031"/>
              <a:gd name="connsiteX14" fmla="*/ 495030 w 603546"/>
              <a:gd name="connsiteY14" fmla="*/ 282790 h 488031"/>
              <a:gd name="connsiteX15" fmla="*/ 498615 w 603546"/>
              <a:gd name="connsiteY15" fmla="*/ 290664 h 488031"/>
              <a:gd name="connsiteX16" fmla="*/ 511762 w 603546"/>
              <a:gd name="connsiteY16" fmla="*/ 303549 h 488031"/>
              <a:gd name="connsiteX17" fmla="*/ 512001 w 603546"/>
              <a:gd name="connsiteY17" fmla="*/ 303787 h 488031"/>
              <a:gd name="connsiteX18" fmla="*/ 513435 w 603546"/>
              <a:gd name="connsiteY18" fmla="*/ 307605 h 488031"/>
              <a:gd name="connsiteX19" fmla="*/ 513435 w 603546"/>
              <a:gd name="connsiteY19" fmla="*/ 314048 h 488031"/>
              <a:gd name="connsiteX20" fmla="*/ 513196 w 603546"/>
              <a:gd name="connsiteY20" fmla="*/ 314525 h 488031"/>
              <a:gd name="connsiteX21" fmla="*/ 505547 w 603546"/>
              <a:gd name="connsiteY21" fmla="*/ 326455 h 488031"/>
              <a:gd name="connsiteX22" fmla="*/ 517259 w 603546"/>
              <a:gd name="connsiteY22" fmla="*/ 334568 h 488031"/>
              <a:gd name="connsiteX23" fmla="*/ 525625 w 603546"/>
              <a:gd name="connsiteY23" fmla="*/ 323353 h 488031"/>
              <a:gd name="connsiteX24" fmla="*/ 517976 w 603546"/>
              <a:gd name="connsiteY24" fmla="*/ 314525 h 488031"/>
              <a:gd name="connsiteX25" fmla="*/ 517498 w 603546"/>
              <a:gd name="connsiteY25" fmla="*/ 314048 h 488031"/>
              <a:gd name="connsiteX26" fmla="*/ 517498 w 603546"/>
              <a:gd name="connsiteY26" fmla="*/ 292334 h 488031"/>
              <a:gd name="connsiteX27" fmla="*/ 517737 w 603546"/>
              <a:gd name="connsiteY27" fmla="*/ 291380 h 488031"/>
              <a:gd name="connsiteX28" fmla="*/ 519171 w 603546"/>
              <a:gd name="connsiteY28" fmla="*/ 288039 h 488031"/>
              <a:gd name="connsiteX29" fmla="*/ 529210 w 603546"/>
              <a:gd name="connsiteY29" fmla="*/ 278733 h 488031"/>
              <a:gd name="connsiteX30" fmla="*/ 533035 w 603546"/>
              <a:gd name="connsiteY30" fmla="*/ 274916 h 488031"/>
              <a:gd name="connsiteX31" fmla="*/ 535903 w 603546"/>
              <a:gd name="connsiteY31" fmla="*/ 267519 h 488031"/>
              <a:gd name="connsiteX32" fmla="*/ 535903 w 603546"/>
              <a:gd name="connsiteY32" fmla="*/ 258452 h 488031"/>
              <a:gd name="connsiteX33" fmla="*/ 535903 w 603546"/>
              <a:gd name="connsiteY33" fmla="*/ 258213 h 488031"/>
              <a:gd name="connsiteX34" fmla="*/ 539966 w 603546"/>
              <a:gd name="connsiteY34" fmla="*/ 258213 h 488031"/>
              <a:gd name="connsiteX35" fmla="*/ 540205 w 603546"/>
              <a:gd name="connsiteY35" fmla="*/ 245805 h 488031"/>
              <a:gd name="connsiteX36" fmla="*/ 527776 w 603546"/>
              <a:gd name="connsiteY36" fmla="*/ 245805 h 488031"/>
              <a:gd name="connsiteX37" fmla="*/ 527776 w 603546"/>
              <a:gd name="connsiteY37" fmla="*/ 258213 h 488031"/>
              <a:gd name="connsiteX38" fmla="*/ 531839 w 603546"/>
              <a:gd name="connsiteY38" fmla="*/ 258213 h 488031"/>
              <a:gd name="connsiteX39" fmla="*/ 531839 w 603546"/>
              <a:gd name="connsiteY39" fmla="*/ 258452 h 488031"/>
              <a:gd name="connsiteX40" fmla="*/ 531839 w 603546"/>
              <a:gd name="connsiteY40" fmla="*/ 267996 h 488031"/>
              <a:gd name="connsiteX41" fmla="*/ 531839 w 603546"/>
              <a:gd name="connsiteY41" fmla="*/ 268712 h 488031"/>
              <a:gd name="connsiteX42" fmla="*/ 530405 w 603546"/>
              <a:gd name="connsiteY42" fmla="*/ 271814 h 488031"/>
              <a:gd name="connsiteX43" fmla="*/ 517737 w 603546"/>
              <a:gd name="connsiteY43" fmla="*/ 283744 h 488031"/>
              <a:gd name="connsiteX44" fmla="*/ 517737 w 603546"/>
              <a:gd name="connsiteY44" fmla="*/ 236738 h 488031"/>
              <a:gd name="connsiteX45" fmla="*/ 522757 w 603546"/>
              <a:gd name="connsiteY45" fmla="*/ 236738 h 488031"/>
              <a:gd name="connsiteX46" fmla="*/ 515586 w 603546"/>
              <a:gd name="connsiteY46" fmla="*/ 224330 h 488031"/>
              <a:gd name="connsiteX47" fmla="*/ 428104 w 603546"/>
              <a:gd name="connsiteY47" fmla="*/ 204287 h 488031"/>
              <a:gd name="connsiteX48" fmla="*/ 438621 w 603546"/>
              <a:gd name="connsiteY48" fmla="*/ 209298 h 488031"/>
              <a:gd name="connsiteX49" fmla="*/ 592312 w 603546"/>
              <a:gd name="connsiteY49" fmla="*/ 209298 h 488031"/>
              <a:gd name="connsiteX50" fmla="*/ 602829 w 603546"/>
              <a:gd name="connsiteY50" fmla="*/ 204287 h 488031"/>
              <a:gd name="connsiteX51" fmla="*/ 603546 w 603546"/>
              <a:gd name="connsiteY51" fmla="*/ 210014 h 488031"/>
              <a:gd name="connsiteX52" fmla="*/ 603546 w 603546"/>
              <a:gd name="connsiteY52" fmla="*/ 328841 h 488031"/>
              <a:gd name="connsiteX53" fmla="*/ 568410 w 603546"/>
              <a:gd name="connsiteY53" fmla="*/ 363201 h 488031"/>
              <a:gd name="connsiteX54" fmla="*/ 568171 w 603546"/>
              <a:gd name="connsiteY54" fmla="*/ 363201 h 488031"/>
              <a:gd name="connsiteX55" fmla="*/ 462762 w 603546"/>
              <a:gd name="connsiteY55" fmla="*/ 363201 h 488031"/>
              <a:gd name="connsiteX56" fmla="*/ 427626 w 603546"/>
              <a:gd name="connsiteY56" fmla="*/ 328841 h 488031"/>
              <a:gd name="connsiteX57" fmla="*/ 427626 w 603546"/>
              <a:gd name="connsiteY57" fmla="*/ 210014 h 488031"/>
              <a:gd name="connsiteX58" fmla="*/ 428104 w 603546"/>
              <a:gd name="connsiteY58" fmla="*/ 204287 h 488031"/>
              <a:gd name="connsiteX59" fmla="*/ 270791 w 603546"/>
              <a:gd name="connsiteY59" fmla="*/ 137462 h 488031"/>
              <a:gd name="connsiteX60" fmla="*/ 404904 w 603546"/>
              <a:gd name="connsiteY60" fmla="*/ 204274 h 488031"/>
              <a:gd name="connsiteX61" fmla="*/ 270791 w 603546"/>
              <a:gd name="connsiteY61" fmla="*/ 271325 h 488031"/>
              <a:gd name="connsiteX62" fmla="*/ 270791 w 603546"/>
              <a:gd name="connsiteY62" fmla="*/ 224557 h 488031"/>
              <a:gd name="connsiteX63" fmla="*/ 213178 w 603546"/>
              <a:gd name="connsiteY63" fmla="*/ 224557 h 488031"/>
              <a:gd name="connsiteX64" fmla="*/ 213178 w 603546"/>
              <a:gd name="connsiteY64" fmla="*/ 184469 h 488031"/>
              <a:gd name="connsiteX65" fmla="*/ 270791 w 603546"/>
              <a:gd name="connsiteY65" fmla="*/ 184469 h 488031"/>
              <a:gd name="connsiteX66" fmla="*/ 533021 w 603546"/>
              <a:gd name="connsiteY66" fmla="*/ 131493 h 488031"/>
              <a:gd name="connsiteX67" fmla="*/ 533021 w 603546"/>
              <a:gd name="connsiteY67" fmla="*/ 157519 h 488031"/>
              <a:gd name="connsiteX68" fmla="*/ 559086 w 603546"/>
              <a:gd name="connsiteY68" fmla="*/ 157519 h 488031"/>
              <a:gd name="connsiteX69" fmla="*/ 559086 w 603546"/>
              <a:gd name="connsiteY69" fmla="*/ 131493 h 488031"/>
              <a:gd name="connsiteX70" fmla="*/ 471804 w 603546"/>
              <a:gd name="connsiteY70" fmla="*/ 131493 h 488031"/>
              <a:gd name="connsiteX71" fmla="*/ 471804 w 603546"/>
              <a:gd name="connsiteY71" fmla="*/ 157519 h 488031"/>
              <a:gd name="connsiteX72" fmla="*/ 497869 w 603546"/>
              <a:gd name="connsiteY72" fmla="*/ 157519 h 488031"/>
              <a:gd name="connsiteX73" fmla="*/ 497869 w 603546"/>
              <a:gd name="connsiteY73" fmla="*/ 131493 h 488031"/>
              <a:gd name="connsiteX74" fmla="*/ 455782 w 603546"/>
              <a:gd name="connsiteY74" fmla="*/ 85173 h 488031"/>
              <a:gd name="connsiteX75" fmla="*/ 575108 w 603546"/>
              <a:gd name="connsiteY75" fmla="*/ 85173 h 488031"/>
              <a:gd name="connsiteX76" fmla="*/ 575108 w 603546"/>
              <a:gd name="connsiteY76" fmla="*/ 192856 h 488031"/>
              <a:gd name="connsiteX77" fmla="*/ 455782 w 603546"/>
              <a:gd name="connsiteY77" fmla="*/ 192856 h 488031"/>
              <a:gd name="connsiteX78" fmla="*/ 48758 w 603546"/>
              <a:gd name="connsiteY78" fmla="*/ 0 h 488031"/>
              <a:gd name="connsiteX79" fmla="*/ 514354 w 603546"/>
              <a:gd name="connsiteY79" fmla="*/ 0 h 488031"/>
              <a:gd name="connsiteX80" fmla="*/ 563112 w 603546"/>
              <a:gd name="connsiteY80" fmla="*/ 48684 h 488031"/>
              <a:gd name="connsiteX81" fmla="*/ 563112 w 603546"/>
              <a:gd name="connsiteY81" fmla="*/ 65150 h 488031"/>
              <a:gd name="connsiteX82" fmla="*/ 543274 w 603546"/>
              <a:gd name="connsiteY82" fmla="*/ 65150 h 488031"/>
              <a:gd name="connsiteX83" fmla="*/ 543274 w 603546"/>
              <a:gd name="connsiteY83" fmla="*/ 48684 h 488031"/>
              <a:gd name="connsiteX84" fmla="*/ 514354 w 603546"/>
              <a:gd name="connsiteY84" fmla="*/ 19807 h 488031"/>
              <a:gd name="connsiteX85" fmla="*/ 48758 w 603546"/>
              <a:gd name="connsiteY85" fmla="*/ 19807 h 488031"/>
              <a:gd name="connsiteX86" fmla="*/ 19838 w 603546"/>
              <a:gd name="connsiteY86" fmla="*/ 48684 h 488031"/>
              <a:gd name="connsiteX87" fmla="*/ 19838 w 603546"/>
              <a:gd name="connsiteY87" fmla="*/ 298785 h 488031"/>
              <a:gd name="connsiteX88" fmla="*/ 48758 w 603546"/>
              <a:gd name="connsiteY88" fmla="*/ 327661 h 488031"/>
              <a:gd name="connsiteX89" fmla="*/ 404886 w 603546"/>
              <a:gd name="connsiteY89" fmla="*/ 327661 h 488031"/>
              <a:gd name="connsiteX90" fmla="*/ 404886 w 603546"/>
              <a:gd name="connsiteY90" fmla="*/ 330048 h 488031"/>
              <a:gd name="connsiteX91" fmla="*/ 458186 w 603546"/>
              <a:gd name="connsiteY91" fmla="*/ 383027 h 488031"/>
              <a:gd name="connsiteX92" fmla="*/ 556181 w 603546"/>
              <a:gd name="connsiteY92" fmla="*/ 383027 h 488031"/>
              <a:gd name="connsiteX93" fmla="*/ 514354 w 603546"/>
              <a:gd name="connsiteY93" fmla="*/ 406892 h 488031"/>
              <a:gd name="connsiteX94" fmla="*/ 301394 w 603546"/>
              <a:gd name="connsiteY94" fmla="*/ 406892 h 488031"/>
              <a:gd name="connsiteX95" fmla="*/ 301394 w 603546"/>
              <a:gd name="connsiteY95" fmla="*/ 448416 h 488031"/>
              <a:gd name="connsiteX96" fmla="*/ 450537 w 603546"/>
              <a:gd name="connsiteY96" fmla="*/ 448416 h 488031"/>
              <a:gd name="connsiteX97" fmla="*/ 470375 w 603546"/>
              <a:gd name="connsiteY97" fmla="*/ 468224 h 488031"/>
              <a:gd name="connsiteX98" fmla="*/ 470375 w 603546"/>
              <a:gd name="connsiteY98" fmla="*/ 488031 h 488031"/>
              <a:gd name="connsiteX99" fmla="*/ 92737 w 603546"/>
              <a:gd name="connsiteY99" fmla="*/ 488031 h 488031"/>
              <a:gd name="connsiteX100" fmla="*/ 92737 w 603546"/>
              <a:gd name="connsiteY100" fmla="*/ 468224 h 488031"/>
              <a:gd name="connsiteX101" fmla="*/ 112575 w 603546"/>
              <a:gd name="connsiteY101" fmla="*/ 448416 h 488031"/>
              <a:gd name="connsiteX102" fmla="*/ 261718 w 603546"/>
              <a:gd name="connsiteY102" fmla="*/ 448416 h 488031"/>
              <a:gd name="connsiteX103" fmla="*/ 261718 w 603546"/>
              <a:gd name="connsiteY103" fmla="*/ 406892 h 488031"/>
              <a:gd name="connsiteX104" fmla="*/ 48758 w 603546"/>
              <a:gd name="connsiteY104" fmla="*/ 406892 h 488031"/>
              <a:gd name="connsiteX105" fmla="*/ 0 w 603546"/>
              <a:gd name="connsiteY105" fmla="*/ 358208 h 488031"/>
              <a:gd name="connsiteX106" fmla="*/ 0 w 603546"/>
              <a:gd name="connsiteY106" fmla="*/ 48684 h 488031"/>
              <a:gd name="connsiteX107" fmla="*/ 48758 w 603546"/>
              <a:gd name="connsiteY107" fmla="*/ 0 h 488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603546" h="488031">
                <a:moveTo>
                  <a:pt x="515586" y="224330"/>
                </a:moveTo>
                <a:cubicBezTo>
                  <a:pt x="513196" y="228387"/>
                  <a:pt x="510806" y="232443"/>
                  <a:pt x="508415" y="236738"/>
                </a:cubicBezTo>
                <a:lnTo>
                  <a:pt x="513435" y="236738"/>
                </a:lnTo>
                <a:lnTo>
                  <a:pt x="513435" y="299254"/>
                </a:lnTo>
                <a:cubicBezTo>
                  <a:pt x="513435" y="299254"/>
                  <a:pt x="513435" y="299015"/>
                  <a:pt x="513196" y="299015"/>
                </a:cubicBezTo>
                <a:cubicBezTo>
                  <a:pt x="509132" y="295198"/>
                  <a:pt x="505069" y="291380"/>
                  <a:pt x="501006" y="287562"/>
                </a:cubicBezTo>
                <a:cubicBezTo>
                  <a:pt x="499811" y="286369"/>
                  <a:pt x="499094" y="284937"/>
                  <a:pt x="499094" y="283267"/>
                </a:cubicBezTo>
                <a:lnTo>
                  <a:pt x="499094" y="273245"/>
                </a:lnTo>
                <a:cubicBezTo>
                  <a:pt x="499094" y="273245"/>
                  <a:pt x="499094" y="273007"/>
                  <a:pt x="499333" y="273007"/>
                </a:cubicBezTo>
                <a:cubicBezTo>
                  <a:pt x="501723" y="271814"/>
                  <a:pt x="503157" y="270143"/>
                  <a:pt x="503157" y="267519"/>
                </a:cubicBezTo>
                <a:cubicBezTo>
                  <a:pt x="503396" y="263701"/>
                  <a:pt x="500050" y="260838"/>
                  <a:pt x="496225" y="261315"/>
                </a:cubicBezTo>
                <a:cubicBezTo>
                  <a:pt x="493596" y="261554"/>
                  <a:pt x="491445" y="263701"/>
                  <a:pt x="490967" y="266564"/>
                </a:cubicBezTo>
                <a:cubicBezTo>
                  <a:pt x="490728" y="269428"/>
                  <a:pt x="492162" y="271814"/>
                  <a:pt x="494791" y="273007"/>
                </a:cubicBezTo>
                <a:cubicBezTo>
                  <a:pt x="495030" y="273007"/>
                  <a:pt x="495030" y="273245"/>
                  <a:pt x="495030" y="273245"/>
                </a:cubicBezTo>
                <a:lnTo>
                  <a:pt x="495030" y="282790"/>
                </a:lnTo>
                <a:cubicBezTo>
                  <a:pt x="495030" y="285892"/>
                  <a:pt x="496225" y="288755"/>
                  <a:pt x="498615" y="290664"/>
                </a:cubicBezTo>
                <a:cubicBezTo>
                  <a:pt x="502918" y="294959"/>
                  <a:pt x="507459" y="299254"/>
                  <a:pt x="511762" y="303549"/>
                </a:cubicBezTo>
                <a:cubicBezTo>
                  <a:pt x="512001" y="303549"/>
                  <a:pt x="512001" y="303549"/>
                  <a:pt x="512001" y="303787"/>
                </a:cubicBezTo>
                <a:cubicBezTo>
                  <a:pt x="512957" y="304742"/>
                  <a:pt x="513435" y="306174"/>
                  <a:pt x="513435" y="307605"/>
                </a:cubicBezTo>
                <a:cubicBezTo>
                  <a:pt x="513435" y="309753"/>
                  <a:pt x="513435" y="311900"/>
                  <a:pt x="513435" y="314048"/>
                </a:cubicBezTo>
                <a:cubicBezTo>
                  <a:pt x="513435" y="314286"/>
                  <a:pt x="513435" y="314525"/>
                  <a:pt x="513196" y="314525"/>
                </a:cubicBezTo>
                <a:cubicBezTo>
                  <a:pt x="507698" y="315957"/>
                  <a:pt x="504352" y="321206"/>
                  <a:pt x="505547" y="326455"/>
                </a:cubicBezTo>
                <a:cubicBezTo>
                  <a:pt x="506503" y="331943"/>
                  <a:pt x="511762" y="335523"/>
                  <a:pt x="517259" y="334568"/>
                </a:cubicBezTo>
                <a:cubicBezTo>
                  <a:pt x="522757" y="333852"/>
                  <a:pt x="526342" y="328603"/>
                  <a:pt x="525625" y="323353"/>
                </a:cubicBezTo>
                <a:cubicBezTo>
                  <a:pt x="525147" y="319058"/>
                  <a:pt x="522040" y="315479"/>
                  <a:pt x="517976" y="314525"/>
                </a:cubicBezTo>
                <a:cubicBezTo>
                  <a:pt x="517737" y="314525"/>
                  <a:pt x="517498" y="314525"/>
                  <a:pt x="517498" y="314048"/>
                </a:cubicBezTo>
                <a:lnTo>
                  <a:pt x="517498" y="292334"/>
                </a:lnTo>
                <a:cubicBezTo>
                  <a:pt x="517498" y="292096"/>
                  <a:pt x="517498" y="291618"/>
                  <a:pt x="517737" y="291380"/>
                </a:cubicBezTo>
                <a:cubicBezTo>
                  <a:pt x="517737" y="290187"/>
                  <a:pt x="518215" y="288994"/>
                  <a:pt x="519171" y="288039"/>
                </a:cubicBezTo>
                <a:cubicBezTo>
                  <a:pt x="522518" y="284937"/>
                  <a:pt x="525864" y="281835"/>
                  <a:pt x="529210" y="278733"/>
                </a:cubicBezTo>
                <a:cubicBezTo>
                  <a:pt x="530405" y="277540"/>
                  <a:pt x="531839" y="276347"/>
                  <a:pt x="533035" y="274916"/>
                </a:cubicBezTo>
                <a:cubicBezTo>
                  <a:pt x="534947" y="273007"/>
                  <a:pt x="535903" y="270382"/>
                  <a:pt x="535903" y="267519"/>
                </a:cubicBezTo>
                <a:lnTo>
                  <a:pt x="535903" y="258452"/>
                </a:lnTo>
                <a:cubicBezTo>
                  <a:pt x="535903" y="258213"/>
                  <a:pt x="535903" y="258213"/>
                  <a:pt x="535903" y="258213"/>
                </a:cubicBezTo>
                <a:cubicBezTo>
                  <a:pt x="537337" y="258213"/>
                  <a:pt x="538771" y="257974"/>
                  <a:pt x="539966" y="258213"/>
                </a:cubicBezTo>
                <a:cubicBezTo>
                  <a:pt x="539966" y="253918"/>
                  <a:pt x="539966" y="249862"/>
                  <a:pt x="540205" y="245805"/>
                </a:cubicBezTo>
                <a:lnTo>
                  <a:pt x="527776" y="245805"/>
                </a:lnTo>
                <a:lnTo>
                  <a:pt x="527776" y="258213"/>
                </a:lnTo>
                <a:lnTo>
                  <a:pt x="531839" y="258213"/>
                </a:lnTo>
                <a:lnTo>
                  <a:pt x="531839" y="258452"/>
                </a:lnTo>
                <a:lnTo>
                  <a:pt x="531839" y="267996"/>
                </a:lnTo>
                <a:cubicBezTo>
                  <a:pt x="531839" y="268235"/>
                  <a:pt x="531839" y="268473"/>
                  <a:pt x="531839" y="268712"/>
                </a:cubicBezTo>
                <a:cubicBezTo>
                  <a:pt x="531600" y="269905"/>
                  <a:pt x="531122" y="271098"/>
                  <a:pt x="530405" y="271814"/>
                </a:cubicBezTo>
                <a:cubicBezTo>
                  <a:pt x="526342" y="275870"/>
                  <a:pt x="522040" y="279926"/>
                  <a:pt x="517737" y="283744"/>
                </a:cubicBezTo>
                <a:lnTo>
                  <a:pt x="517737" y="236738"/>
                </a:lnTo>
                <a:lnTo>
                  <a:pt x="522757" y="236738"/>
                </a:lnTo>
                <a:cubicBezTo>
                  <a:pt x="520366" y="232443"/>
                  <a:pt x="517976" y="228387"/>
                  <a:pt x="515586" y="224330"/>
                </a:cubicBezTo>
                <a:close/>
                <a:moveTo>
                  <a:pt x="428104" y="204287"/>
                </a:moveTo>
                <a:cubicBezTo>
                  <a:pt x="428582" y="207151"/>
                  <a:pt x="432167" y="209298"/>
                  <a:pt x="438621" y="209298"/>
                </a:cubicBezTo>
                <a:lnTo>
                  <a:pt x="592312" y="209298"/>
                </a:lnTo>
                <a:cubicBezTo>
                  <a:pt x="598766" y="209298"/>
                  <a:pt x="602351" y="207151"/>
                  <a:pt x="602829" y="204287"/>
                </a:cubicBezTo>
                <a:cubicBezTo>
                  <a:pt x="603307" y="205958"/>
                  <a:pt x="603546" y="207866"/>
                  <a:pt x="603546" y="210014"/>
                </a:cubicBezTo>
                <a:lnTo>
                  <a:pt x="603546" y="328841"/>
                </a:lnTo>
                <a:cubicBezTo>
                  <a:pt x="603546" y="347692"/>
                  <a:pt x="587771" y="363201"/>
                  <a:pt x="568410" y="363201"/>
                </a:cubicBezTo>
                <a:lnTo>
                  <a:pt x="568171" y="363201"/>
                </a:lnTo>
                <a:lnTo>
                  <a:pt x="462762" y="363201"/>
                </a:lnTo>
                <a:cubicBezTo>
                  <a:pt x="443401" y="363201"/>
                  <a:pt x="427626" y="347692"/>
                  <a:pt x="427626" y="328841"/>
                </a:cubicBezTo>
                <a:lnTo>
                  <a:pt x="427626" y="210014"/>
                </a:lnTo>
                <a:cubicBezTo>
                  <a:pt x="427626" y="207866"/>
                  <a:pt x="427865" y="205958"/>
                  <a:pt x="428104" y="204287"/>
                </a:cubicBezTo>
                <a:close/>
                <a:moveTo>
                  <a:pt x="270791" y="137462"/>
                </a:moveTo>
                <a:lnTo>
                  <a:pt x="404904" y="204274"/>
                </a:lnTo>
                <a:lnTo>
                  <a:pt x="270791" y="271325"/>
                </a:lnTo>
                <a:lnTo>
                  <a:pt x="270791" y="224557"/>
                </a:lnTo>
                <a:lnTo>
                  <a:pt x="213178" y="224557"/>
                </a:lnTo>
                <a:lnTo>
                  <a:pt x="213178" y="184469"/>
                </a:lnTo>
                <a:lnTo>
                  <a:pt x="270791" y="184469"/>
                </a:lnTo>
                <a:close/>
                <a:moveTo>
                  <a:pt x="533021" y="131493"/>
                </a:moveTo>
                <a:lnTo>
                  <a:pt x="533021" y="157519"/>
                </a:lnTo>
                <a:lnTo>
                  <a:pt x="559086" y="157519"/>
                </a:lnTo>
                <a:lnTo>
                  <a:pt x="559086" y="131493"/>
                </a:lnTo>
                <a:close/>
                <a:moveTo>
                  <a:pt x="471804" y="131493"/>
                </a:moveTo>
                <a:lnTo>
                  <a:pt x="471804" y="157519"/>
                </a:lnTo>
                <a:lnTo>
                  <a:pt x="497869" y="157519"/>
                </a:lnTo>
                <a:lnTo>
                  <a:pt x="497869" y="131493"/>
                </a:lnTo>
                <a:close/>
                <a:moveTo>
                  <a:pt x="455782" y="85173"/>
                </a:moveTo>
                <a:lnTo>
                  <a:pt x="575108" y="85173"/>
                </a:lnTo>
                <a:lnTo>
                  <a:pt x="575108" y="192856"/>
                </a:lnTo>
                <a:lnTo>
                  <a:pt x="455782" y="192856"/>
                </a:lnTo>
                <a:close/>
                <a:moveTo>
                  <a:pt x="48758" y="0"/>
                </a:moveTo>
                <a:lnTo>
                  <a:pt x="514354" y="0"/>
                </a:lnTo>
                <a:cubicBezTo>
                  <a:pt x="541362" y="0"/>
                  <a:pt x="563112" y="21955"/>
                  <a:pt x="563112" y="48684"/>
                </a:cubicBezTo>
                <a:lnTo>
                  <a:pt x="563112" y="65150"/>
                </a:lnTo>
                <a:lnTo>
                  <a:pt x="543274" y="65150"/>
                </a:lnTo>
                <a:lnTo>
                  <a:pt x="543274" y="48684"/>
                </a:lnTo>
                <a:cubicBezTo>
                  <a:pt x="543274" y="32694"/>
                  <a:pt x="530367" y="19807"/>
                  <a:pt x="514354" y="19807"/>
                </a:cubicBezTo>
                <a:lnTo>
                  <a:pt x="48758" y="19807"/>
                </a:lnTo>
                <a:cubicBezTo>
                  <a:pt x="32745" y="19807"/>
                  <a:pt x="19838" y="32694"/>
                  <a:pt x="19838" y="48684"/>
                </a:cubicBezTo>
                <a:lnTo>
                  <a:pt x="19838" y="298785"/>
                </a:lnTo>
                <a:cubicBezTo>
                  <a:pt x="19838" y="314774"/>
                  <a:pt x="32745" y="327661"/>
                  <a:pt x="48758" y="327661"/>
                </a:cubicBezTo>
                <a:lnTo>
                  <a:pt x="404886" y="327661"/>
                </a:lnTo>
                <a:lnTo>
                  <a:pt x="404886" y="330048"/>
                </a:lnTo>
                <a:cubicBezTo>
                  <a:pt x="404886" y="359162"/>
                  <a:pt x="428787" y="383027"/>
                  <a:pt x="458186" y="383027"/>
                </a:cubicBezTo>
                <a:lnTo>
                  <a:pt x="556181" y="383027"/>
                </a:lnTo>
                <a:cubicBezTo>
                  <a:pt x="547576" y="397346"/>
                  <a:pt x="532279" y="406892"/>
                  <a:pt x="514354" y="406892"/>
                </a:cubicBezTo>
                <a:lnTo>
                  <a:pt x="301394" y="406892"/>
                </a:lnTo>
                <a:lnTo>
                  <a:pt x="301394" y="448416"/>
                </a:lnTo>
                <a:lnTo>
                  <a:pt x="450537" y="448416"/>
                </a:lnTo>
                <a:lnTo>
                  <a:pt x="470375" y="468224"/>
                </a:lnTo>
                <a:lnTo>
                  <a:pt x="470375" y="488031"/>
                </a:lnTo>
                <a:lnTo>
                  <a:pt x="92737" y="488031"/>
                </a:lnTo>
                <a:lnTo>
                  <a:pt x="92737" y="468224"/>
                </a:lnTo>
                <a:lnTo>
                  <a:pt x="112575" y="448416"/>
                </a:lnTo>
                <a:lnTo>
                  <a:pt x="261718" y="448416"/>
                </a:lnTo>
                <a:lnTo>
                  <a:pt x="261718" y="406892"/>
                </a:lnTo>
                <a:lnTo>
                  <a:pt x="48758" y="406892"/>
                </a:lnTo>
                <a:cubicBezTo>
                  <a:pt x="21989" y="406892"/>
                  <a:pt x="0" y="384936"/>
                  <a:pt x="0" y="358208"/>
                </a:cubicBezTo>
                <a:lnTo>
                  <a:pt x="0" y="48684"/>
                </a:lnTo>
                <a:cubicBezTo>
                  <a:pt x="0" y="21955"/>
                  <a:pt x="21989" y="0"/>
                  <a:pt x="487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iconfont-11843-5650937"/>
          <p:cNvSpPr>
            <a:spLocks noChangeAspect="1"/>
          </p:cNvSpPr>
          <p:nvPr/>
        </p:nvSpPr>
        <p:spPr>
          <a:xfrm>
            <a:off x="3430096" y="5211234"/>
            <a:ext cx="746776" cy="879056"/>
          </a:xfrm>
          <a:custGeom>
            <a:avLst/>
            <a:gdLst>
              <a:gd name="T0" fmla="*/ 7895 w 8820"/>
              <a:gd name="T1" fmla="*/ 9085 h 10383"/>
              <a:gd name="T2" fmla="*/ 4922 w 8820"/>
              <a:gd name="T3" fmla="*/ 6862 h 10383"/>
              <a:gd name="T4" fmla="*/ 6407 w 8820"/>
              <a:gd name="T5" fmla="*/ 9828 h 10383"/>
              <a:gd name="T6" fmla="*/ 8340 w 8820"/>
              <a:gd name="T7" fmla="*/ 10280 h 10383"/>
              <a:gd name="T8" fmla="*/ 8717 w 8820"/>
              <a:gd name="T9" fmla="*/ 9907 h 10383"/>
              <a:gd name="T10" fmla="*/ 5065 w 8820"/>
              <a:gd name="T11" fmla="*/ 7993 h 10383"/>
              <a:gd name="T12" fmla="*/ 6408 w 8820"/>
              <a:gd name="T13" fmla="*/ 6649 h 10383"/>
              <a:gd name="T14" fmla="*/ 6408 w 8820"/>
              <a:gd name="T15" fmla="*/ 9300 h 10383"/>
              <a:gd name="T16" fmla="*/ 1708 w 8820"/>
              <a:gd name="T17" fmla="*/ 4371 h 10383"/>
              <a:gd name="T18" fmla="*/ 1371 w 8820"/>
              <a:gd name="T19" fmla="*/ 4008 h 10383"/>
              <a:gd name="T20" fmla="*/ 4290 w 8820"/>
              <a:gd name="T21" fmla="*/ 3671 h 10383"/>
              <a:gd name="T22" fmla="*/ 4627 w 8820"/>
              <a:gd name="T23" fmla="*/ 4033 h 10383"/>
              <a:gd name="T24" fmla="*/ 5105 w 8820"/>
              <a:gd name="T25" fmla="*/ 5621 h 10383"/>
              <a:gd name="T26" fmla="*/ 1371 w 8820"/>
              <a:gd name="T27" fmla="*/ 5283 h 10383"/>
              <a:gd name="T28" fmla="*/ 1708 w 8820"/>
              <a:gd name="T29" fmla="*/ 4921 h 10383"/>
              <a:gd name="T30" fmla="*/ 5442 w 8820"/>
              <a:gd name="T31" fmla="*/ 5258 h 10383"/>
              <a:gd name="T32" fmla="*/ 5105 w 8820"/>
              <a:gd name="T33" fmla="*/ 5621 h 10383"/>
              <a:gd name="T34" fmla="*/ 1696 w 8820"/>
              <a:gd name="T35" fmla="*/ 6172 h 10383"/>
              <a:gd name="T36" fmla="*/ 1696 w 8820"/>
              <a:gd name="T37" fmla="*/ 6872 h 10383"/>
              <a:gd name="T38" fmla="*/ 4655 w 8820"/>
              <a:gd name="T39" fmla="*/ 6172 h 10383"/>
              <a:gd name="T40" fmla="*/ 766 w 8820"/>
              <a:gd name="T41" fmla="*/ 9531 h 10383"/>
              <a:gd name="T42" fmla="*/ 5475 w 8820"/>
              <a:gd name="T43" fmla="*/ 843 h 10383"/>
              <a:gd name="T44" fmla="*/ 8028 w 8820"/>
              <a:gd name="T45" fmla="*/ 3396 h 10383"/>
              <a:gd name="T46" fmla="*/ 8795 w 8820"/>
              <a:gd name="T47" fmla="*/ 6243 h 10383"/>
              <a:gd name="T48" fmla="*/ 8692 w 8820"/>
              <a:gd name="T49" fmla="*/ 3095 h 10383"/>
              <a:gd name="T50" fmla="*/ 5448 w 8820"/>
              <a:gd name="T51" fmla="*/ 0 h 10383"/>
              <a:gd name="T52" fmla="*/ 0 w 8820"/>
              <a:gd name="T53" fmla="*/ 176 h 10383"/>
              <a:gd name="T54" fmla="*/ 176 w 8820"/>
              <a:gd name="T55" fmla="*/ 10377 h 10383"/>
              <a:gd name="T56" fmla="*/ 3881 w 8820"/>
              <a:gd name="T57" fmla="*/ 9531 h 10383"/>
              <a:gd name="T58" fmla="*/ 3887 w 8820"/>
              <a:gd name="T59" fmla="*/ 7497 h 10383"/>
              <a:gd name="T60" fmla="*/ 1696 w 8820"/>
              <a:gd name="T61" fmla="*/ 7423 h 10383"/>
              <a:gd name="T62" fmla="*/ 1696 w 8820"/>
              <a:gd name="T63" fmla="*/ 8123 h 10383"/>
              <a:gd name="T64" fmla="*/ 3813 w 8820"/>
              <a:gd name="T65" fmla="*/ 7756 h 10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820" h="10383">
                <a:moveTo>
                  <a:pt x="8717" y="9907"/>
                </a:moveTo>
                <a:lnTo>
                  <a:pt x="7895" y="9085"/>
                </a:lnTo>
                <a:cubicBezTo>
                  <a:pt x="8508" y="8263"/>
                  <a:pt x="8341" y="7101"/>
                  <a:pt x="7520" y="6487"/>
                </a:cubicBezTo>
                <a:cubicBezTo>
                  <a:pt x="6698" y="5873"/>
                  <a:pt x="5536" y="6041"/>
                  <a:pt x="4922" y="6862"/>
                </a:cubicBezTo>
                <a:cubicBezTo>
                  <a:pt x="4682" y="7183"/>
                  <a:pt x="4552" y="7572"/>
                  <a:pt x="4552" y="7973"/>
                </a:cubicBezTo>
                <a:cubicBezTo>
                  <a:pt x="4552" y="8998"/>
                  <a:pt x="5383" y="9828"/>
                  <a:pt x="6407" y="9828"/>
                </a:cubicBezTo>
                <a:cubicBezTo>
                  <a:pt x="6807" y="9828"/>
                  <a:pt x="7197" y="9698"/>
                  <a:pt x="7518" y="9458"/>
                </a:cubicBezTo>
                <a:lnTo>
                  <a:pt x="8340" y="10280"/>
                </a:lnTo>
                <a:cubicBezTo>
                  <a:pt x="8443" y="10383"/>
                  <a:pt x="8611" y="10383"/>
                  <a:pt x="8715" y="10280"/>
                </a:cubicBezTo>
                <a:cubicBezTo>
                  <a:pt x="8820" y="10180"/>
                  <a:pt x="8820" y="10011"/>
                  <a:pt x="8717" y="9907"/>
                </a:cubicBezTo>
                <a:close/>
                <a:moveTo>
                  <a:pt x="6408" y="9300"/>
                </a:moveTo>
                <a:cubicBezTo>
                  <a:pt x="5677" y="9309"/>
                  <a:pt x="5075" y="8725"/>
                  <a:pt x="5065" y="7993"/>
                </a:cubicBezTo>
                <a:cubicBezTo>
                  <a:pt x="5055" y="7262"/>
                  <a:pt x="5640" y="6659"/>
                  <a:pt x="6371" y="6649"/>
                </a:cubicBezTo>
                <a:lnTo>
                  <a:pt x="6408" y="6649"/>
                </a:lnTo>
                <a:cubicBezTo>
                  <a:pt x="7141" y="6649"/>
                  <a:pt x="7733" y="7243"/>
                  <a:pt x="7733" y="7975"/>
                </a:cubicBezTo>
                <a:cubicBezTo>
                  <a:pt x="7733" y="8706"/>
                  <a:pt x="7141" y="9300"/>
                  <a:pt x="6408" y="9300"/>
                </a:cubicBezTo>
                <a:close/>
                <a:moveTo>
                  <a:pt x="4290" y="4371"/>
                </a:moveTo>
                <a:lnTo>
                  <a:pt x="1708" y="4371"/>
                </a:lnTo>
                <a:cubicBezTo>
                  <a:pt x="1522" y="4371"/>
                  <a:pt x="1371" y="4218"/>
                  <a:pt x="1371" y="4033"/>
                </a:cubicBezTo>
                <a:lnTo>
                  <a:pt x="1371" y="4008"/>
                </a:lnTo>
                <a:cubicBezTo>
                  <a:pt x="1371" y="3822"/>
                  <a:pt x="1523" y="3671"/>
                  <a:pt x="1708" y="3671"/>
                </a:cubicBezTo>
                <a:lnTo>
                  <a:pt x="4290" y="3671"/>
                </a:lnTo>
                <a:cubicBezTo>
                  <a:pt x="4476" y="3671"/>
                  <a:pt x="4627" y="3823"/>
                  <a:pt x="4627" y="4008"/>
                </a:cubicBezTo>
                <a:lnTo>
                  <a:pt x="4627" y="4033"/>
                </a:lnTo>
                <a:cubicBezTo>
                  <a:pt x="4627" y="4218"/>
                  <a:pt x="4476" y="4371"/>
                  <a:pt x="4290" y="4371"/>
                </a:cubicBezTo>
                <a:close/>
                <a:moveTo>
                  <a:pt x="5105" y="5621"/>
                </a:moveTo>
                <a:lnTo>
                  <a:pt x="1708" y="5621"/>
                </a:lnTo>
                <a:cubicBezTo>
                  <a:pt x="1522" y="5621"/>
                  <a:pt x="1371" y="5468"/>
                  <a:pt x="1371" y="5283"/>
                </a:cubicBezTo>
                <a:lnTo>
                  <a:pt x="1371" y="5258"/>
                </a:lnTo>
                <a:cubicBezTo>
                  <a:pt x="1371" y="5072"/>
                  <a:pt x="1523" y="4921"/>
                  <a:pt x="1708" y="4921"/>
                </a:cubicBezTo>
                <a:lnTo>
                  <a:pt x="5104" y="4921"/>
                </a:lnTo>
                <a:cubicBezTo>
                  <a:pt x="5291" y="4921"/>
                  <a:pt x="5442" y="5073"/>
                  <a:pt x="5442" y="5258"/>
                </a:cubicBezTo>
                <a:lnTo>
                  <a:pt x="5442" y="5283"/>
                </a:lnTo>
                <a:cubicBezTo>
                  <a:pt x="5442" y="5469"/>
                  <a:pt x="5289" y="5621"/>
                  <a:pt x="5105" y="5621"/>
                </a:cubicBezTo>
                <a:close/>
                <a:moveTo>
                  <a:pt x="4655" y="6172"/>
                </a:moveTo>
                <a:lnTo>
                  <a:pt x="1696" y="6172"/>
                </a:lnTo>
                <a:cubicBezTo>
                  <a:pt x="1517" y="6172"/>
                  <a:pt x="1369" y="6330"/>
                  <a:pt x="1369" y="6522"/>
                </a:cubicBezTo>
                <a:cubicBezTo>
                  <a:pt x="1369" y="6715"/>
                  <a:pt x="1516" y="6872"/>
                  <a:pt x="1696" y="6872"/>
                </a:cubicBezTo>
                <a:lnTo>
                  <a:pt x="4141" y="6872"/>
                </a:lnTo>
                <a:cubicBezTo>
                  <a:pt x="4276" y="6610"/>
                  <a:pt x="4451" y="6375"/>
                  <a:pt x="4655" y="6172"/>
                </a:cubicBezTo>
                <a:close/>
                <a:moveTo>
                  <a:pt x="3881" y="9531"/>
                </a:moveTo>
                <a:lnTo>
                  <a:pt x="766" y="9531"/>
                </a:lnTo>
                <a:lnTo>
                  <a:pt x="766" y="843"/>
                </a:lnTo>
                <a:lnTo>
                  <a:pt x="5475" y="843"/>
                </a:lnTo>
                <a:lnTo>
                  <a:pt x="5475" y="3396"/>
                </a:lnTo>
                <a:lnTo>
                  <a:pt x="8028" y="3396"/>
                </a:lnTo>
                <a:lnTo>
                  <a:pt x="8030" y="5747"/>
                </a:lnTo>
                <a:cubicBezTo>
                  <a:pt x="8310" y="5873"/>
                  <a:pt x="8567" y="6042"/>
                  <a:pt x="8795" y="6243"/>
                </a:cubicBezTo>
                <a:lnTo>
                  <a:pt x="8795" y="3343"/>
                </a:lnTo>
                <a:cubicBezTo>
                  <a:pt x="8795" y="3250"/>
                  <a:pt x="8757" y="3161"/>
                  <a:pt x="8692" y="3095"/>
                </a:cubicBezTo>
                <a:lnTo>
                  <a:pt x="5697" y="102"/>
                </a:lnTo>
                <a:cubicBezTo>
                  <a:pt x="5631" y="36"/>
                  <a:pt x="5542" y="0"/>
                  <a:pt x="5448" y="0"/>
                </a:cubicBezTo>
                <a:lnTo>
                  <a:pt x="176" y="0"/>
                </a:lnTo>
                <a:cubicBezTo>
                  <a:pt x="78" y="0"/>
                  <a:pt x="0" y="78"/>
                  <a:pt x="0" y="176"/>
                </a:cubicBezTo>
                <a:lnTo>
                  <a:pt x="0" y="10201"/>
                </a:lnTo>
                <a:cubicBezTo>
                  <a:pt x="0" y="10298"/>
                  <a:pt x="78" y="10377"/>
                  <a:pt x="176" y="10377"/>
                </a:cubicBezTo>
                <a:lnTo>
                  <a:pt x="4332" y="10377"/>
                </a:lnTo>
                <a:cubicBezTo>
                  <a:pt x="4140" y="10122"/>
                  <a:pt x="3987" y="9838"/>
                  <a:pt x="3881" y="9531"/>
                </a:cubicBezTo>
                <a:close/>
                <a:moveTo>
                  <a:pt x="3813" y="7756"/>
                </a:moveTo>
                <a:cubicBezTo>
                  <a:pt x="3835" y="7668"/>
                  <a:pt x="3860" y="7582"/>
                  <a:pt x="3887" y="7497"/>
                </a:cubicBezTo>
                <a:cubicBezTo>
                  <a:pt x="3892" y="7472"/>
                  <a:pt x="3898" y="7448"/>
                  <a:pt x="3903" y="7423"/>
                </a:cubicBezTo>
                <a:lnTo>
                  <a:pt x="1696" y="7423"/>
                </a:lnTo>
                <a:cubicBezTo>
                  <a:pt x="1517" y="7423"/>
                  <a:pt x="1369" y="7581"/>
                  <a:pt x="1369" y="7773"/>
                </a:cubicBezTo>
                <a:cubicBezTo>
                  <a:pt x="1369" y="7966"/>
                  <a:pt x="1516" y="8123"/>
                  <a:pt x="1696" y="8123"/>
                </a:cubicBezTo>
                <a:lnTo>
                  <a:pt x="3741" y="8123"/>
                </a:lnTo>
                <a:cubicBezTo>
                  <a:pt x="3758" y="7998"/>
                  <a:pt x="3782" y="7876"/>
                  <a:pt x="3813" y="77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直接连接符 25"/>
          <p:cNvCxnSpPr/>
          <p:nvPr/>
        </p:nvCxnSpPr>
        <p:spPr>
          <a:xfrm flipV="1">
            <a:off x="504147" y="5011631"/>
            <a:ext cx="2544496" cy="1484215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V="1">
            <a:off x="504147" y="5011631"/>
            <a:ext cx="2544496" cy="1484215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组合 89"/>
          <p:cNvGrpSpPr/>
          <p:nvPr/>
        </p:nvGrpSpPr>
        <p:grpSpPr>
          <a:xfrm>
            <a:off x="1964679" y="1338672"/>
            <a:ext cx="8312450" cy="1659444"/>
            <a:chOff x="4680" y="2327"/>
            <a:chExt cx="9648" cy="1926"/>
          </a:xfrm>
        </p:grpSpPr>
        <p:grpSp>
          <p:nvGrpSpPr>
            <p:cNvPr id="88" name="组合 87"/>
            <p:cNvGrpSpPr/>
            <p:nvPr/>
          </p:nvGrpSpPr>
          <p:grpSpPr>
            <a:xfrm>
              <a:off x="4680" y="2327"/>
              <a:ext cx="9648" cy="1927"/>
              <a:chOff x="4680" y="2327"/>
              <a:chExt cx="9648" cy="1927"/>
            </a:xfrm>
          </p:grpSpPr>
          <p:sp>
            <p:nvSpPr>
              <p:cNvPr id="74" name="iṩḷíḓé"/>
              <p:cNvSpPr/>
              <p:nvPr/>
            </p:nvSpPr>
            <p:spPr bwMode="auto">
              <a:xfrm>
                <a:off x="4680" y="2330"/>
                <a:ext cx="1890" cy="189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75" name="îṩḷïďé"/>
              <p:cNvSpPr/>
              <p:nvPr/>
            </p:nvSpPr>
            <p:spPr bwMode="auto">
              <a:xfrm>
                <a:off x="5023" y="2673"/>
                <a:ext cx="1204" cy="1205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76200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76" name="iŝ1iḋé"/>
              <p:cNvSpPr/>
              <p:nvPr/>
            </p:nvSpPr>
            <p:spPr bwMode="auto">
              <a:xfrm rot="8100000" flipH="1">
                <a:off x="6299" y="2583"/>
                <a:ext cx="1384" cy="1385"/>
              </a:xfrm>
              <a:custGeom>
                <a:avLst/>
                <a:gdLst/>
                <a:ahLst/>
                <a:cxnLst>
                  <a:cxn ang="0">
                    <a:pos x="158" y="73"/>
                  </a:cxn>
                  <a:cxn ang="0">
                    <a:pos x="86" y="0"/>
                  </a:cxn>
                  <a:cxn ang="0">
                    <a:pos x="0" y="87"/>
                  </a:cxn>
                  <a:cxn ang="0">
                    <a:pos x="69" y="158"/>
                  </a:cxn>
                  <a:cxn ang="0">
                    <a:pos x="158" y="73"/>
                  </a:cxn>
                </a:cxnLst>
                <a:rect l="0" t="0" r="r" b="b"/>
                <a:pathLst>
                  <a:path w="158" h="158">
                    <a:moveTo>
                      <a:pt x="158" y="73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85" y="51"/>
                      <a:pt x="50" y="86"/>
                      <a:pt x="0" y="87"/>
                    </a:cubicBezTo>
                    <a:cubicBezTo>
                      <a:pt x="69" y="158"/>
                      <a:pt x="69" y="158"/>
                      <a:pt x="69" y="158"/>
                    </a:cubicBezTo>
                    <a:cubicBezTo>
                      <a:pt x="71" y="107"/>
                      <a:pt x="107" y="73"/>
                      <a:pt x="158" y="7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77" name="iṩḷíḓé"/>
              <p:cNvSpPr/>
              <p:nvPr/>
            </p:nvSpPr>
            <p:spPr bwMode="auto">
              <a:xfrm>
                <a:off x="7317" y="2364"/>
                <a:ext cx="1890" cy="189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78" name="îṩḷïďé"/>
              <p:cNvSpPr/>
              <p:nvPr/>
            </p:nvSpPr>
            <p:spPr bwMode="auto">
              <a:xfrm>
                <a:off x="7660" y="2707"/>
                <a:ext cx="1204" cy="1205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76200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79" name="îşlide"/>
              <p:cNvSpPr/>
              <p:nvPr/>
            </p:nvSpPr>
            <p:spPr bwMode="auto">
              <a:xfrm rot="5400000">
                <a:off x="6892" y="3171"/>
                <a:ext cx="199" cy="199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80" name="iŝ1iḋé"/>
              <p:cNvSpPr/>
              <p:nvPr/>
            </p:nvSpPr>
            <p:spPr bwMode="auto">
              <a:xfrm rot="8100000" flipH="1">
                <a:off x="8894" y="2551"/>
                <a:ext cx="1384" cy="1385"/>
              </a:xfrm>
              <a:custGeom>
                <a:avLst/>
                <a:gdLst/>
                <a:ahLst/>
                <a:cxnLst>
                  <a:cxn ang="0">
                    <a:pos x="158" y="73"/>
                  </a:cxn>
                  <a:cxn ang="0">
                    <a:pos x="86" y="0"/>
                  </a:cxn>
                  <a:cxn ang="0">
                    <a:pos x="0" y="87"/>
                  </a:cxn>
                  <a:cxn ang="0">
                    <a:pos x="69" y="158"/>
                  </a:cxn>
                  <a:cxn ang="0">
                    <a:pos x="158" y="73"/>
                  </a:cxn>
                </a:cxnLst>
                <a:rect l="0" t="0" r="r" b="b"/>
                <a:pathLst>
                  <a:path w="158" h="158">
                    <a:moveTo>
                      <a:pt x="158" y="73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85" y="51"/>
                      <a:pt x="50" y="86"/>
                      <a:pt x="0" y="87"/>
                    </a:cubicBezTo>
                    <a:cubicBezTo>
                      <a:pt x="69" y="158"/>
                      <a:pt x="69" y="158"/>
                      <a:pt x="69" y="158"/>
                    </a:cubicBezTo>
                    <a:cubicBezTo>
                      <a:pt x="71" y="107"/>
                      <a:pt x="107" y="73"/>
                      <a:pt x="158" y="7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81" name="iṩḷíḓé"/>
              <p:cNvSpPr/>
              <p:nvPr/>
            </p:nvSpPr>
            <p:spPr bwMode="auto">
              <a:xfrm>
                <a:off x="9912" y="2332"/>
                <a:ext cx="1890" cy="189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82" name="îṩḷïďé"/>
              <p:cNvSpPr/>
              <p:nvPr/>
            </p:nvSpPr>
            <p:spPr bwMode="auto">
              <a:xfrm>
                <a:off x="10255" y="2676"/>
                <a:ext cx="1204" cy="1205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76200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83" name="îşlide"/>
              <p:cNvSpPr/>
              <p:nvPr/>
            </p:nvSpPr>
            <p:spPr bwMode="auto">
              <a:xfrm rot="5400000">
                <a:off x="9487" y="3139"/>
                <a:ext cx="199" cy="199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84" name="iŝ1iḋé"/>
              <p:cNvSpPr/>
              <p:nvPr/>
            </p:nvSpPr>
            <p:spPr bwMode="auto">
              <a:xfrm rot="8100000" flipH="1">
                <a:off x="11420" y="2545"/>
                <a:ext cx="1384" cy="1385"/>
              </a:xfrm>
              <a:custGeom>
                <a:avLst/>
                <a:gdLst/>
                <a:ahLst/>
                <a:cxnLst>
                  <a:cxn ang="0">
                    <a:pos x="158" y="73"/>
                  </a:cxn>
                  <a:cxn ang="0">
                    <a:pos x="86" y="0"/>
                  </a:cxn>
                  <a:cxn ang="0">
                    <a:pos x="0" y="87"/>
                  </a:cxn>
                  <a:cxn ang="0">
                    <a:pos x="69" y="158"/>
                  </a:cxn>
                  <a:cxn ang="0">
                    <a:pos x="158" y="73"/>
                  </a:cxn>
                </a:cxnLst>
                <a:rect l="0" t="0" r="r" b="b"/>
                <a:pathLst>
                  <a:path w="158" h="158">
                    <a:moveTo>
                      <a:pt x="158" y="73"/>
                    </a:moveTo>
                    <a:cubicBezTo>
                      <a:pt x="86" y="0"/>
                      <a:pt x="86" y="0"/>
                      <a:pt x="86" y="0"/>
                    </a:cubicBezTo>
                    <a:cubicBezTo>
                      <a:pt x="85" y="51"/>
                      <a:pt x="50" y="86"/>
                      <a:pt x="0" y="87"/>
                    </a:cubicBezTo>
                    <a:cubicBezTo>
                      <a:pt x="69" y="158"/>
                      <a:pt x="69" y="158"/>
                      <a:pt x="69" y="158"/>
                    </a:cubicBezTo>
                    <a:cubicBezTo>
                      <a:pt x="71" y="107"/>
                      <a:pt x="107" y="73"/>
                      <a:pt x="158" y="7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85" name="iṩḷíḓé"/>
              <p:cNvSpPr/>
              <p:nvPr/>
            </p:nvSpPr>
            <p:spPr bwMode="auto">
              <a:xfrm>
                <a:off x="12438" y="2327"/>
                <a:ext cx="1890" cy="1890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</a:endParaRPr>
              </a:p>
            </p:txBody>
          </p:sp>
          <p:sp>
            <p:nvSpPr>
              <p:cNvPr id="86" name="îṩḷïďé"/>
              <p:cNvSpPr/>
              <p:nvPr/>
            </p:nvSpPr>
            <p:spPr bwMode="auto">
              <a:xfrm>
                <a:off x="12781" y="2670"/>
                <a:ext cx="1204" cy="1205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 w="76200">
                <a:noFill/>
                <a:round/>
              </a:ln>
            </p:spPr>
            <p:txBody>
              <a:bodyPr anchor="ctr"/>
              <a:lstStyle/>
              <a:p>
                <a:pPr algn="ctr"/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87" name="îşlide"/>
              <p:cNvSpPr/>
              <p:nvPr/>
            </p:nvSpPr>
            <p:spPr bwMode="auto">
              <a:xfrm rot="5400000">
                <a:off x="12013" y="3133"/>
                <a:ext cx="199" cy="199"/>
              </a:xfrm>
              <a:prstGeom prst="triangl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latin typeface="字魂59号-创粗黑" panose="00000500000000000000" pitchFamily="2" charset="-122"/>
                </a:endParaRPr>
              </a:p>
            </p:txBody>
          </p:sp>
        </p:grpSp>
        <p:sp>
          <p:nvSpPr>
            <p:cNvPr id="10" name="原创设计师QQ598969553      _9"/>
            <p:cNvSpPr>
              <a:spLocks noChangeAspect="1" noEditPoints="1"/>
            </p:cNvSpPr>
            <p:nvPr/>
          </p:nvSpPr>
          <p:spPr bwMode="auto">
            <a:xfrm>
              <a:off x="10635" y="3083"/>
              <a:ext cx="445" cy="427"/>
            </a:xfrm>
            <a:custGeom>
              <a:avLst/>
              <a:gdLst>
                <a:gd name="T0" fmla="*/ 125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40 w 133"/>
                <a:gd name="T13" fmla="*/ 118 h 127"/>
                <a:gd name="T14" fmla="*/ 40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4 w 133"/>
                <a:gd name="T21" fmla="*/ 127 h 127"/>
                <a:gd name="T22" fmla="*/ 94 w 133"/>
                <a:gd name="T23" fmla="*/ 118 h 127"/>
                <a:gd name="T24" fmla="*/ 80 w 133"/>
                <a:gd name="T25" fmla="*/ 100 h 127"/>
                <a:gd name="T26" fmla="*/ 125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5 w 133"/>
                <a:gd name="T33" fmla="*/ 0 h 127"/>
                <a:gd name="T34" fmla="*/ 60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60 w 133"/>
                <a:gd name="T43" fmla="*/ 89 h 127"/>
                <a:gd name="T44" fmla="*/ 124 w 133"/>
                <a:gd name="T45" fmla="*/ 79 h 127"/>
                <a:gd name="T46" fmla="*/ 10 w 133"/>
                <a:gd name="T47" fmla="*/ 79 h 127"/>
                <a:gd name="T48" fmla="*/ 10 w 133"/>
                <a:gd name="T49" fmla="*/ 10 h 127"/>
                <a:gd name="T50" fmla="*/ 124 w 133"/>
                <a:gd name="T51" fmla="*/ 10 h 127"/>
                <a:gd name="T52" fmla="*/ 124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40" y="11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78" y="118"/>
                    <a:pt x="80" y="100"/>
                    <a:pt x="80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5" y="0"/>
                  </a:cubicBezTo>
                  <a:close/>
                  <a:moveTo>
                    <a:pt x="60" y="89"/>
                  </a:moveTo>
                  <a:cubicBezTo>
                    <a:pt x="60" y="85"/>
                    <a:pt x="63" y="82"/>
                    <a:pt x="67" y="82"/>
                  </a:cubicBezTo>
                  <a:cubicBezTo>
                    <a:pt x="72" y="82"/>
                    <a:pt x="75" y="85"/>
                    <a:pt x="75" y="89"/>
                  </a:cubicBezTo>
                  <a:cubicBezTo>
                    <a:pt x="75" y="94"/>
                    <a:pt x="72" y="97"/>
                    <a:pt x="67" y="97"/>
                  </a:cubicBezTo>
                  <a:cubicBezTo>
                    <a:pt x="63" y="97"/>
                    <a:pt x="60" y="94"/>
                    <a:pt x="60" y="89"/>
                  </a:cubicBezTo>
                  <a:close/>
                  <a:moveTo>
                    <a:pt x="124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4" y="10"/>
                    <a:pt x="124" y="10"/>
                    <a:pt x="124" y="10"/>
                  </a:cubicBezTo>
                  <a:lnTo>
                    <a:pt x="124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  <p:grpSp>
          <p:nvGrpSpPr>
            <p:cNvPr id="11" name="原创设计师QQ598969553      _10"/>
            <p:cNvGrpSpPr>
              <a:grpSpLocks noChangeAspect="1"/>
            </p:cNvGrpSpPr>
            <p:nvPr/>
          </p:nvGrpSpPr>
          <p:grpSpPr>
            <a:xfrm>
              <a:off x="13263" y="3083"/>
              <a:ext cx="446" cy="388"/>
              <a:chOff x="7540014" y="4306907"/>
              <a:chExt cx="389342" cy="339426"/>
            </a:xfrm>
            <a:solidFill>
              <a:schemeClr val="bg1"/>
            </a:solidFill>
          </p:grpSpPr>
          <p:sp>
            <p:nvSpPr>
              <p:cNvPr id="12" name="Freeform 110"/>
              <p:cNvSpPr/>
              <p:nvPr/>
            </p:nvSpPr>
            <p:spPr bwMode="auto">
              <a:xfrm>
                <a:off x="7799575" y="4409234"/>
                <a:ext cx="102328" cy="102328"/>
              </a:xfrm>
              <a:custGeom>
                <a:avLst/>
                <a:gdLst>
                  <a:gd name="T0" fmla="*/ 0 w 41"/>
                  <a:gd name="T1" fmla="*/ 39 h 41"/>
                  <a:gd name="T2" fmla="*/ 3 w 41"/>
                  <a:gd name="T3" fmla="*/ 41 h 41"/>
                  <a:gd name="T4" fmla="*/ 41 w 41"/>
                  <a:gd name="T5" fmla="*/ 3 h 41"/>
                  <a:gd name="T6" fmla="*/ 39 w 41"/>
                  <a:gd name="T7" fmla="*/ 0 h 41"/>
                  <a:gd name="T8" fmla="*/ 0 w 41"/>
                  <a:gd name="T9" fmla="*/ 3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39"/>
                    </a:moveTo>
                    <a:lnTo>
                      <a:pt x="3" y="41"/>
                    </a:lnTo>
                    <a:lnTo>
                      <a:pt x="41" y="3"/>
                    </a:lnTo>
                    <a:lnTo>
                      <a:pt x="39" y="0"/>
                    </a:lnTo>
                    <a:lnTo>
                      <a:pt x="0" y="3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1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" name="Freeform 111"/>
              <p:cNvSpPr/>
              <p:nvPr/>
            </p:nvSpPr>
            <p:spPr bwMode="auto">
              <a:xfrm>
                <a:off x="7777112" y="4381780"/>
                <a:ext cx="109814" cy="114806"/>
              </a:xfrm>
              <a:custGeom>
                <a:avLst/>
                <a:gdLst>
                  <a:gd name="T0" fmla="*/ 37 w 44"/>
                  <a:gd name="T1" fmla="*/ 0 h 46"/>
                  <a:gd name="T2" fmla="*/ 0 w 44"/>
                  <a:gd name="T3" fmla="*/ 39 h 46"/>
                  <a:gd name="T4" fmla="*/ 6 w 44"/>
                  <a:gd name="T5" fmla="*/ 46 h 46"/>
                  <a:gd name="T6" fmla="*/ 44 w 44"/>
                  <a:gd name="T7" fmla="*/ 8 h 46"/>
                  <a:gd name="T8" fmla="*/ 37 w 44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6">
                    <a:moveTo>
                      <a:pt x="37" y="0"/>
                    </a:moveTo>
                    <a:lnTo>
                      <a:pt x="0" y="39"/>
                    </a:lnTo>
                    <a:lnTo>
                      <a:pt x="6" y="46"/>
                    </a:lnTo>
                    <a:lnTo>
                      <a:pt x="44" y="8"/>
                    </a:lnTo>
                    <a:lnTo>
                      <a:pt x="3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1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4" name="Freeform 112"/>
              <p:cNvSpPr/>
              <p:nvPr/>
            </p:nvSpPr>
            <p:spPr bwMode="auto">
              <a:xfrm>
                <a:off x="7757146" y="4366805"/>
                <a:ext cx="104823" cy="104823"/>
              </a:xfrm>
              <a:custGeom>
                <a:avLst/>
                <a:gdLst>
                  <a:gd name="T0" fmla="*/ 0 w 42"/>
                  <a:gd name="T1" fmla="*/ 38 h 42"/>
                  <a:gd name="T2" fmla="*/ 4 w 42"/>
                  <a:gd name="T3" fmla="*/ 42 h 42"/>
                  <a:gd name="T4" fmla="*/ 42 w 42"/>
                  <a:gd name="T5" fmla="*/ 4 h 42"/>
                  <a:gd name="T6" fmla="*/ 38 w 42"/>
                  <a:gd name="T7" fmla="*/ 0 h 42"/>
                  <a:gd name="T8" fmla="*/ 0 w 42"/>
                  <a:gd name="T9" fmla="*/ 3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2">
                    <a:moveTo>
                      <a:pt x="0" y="38"/>
                    </a:moveTo>
                    <a:lnTo>
                      <a:pt x="4" y="42"/>
                    </a:lnTo>
                    <a:lnTo>
                      <a:pt x="42" y="4"/>
                    </a:lnTo>
                    <a:lnTo>
                      <a:pt x="38" y="0"/>
                    </a:lnTo>
                    <a:lnTo>
                      <a:pt x="0" y="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1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5" name="Freeform 113"/>
              <p:cNvSpPr/>
              <p:nvPr/>
            </p:nvSpPr>
            <p:spPr bwMode="auto">
              <a:xfrm>
                <a:off x="7729693" y="4469133"/>
                <a:ext cx="69882" cy="69882"/>
              </a:xfrm>
              <a:custGeom>
                <a:avLst/>
                <a:gdLst>
                  <a:gd name="T0" fmla="*/ 28 w 28"/>
                  <a:gd name="T1" fmla="*/ 20 h 28"/>
                  <a:gd name="T2" fmla="*/ 8 w 28"/>
                  <a:gd name="T3" fmla="*/ 0 h 28"/>
                  <a:gd name="T4" fmla="*/ 0 w 28"/>
                  <a:gd name="T5" fmla="*/ 20 h 28"/>
                  <a:gd name="T6" fmla="*/ 9 w 28"/>
                  <a:gd name="T7" fmla="*/ 28 h 28"/>
                  <a:gd name="T8" fmla="*/ 28 w 28"/>
                  <a:gd name="T9" fmla="*/ 2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28" y="20"/>
                    </a:moveTo>
                    <a:lnTo>
                      <a:pt x="8" y="0"/>
                    </a:lnTo>
                    <a:lnTo>
                      <a:pt x="0" y="20"/>
                    </a:lnTo>
                    <a:lnTo>
                      <a:pt x="9" y="28"/>
                    </a:lnTo>
                    <a:lnTo>
                      <a:pt x="28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1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" name="Freeform 114"/>
              <p:cNvSpPr/>
              <p:nvPr/>
            </p:nvSpPr>
            <p:spPr bwMode="auto">
              <a:xfrm>
                <a:off x="7712222" y="4526535"/>
                <a:ext cx="34941" cy="32446"/>
              </a:xfrm>
              <a:custGeom>
                <a:avLst/>
                <a:gdLst>
                  <a:gd name="T0" fmla="*/ 0 w 14"/>
                  <a:gd name="T1" fmla="*/ 13 h 13"/>
                  <a:gd name="T2" fmla="*/ 14 w 14"/>
                  <a:gd name="T3" fmla="*/ 6 h 13"/>
                  <a:gd name="T4" fmla="*/ 6 w 14"/>
                  <a:gd name="T5" fmla="*/ 0 h 13"/>
                  <a:gd name="T6" fmla="*/ 0 w 14"/>
                  <a:gd name="T7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3">
                    <a:moveTo>
                      <a:pt x="0" y="13"/>
                    </a:moveTo>
                    <a:lnTo>
                      <a:pt x="14" y="6"/>
                    </a:lnTo>
                    <a:lnTo>
                      <a:pt x="6" y="0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1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Freeform 115"/>
              <p:cNvSpPr/>
              <p:nvPr/>
            </p:nvSpPr>
            <p:spPr bwMode="auto">
              <a:xfrm>
                <a:off x="7859474" y="4341848"/>
                <a:ext cx="69882" cy="69882"/>
              </a:xfrm>
              <a:custGeom>
                <a:avLst/>
                <a:gdLst>
                  <a:gd name="T0" fmla="*/ 7 w 28"/>
                  <a:gd name="T1" fmla="*/ 0 h 28"/>
                  <a:gd name="T2" fmla="*/ 0 w 28"/>
                  <a:gd name="T3" fmla="*/ 8 h 28"/>
                  <a:gd name="T4" fmla="*/ 20 w 28"/>
                  <a:gd name="T5" fmla="*/ 28 h 28"/>
                  <a:gd name="T6" fmla="*/ 28 w 28"/>
                  <a:gd name="T7" fmla="*/ 20 h 28"/>
                  <a:gd name="T8" fmla="*/ 7 w 28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8">
                    <a:moveTo>
                      <a:pt x="7" y="0"/>
                    </a:moveTo>
                    <a:lnTo>
                      <a:pt x="0" y="8"/>
                    </a:lnTo>
                    <a:lnTo>
                      <a:pt x="20" y="28"/>
                    </a:lnTo>
                    <a:lnTo>
                      <a:pt x="28" y="20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1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" name="Freeform 116"/>
              <p:cNvSpPr/>
              <p:nvPr/>
            </p:nvSpPr>
            <p:spPr bwMode="auto">
              <a:xfrm>
                <a:off x="7540014" y="4306907"/>
                <a:ext cx="279527" cy="339426"/>
              </a:xfrm>
              <a:custGeom>
                <a:avLst/>
                <a:gdLst>
                  <a:gd name="T0" fmla="*/ 104 w 112"/>
                  <a:gd name="T1" fmla="*/ 101 h 136"/>
                  <a:gd name="T2" fmla="*/ 83 w 112"/>
                  <a:gd name="T3" fmla="*/ 101 h 136"/>
                  <a:gd name="T4" fmla="*/ 83 w 112"/>
                  <a:gd name="T5" fmla="*/ 129 h 136"/>
                  <a:gd name="T6" fmla="*/ 7 w 112"/>
                  <a:gd name="T7" fmla="*/ 129 h 136"/>
                  <a:gd name="T8" fmla="*/ 7 w 112"/>
                  <a:gd name="T9" fmla="*/ 32 h 136"/>
                  <a:gd name="T10" fmla="*/ 104 w 112"/>
                  <a:gd name="T11" fmla="*/ 32 h 136"/>
                  <a:gd name="T12" fmla="*/ 104 w 112"/>
                  <a:gd name="T13" fmla="*/ 40 h 136"/>
                  <a:gd name="T14" fmla="*/ 112 w 112"/>
                  <a:gd name="T15" fmla="*/ 32 h 136"/>
                  <a:gd name="T16" fmla="*/ 112 w 112"/>
                  <a:gd name="T17" fmla="*/ 6 h 136"/>
                  <a:gd name="T18" fmla="*/ 97 w 112"/>
                  <a:gd name="T19" fmla="*/ 6 h 136"/>
                  <a:gd name="T20" fmla="*/ 97 w 112"/>
                  <a:gd name="T21" fmla="*/ 20 h 136"/>
                  <a:gd name="T22" fmla="*/ 95 w 112"/>
                  <a:gd name="T23" fmla="*/ 20 h 136"/>
                  <a:gd name="T24" fmla="*/ 95 w 112"/>
                  <a:gd name="T25" fmla="*/ 0 h 136"/>
                  <a:gd name="T26" fmla="*/ 89 w 112"/>
                  <a:gd name="T27" fmla="*/ 0 h 136"/>
                  <a:gd name="T28" fmla="*/ 89 w 112"/>
                  <a:gd name="T29" fmla="*/ 20 h 136"/>
                  <a:gd name="T30" fmla="*/ 87 w 112"/>
                  <a:gd name="T31" fmla="*/ 20 h 136"/>
                  <a:gd name="T32" fmla="*/ 87 w 112"/>
                  <a:gd name="T33" fmla="*/ 6 h 136"/>
                  <a:gd name="T34" fmla="*/ 79 w 112"/>
                  <a:gd name="T35" fmla="*/ 6 h 136"/>
                  <a:gd name="T36" fmla="*/ 79 w 112"/>
                  <a:gd name="T37" fmla="*/ 20 h 136"/>
                  <a:gd name="T38" fmla="*/ 76 w 112"/>
                  <a:gd name="T39" fmla="*/ 20 h 136"/>
                  <a:gd name="T40" fmla="*/ 76 w 112"/>
                  <a:gd name="T41" fmla="*/ 0 h 136"/>
                  <a:gd name="T42" fmla="*/ 72 w 112"/>
                  <a:gd name="T43" fmla="*/ 0 h 136"/>
                  <a:gd name="T44" fmla="*/ 72 w 112"/>
                  <a:gd name="T45" fmla="*/ 20 h 136"/>
                  <a:gd name="T46" fmla="*/ 68 w 112"/>
                  <a:gd name="T47" fmla="*/ 20 h 136"/>
                  <a:gd name="T48" fmla="*/ 68 w 112"/>
                  <a:gd name="T49" fmla="*/ 6 h 136"/>
                  <a:gd name="T50" fmla="*/ 60 w 112"/>
                  <a:gd name="T51" fmla="*/ 6 h 136"/>
                  <a:gd name="T52" fmla="*/ 60 w 112"/>
                  <a:gd name="T53" fmla="*/ 20 h 136"/>
                  <a:gd name="T54" fmla="*/ 57 w 112"/>
                  <a:gd name="T55" fmla="*/ 20 h 136"/>
                  <a:gd name="T56" fmla="*/ 57 w 112"/>
                  <a:gd name="T57" fmla="*/ 0 h 136"/>
                  <a:gd name="T58" fmla="*/ 53 w 112"/>
                  <a:gd name="T59" fmla="*/ 0 h 136"/>
                  <a:gd name="T60" fmla="*/ 53 w 112"/>
                  <a:gd name="T61" fmla="*/ 20 h 136"/>
                  <a:gd name="T62" fmla="*/ 51 w 112"/>
                  <a:gd name="T63" fmla="*/ 20 h 136"/>
                  <a:gd name="T64" fmla="*/ 51 w 112"/>
                  <a:gd name="T65" fmla="*/ 6 h 136"/>
                  <a:gd name="T66" fmla="*/ 43 w 112"/>
                  <a:gd name="T67" fmla="*/ 6 h 136"/>
                  <a:gd name="T68" fmla="*/ 43 w 112"/>
                  <a:gd name="T69" fmla="*/ 20 h 136"/>
                  <a:gd name="T70" fmla="*/ 40 w 112"/>
                  <a:gd name="T71" fmla="*/ 20 h 136"/>
                  <a:gd name="T72" fmla="*/ 40 w 112"/>
                  <a:gd name="T73" fmla="*/ 0 h 136"/>
                  <a:gd name="T74" fmla="*/ 35 w 112"/>
                  <a:gd name="T75" fmla="*/ 0 h 136"/>
                  <a:gd name="T76" fmla="*/ 35 w 112"/>
                  <a:gd name="T77" fmla="*/ 20 h 136"/>
                  <a:gd name="T78" fmla="*/ 32 w 112"/>
                  <a:gd name="T79" fmla="*/ 20 h 136"/>
                  <a:gd name="T80" fmla="*/ 32 w 112"/>
                  <a:gd name="T81" fmla="*/ 6 h 136"/>
                  <a:gd name="T82" fmla="*/ 25 w 112"/>
                  <a:gd name="T83" fmla="*/ 6 h 136"/>
                  <a:gd name="T84" fmla="*/ 25 w 112"/>
                  <a:gd name="T85" fmla="*/ 20 h 136"/>
                  <a:gd name="T86" fmla="*/ 23 w 112"/>
                  <a:gd name="T87" fmla="*/ 20 h 136"/>
                  <a:gd name="T88" fmla="*/ 23 w 112"/>
                  <a:gd name="T89" fmla="*/ 0 h 136"/>
                  <a:gd name="T90" fmla="*/ 17 w 112"/>
                  <a:gd name="T91" fmla="*/ 0 h 136"/>
                  <a:gd name="T92" fmla="*/ 17 w 112"/>
                  <a:gd name="T93" fmla="*/ 20 h 136"/>
                  <a:gd name="T94" fmla="*/ 15 w 112"/>
                  <a:gd name="T95" fmla="*/ 20 h 136"/>
                  <a:gd name="T96" fmla="*/ 15 w 112"/>
                  <a:gd name="T97" fmla="*/ 6 h 136"/>
                  <a:gd name="T98" fmla="*/ 0 w 112"/>
                  <a:gd name="T99" fmla="*/ 6 h 136"/>
                  <a:gd name="T100" fmla="*/ 0 w 112"/>
                  <a:gd name="T101" fmla="*/ 24 h 136"/>
                  <a:gd name="T102" fmla="*/ 0 w 112"/>
                  <a:gd name="T103" fmla="*/ 28 h 136"/>
                  <a:gd name="T104" fmla="*/ 0 w 112"/>
                  <a:gd name="T105" fmla="*/ 136 h 136"/>
                  <a:gd name="T106" fmla="*/ 89 w 112"/>
                  <a:gd name="T107" fmla="*/ 136 h 136"/>
                  <a:gd name="T108" fmla="*/ 112 w 112"/>
                  <a:gd name="T109" fmla="*/ 110 h 136"/>
                  <a:gd name="T110" fmla="*/ 112 w 112"/>
                  <a:gd name="T111" fmla="*/ 84 h 136"/>
                  <a:gd name="T112" fmla="*/ 104 w 112"/>
                  <a:gd name="T113" fmla="*/ 92 h 136"/>
                  <a:gd name="T114" fmla="*/ 104 w 112"/>
                  <a:gd name="T115" fmla="*/ 10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12" h="136">
                    <a:moveTo>
                      <a:pt x="104" y="101"/>
                    </a:moveTo>
                    <a:lnTo>
                      <a:pt x="83" y="101"/>
                    </a:lnTo>
                    <a:lnTo>
                      <a:pt x="83" y="129"/>
                    </a:lnTo>
                    <a:lnTo>
                      <a:pt x="7" y="129"/>
                    </a:lnTo>
                    <a:lnTo>
                      <a:pt x="7" y="32"/>
                    </a:lnTo>
                    <a:lnTo>
                      <a:pt x="104" y="32"/>
                    </a:lnTo>
                    <a:lnTo>
                      <a:pt x="104" y="40"/>
                    </a:lnTo>
                    <a:lnTo>
                      <a:pt x="112" y="32"/>
                    </a:lnTo>
                    <a:lnTo>
                      <a:pt x="112" y="6"/>
                    </a:lnTo>
                    <a:lnTo>
                      <a:pt x="97" y="6"/>
                    </a:lnTo>
                    <a:lnTo>
                      <a:pt x="97" y="20"/>
                    </a:lnTo>
                    <a:lnTo>
                      <a:pt x="95" y="20"/>
                    </a:lnTo>
                    <a:lnTo>
                      <a:pt x="95" y="0"/>
                    </a:lnTo>
                    <a:lnTo>
                      <a:pt x="89" y="0"/>
                    </a:lnTo>
                    <a:lnTo>
                      <a:pt x="89" y="20"/>
                    </a:lnTo>
                    <a:lnTo>
                      <a:pt x="87" y="20"/>
                    </a:lnTo>
                    <a:lnTo>
                      <a:pt x="87" y="6"/>
                    </a:lnTo>
                    <a:lnTo>
                      <a:pt x="79" y="6"/>
                    </a:lnTo>
                    <a:lnTo>
                      <a:pt x="79" y="20"/>
                    </a:lnTo>
                    <a:lnTo>
                      <a:pt x="76" y="20"/>
                    </a:lnTo>
                    <a:lnTo>
                      <a:pt x="76" y="0"/>
                    </a:lnTo>
                    <a:lnTo>
                      <a:pt x="72" y="0"/>
                    </a:lnTo>
                    <a:lnTo>
                      <a:pt x="72" y="20"/>
                    </a:lnTo>
                    <a:lnTo>
                      <a:pt x="68" y="20"/>
                    </a:lnTo>
                    <a:lnTo>
                      <a:pt x="68" y="6"/>
                    </a:lnTo>
                    <a:lnTo>
                      <a:pt x="60" y="6"/>
                    </a:lnTo>
                    <a:lnTo>
                      <a:pt x="60" y="20"/>
                    </a:lnTo>
                    <a:lnTo>
                      <a:pt x="57" y="20"/>
                    </a:lnTo>
                    <a:lnTo>
                      <a:pt x="57" y="0"/>
                    </a:lnTo>
                    <a:lnTo>
                      <a:pt x="53" y="0"/>
                    </a:lnTo>
                    <a:lnTo>
                      <a:pt x="53" y="20"/>
                    </a:lnTo>
                    <a:lnTo>
                      <a:pt x="51" y="20"/>
                    </a:lnTo>
                    <a:lnTo>
                      <a:pt x="51" y="6"/>
                    </a:lnTo>
                    <a:lnTo>
                      <a:pt x="43" y="6"/>
                    </a:lnTo>
                    <a:lnTo>
                      <a:pt x="43" y="20"/>
                    </a:lnTo>
                    <a:lnTo>
                      <a:pt x="40" y="20"/>
                    </a:lnTo>
                    <a:lnTo>
                      <a:pt x="40" y="0"/>
                    </a:lnTo>
                    <a:lnTo>
                      <a:pt x="35" y="0"/>
                    </a:lnTo>
                    <a:lnTo>
                      <a:pt x="35" y="20"/>
                    </a:lnTo>
                    <a:lnTo>
                      <a:pt x="32" y="20"/>
                    </a:lnTo>
                    <a:lnTo>
                      <a:pt x="32" y="6"/>
                    </a:lnTo>
                    <a:lnTo>
                      <a:pt x="25" y="6"/>
                    </a:lnTo>
                    <a:lnTo>
                      <a:pt x="25" y="20"/>
                    </a:lnTo>
                    <a:lnTo>
                      <a:pt x="23" y="20"/>
                    </a:lnTo>
                    <a:lnTo>
                      <a:pt x="23" y="0"/>
                    </a:lnTo>
                    <a:lnTo>
                      <a:pt x="17" y="0"/>
                    </a:lnTo>
                    <a:lnTo>
                      <a:pt x="17" y="20"/>
                    </a:lnTo>
                    <a:lnTo>
                      <a:pt x="15" y="20"/>
                    </a:lnTo>
                    <a:lnTo>
                      <a:pt x="15" y="6"/>
                    </a:lnTo>
                    <a:lnTo>
                      <a:pt x="0" y="6"/>
                    </a:lnTo>
                    <a:lnTo>
                      <a:pt x="0" y="24"/>
                    </a:lnTo>
                    <a:lnTo>
                      <a:pt x="0" y="28"/>
                    </a:lnTo>
                    <a:lnTo>
                      <a:pt x="0" y="136"/>
                    </a:lnTo>
                    <a:lnTo>
                      <a:pt x="89" y="136"/>
                    </a:lnTo>
                    <a:lnTo>
                      <a:pt x="112" y="110"/>
                    </a:lnTo>
                    <a:lnTo>
                      <a:pt x="112" y="84"/>
                    </a:lnTo>
                    <a:lnTo>
                      <a:pt x="104" y="92"/>
                    </a:lnTo>
                    <a:lnTo>
                      <a:pt x="104" y="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1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" name="Rectangle 117"/>
              <p:cNvSpPr>
                <a:spLocks noChangeArrowheads="1"/>
              </p:cNvSpPr>
              <p:nvPr/>
            </p:nvSpPr>
            <p:spPr bwMode="auto">
              <a:xfrm>
                <a:off x="7589930" y="4421713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1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" name="Rectangle 118"/>
              <p:cNvSpPr>
                <a:spLocks noChangeArrowheads="1"/>
              </p:cNvSpPr>
              <p:nvPr/>
            </p:nvSpPr>
            <p:spPr bwMode="auto">
              <a:xfrm>
                <a:off x="7589930" y="4461645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1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3" name="Rectangle 119"/>
              <p:cNvSpPr>
                <a:spLocks noChangeArrowheads="1"/>
              </p:cNvSpPr>
              <p:nvPr/>
            </p:nvSpPr>
            <p:spPr bwMode="auto">
              <a:xfrm>
                <a:off x="7589930" y="4506569"/>
                <a:ext cx="109814" cy="149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1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" name="Rectangle 120"/>
              <p:cNvSpPr>
                <a:spLocks noChangeArrowheads="1"/>
              </p:cNvSpPr>
              <p:nvPr/>
            </p:nvSpPr>
            <p:spPr bwMode="auto">
              <a:xfrm>
                <a:off x="7589930" y="4548998"/>
                <a:ext cx="109814" cy="1747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defTabSz="6851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5" name="原创设计师QQ598969553      _11"/>
            <p:cNvGrpSpPr>
              <a:grpSpLocks noChangeAspect="1"/>
            </p:cNvGrpSpPr>
            <p:nvPr/>
          </p:nvGrpSpPr>
          <p:grpSpPr>
            <a:xfrm>
              <a:off x="8035" y="3083"/>
              <a:ext cx="446" cy="442"/>
              <a:chOff x="6559551" y="1588"/>
              <a:chExt cx="274637" cy="273050"/>
            </a:xfrm>
            <a:solidFill>
              <a:schemeClr val="bg1"/>
            </a:solidFill>
          </p:grpSpPr>
          <p:sp>
            <p:nvSpPr>
              <p:cNvPr id="24" name="Freeform 126"/>
              <p:cNvSpPr>
                <a:spLocks noEditPoints="1"/>
              </p:cNvSpPr>
              <p:nvPr/>
            </p:nvSpPr>
            <p:spPr bwMode="auto">
              <a:xfrm>
                <a:off x="6704013" y="65088"/>
                <a:ext cx="130175" cy="209550"/>
              </a:xfrm>
              <a:custGeom>
                <a:avLst/>
                <a:gdLst>
                  <a:gd name="T0" fmla="*/ 0 w 82"/>
                  <a:gd name="T1" fmla="*/ 34 h 132"/>
                  <a:gd name="T2" fmla="*/ 0 w 82"/>
                  <a:gd name="T3" fmla="*/ 132 h 132"/>
                  <a:gd name="T4" fmla="*/ 82 w 82"/>
                  <a:gd name="T5" fmla="*/ 99 h 132"/>
                  <a:gd name="T6" fmla="*/ 82 w 82"/>
                  <a:gd name="T7" fmla="*/ 0 h 132"/>
                  <a:gd name="T8" fmla="*/ 0 w 82"/>
                  <a:gd name="T9" fmla="*/ 34 h 132"/>
                  <a:gd name="T10" fmla="*/ 76 w 82"/>
                  <a:gd name="T11" fmla="*/ 10 h 132"/>
                  <a:gd name="T12" fmla="*/ 76 w 82"/>
                  <a:gd name="T13" fmla="*/ 94 h 132"/>
                  <a:gd name="T14" fmla="*/ 5 w 82"/>
                  <a:gd name="T15" fmla="*/ 66 h 132"/>
                  <a:gd name="T16" fmla="*/ 5 w 82"/>
                  <a:gd name="T17" fmla="*/ 38 h 132"/>
                  <a:gd name="T18" fmla="*/ 76 w 82"/>
                  <a:gd name="T19" fmla="*/ 10 h 132"/>
                  <a:gd name="T20" fmla="*/ 5 w 82"/>
                  <a:gd name="T21" fmla="*/ 70 h 132"/>
                  <a:gd name="T22" fmla="*/ 73 w 82"/>
                  <a:gd name="T23" fmla="*/ 96 h 132"/>
                  <a:gd name="T24" fmla="*/ 5 w 82"/>
                  <a:gd name="T25" fmla="*/ 124 h 132"/>
                  <a:gd name="T26" fmla="*/ 5 w 82"/>
                  <a:gd name="T27" fmla="*/ 7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132">
                    <a:moveTo>
                      <a:pt x="0" y="34"/>
                    </a:moveTo>
                    <a:lnTo>
                      <a:pt x="0" y="132"/>
                    </a:lnTo>
                    <a:lnTo>
                      <a:pt x="82" y="99"/>
                    </a:lnTo>
                    <a:lnTo>
                      <a:pt x="82" y="0"/>
                    </a:lnTo>
                    <a:lnTo>
                      <a:pt x="0" y="34"/>
                    </a:lnTo>
                    <a:close/>
                    <a:moveTo>
                      <a:pt x="76" y="10"/>
                    </a:moveTo>
                    <a:lnTo>
                      <a:pt x="76" y="94"/>
                    </a:lnTo>
                    <a:lnTo>
                      <a:pt x="5" y="66"/>
                    </a:lnTo>
                    <a:lnTo>
                      <a:pt x="5" y="38"/>
                    </a:lnTo>
                    <a:lnTo>
                      <a:pt x="76" y="10"/>
                    </a:lnTo>
                    <a:close/>
                    <a:moveTo>
                      <a:pt x="5" y="70"/>
                    </a:moveTo>
                    <a:lnTo>
                      <a:pt x="73" y="96"/>
                    </a:lnTo>
                    <a:lnTo>
                      <a:pt x="5" y="124"/>
                    </a:lnTo>
                    <a:lnTo>
                      <a:pt x="5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1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5" name="Freeform 127"/>
              <p:cNvSpPr/>
              <p:nvPr/>
            </p:nvSpPr>
            <p:spPr bwMode="auto">
              <a:xfrm>
                <a:off x="6559551" y="65088"/>
                <a:ext cx="128588" cy="209550"/>
              </a:xfrm>
              <a:custGeom>
                <a:avLst/>
                <a:gdLst>
                  <a:gd name="T0" fmla="*/ 0 w 81"/>
                  <a:gd name="T1" fmla="*/ 99 h 132"/>
                  <a:gd name="T2" fmla="*/ 81 w 81"/>
                  <a:gd name="T3" fmla="*/ 132 h 132"/>
                  <a:gd name="T4" fmla="*/ 81 w 81"/>
                  <a:gd name="T5" fmla="*/ 34 h 132"/>
                  <a:gd name="T6" fmla="*/ 0 w 81"/>
                  <a:gd name="T7" fmla="*/ 0 h 132"/>
                  <a:gd name="T8" fmla="*/ 0 w 81"/>
                  <a:gd name="T9" fmla="*/ 9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32">
                    <a:moveTo>
                      <a:pt x="0" y="99"/>
                    </a:moveTo>
                    <a:lnTo>
                      <a:pt x="81" y="132"/>
                    </a:lnTo>
                    <a:lnTo>
                      <a:pt x="81" y="34"/>
                    </a:lnTo>
                    <a:lnTo>
                      <a:pt x="0" y="0"/>
                    </a:lnTo>
                    <a:lnTo>
                      <a:pt x="0" y="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1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" name="Freeform 128"/>
              <p:cNvSpPr>
                <a:spLocks noEditPoints="1"/>
              </p:cNvSpPr>
              <p:nvPr/>
            </p:nvSpPr>
            <p:spPr bwMode="auto">
              <a:xfrm>
                <a:off x="6567488" y="1588"/>
                <a:ext cx="263525" cy="104775"/>
              </a:xfrm>
              <a:custGeom>
                <a:avLst/>
                <a:gdLst>
                  <a:gd name="T0" fmla="*/ 82 w 166"/>
                  <a:gd name="T1" fmla="*/ 0 h 66"/>
                  <a:gd name="T2" fmla="*/ 0 w 166"/>
                  <a:gd name="T3" fmla="*/ 32 h 66"/>
                  <a:gd name="T4" fmla="*/ 80 w 166"/>
                  <a:gd name="T5" fmla="*/ 66 h 66"/>
                  <a:gd name="T6" fmla="*/ 166 w 166"/>
                  <a:gd name="T7" fmla="*/ 32 h 66"/>
                  <a:gd name="T8" fmla="*/ 82 w 166"/>
                  <a:gd name="T9" fmla="*/ 0 h 66"/>
                  <a:gd name="T10" fmla="*/ 82 w 166"/>
                  <a:gd name="T11" fmla="*/ 6 h 66"/>
                  <a:gd name="T12" fmla="*/ 151 w 166"/>
                  <a:gd name="T13" fmla="*/ 32 h 66"/>
                  <a:gd name="T14" fmla="*/ 82 w 166"/>
                  <a:gd name="T15" fmla="*/ 59 h 66"/>
                  <a:gd name="T16" fmla="*/ 82 w 166"/>
                  <a:gd name="T17" fmla="*/ 6 h 66"/>
                  <a:gd name="T18" fmla="*/ 78 w 166"/>
                  <a:gd name="T19" fmla="*/ 7 h 66"/>
                  <a:gd name="T20" fmla="*/ 78 w 166"/>
                  <a:gd name="T21" fmla="*/ 59 h 66"/>
                  <a:gd name="T22" fmla="*/ 15 w 166"/>
                  <a:gd name="T23" fmla="*/ 32 h 66"/>
                  <a:gd name="T24" fmla="*/ 78 w 166"/>
                  <a:gd name="T25" fmla="*/ 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6" h="66">
                    <a:moveTo>
                      <a:pt x="82" y="0"/>
                    </a:moveTo>
                    <a:lnTo>
                      <a:pt x="0" y="32"/>
                    </a:lnTo>
                    <a:lnTo>
                      <a:pt x="80" y="66"/>
                    </a:lnTo>
                    <a:lnTo>
                      <a:pt x="166" y="32"/>
                    </a:lnTo>
                    <a:lnTo>
                      <a:pt x="82" y="0"/>
                    </a:lnTo>
                    <a:close/>
                    <a:moveTo>
                      <a:pt x="82" y="6"/>
                    </a:moveTo>
                    <a:lnTo>
                      <a:pt x="151" y="32"/>
                    </a:lnTo>
                    <a:lnTo>
                      <a:pt x="82" y="59"/>
                    </a:lnTo>
                    <a:lnTo>
                      <a:pt x="82" y="6"/>
                    </a:lnTo>
                    <a:close/>
                    <a:moveTo>
                      <a:pt x="78" y="7"/>
                    </a:moveTo>
                    <a:lnTo>
                      <a:pt x="78" y="59"/>
                    </a:lnTo>
                    <a:lnTo>
                      <a:pt x="15" y="32"/>
                    </a:lnTo>
                    <a:lnTo>
                      <a:pt x="7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165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9" name="原创设计师QQ598969553      _8"/>
            <p:cNvSpPr>
              <a:spLocks noChangeAspect="1"/>
            </p:cNvSpPr>
            <p:nvPr/>
          </p:nvSpPr>
          <p:spPr bwMode="auto">
            <a:xfrm>
              <a:off x="5385" y="3083"/>
              <a:ext cx="448" cy="392"/>
            </a:xfrm>
            <a:custGeom>
              <a:avLst/>
              <a:gdLst>
                <a:gd name="T0" fmla="*/ 136 w 136"/>
                <a:gd name="T1" fmla="*/ 48 h 120"/>
                <a:gd name="T2" fmla="*/ 68 w 136"/>
                <a:gd name="T3" fmla="*/ 0 h 120"/>
                <a:gd name="T4" fmla="*/ 0 w 136"/>
                <a:gd name="T5" fmla="*/ 48 h 120"/>
                <a:gd name="T6" fmla="*/ 37 w 136"/>
                <a:gd name="T7" fmla="*/ 91 h 120"/>
                <a:gd name="T8" fmla="*/ 22 w 136"/>
                <a:gd name="T9" fmla="*/ 120 h 120"/>
                <a:gd name="T10" fmla="*/ 73 w 136"/>
                <a:gd name="T11" fmla="*/ 96 h 120"/>
                <a:gd name="T12" fmla="*/ 136 w 136"/>
                <a:gd name="T13" fmla="*/ 4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20">
                  <a:moveTo>
                    <a:pt x="136" y="48"/>
                  </a:moveTo>
                  <a:cubicBezTo>
                    <a:pt x="136" y="22"/>
                    <a:pt x="106" y="0"/>
                    <a:pt x="68" y="0"/>
                  </a:cubicBezTo>
                  <a:cubicBezTo>
                    <a:pt x="31" y="0"/>
                    <a:pt x="0" y="22"/>
                    <a:pt x="0" y="48"/>
                  </a:cubicBezTo>
                  <a:cubicBezTo>
                    <a:pt x="0" y="67"/>
                    <a:pt x="15" y="83"/>
                    <a:pt x="37" y="91"/>
                  </a:cubicBezTo>
                  <a:cubicBezTo>
                    <a:pt x="38" y="96"/>
                    <a:pt x="37" y="106"/>
                    <a:pt x="22" y="120"/>
                  </a:cubicBezTo>
                  <a:cubicBezTo>
                    <a:pt x="22" y="120"/>
                    <a:pt x="54" y="111"/>
                    <a:pt x="73" y="96"/>
                  </a:cubicBezTo>
                  <a:cubicBezTo>
                    <a:pt x="108" y="94"/>
                    <a:pt x="136" y="73"/>
                    <a:pt x="136" y="4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6851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694981" y="3322389"/>
            <a:ext cx="9717424" cy="2481234"/>
            <a:chOff x="2566" y="5232"/>
            <a:chExt cx="15313" cy="3910"/>
          </a:xfrm>
        </p:grpSpPr>
        <p:grpSp>
          <p:nvGrpSpPr>
            <p:cNvPr id="96" name="组合 95"/>
            <p:cNvGrpSpPr/>
            <p:nvPr/>
          </p:nvGrpSpPr>
          <p:grpSpPr>
            <a:xfrm>
              <a:off x="13642" y="5247"/>
              <a:ext cx="4237" cy="1641"/>
              <a:chOff x="13851" y="5235"/>
              <a:chExt cx="3637" cy="1641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13856" y="5235"/>
                <a:ext cx="831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>
                    <a:solidFill>
                      <a:schemeClr val="bg1"/>
                    </a:solidFill>
                    <a:latin typeface="Arial" panose="020B0604020202020204" pitchFamily="34" charset="0"/>
                    <a:ea typeface="Microsoft YaHei UI" panose="020B0503020204020204" pitchFamily="34" charset="-122"/>
                    <a:cs typeface="Arial" panose="020B0604020202020204" pitchFamily="34" charset="0"/>
                  </a:rPr>
                  <a:t>04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4583" y="5287"/>
                <a:ext cx="172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</a:rPr>
                  <a:t>智能分析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3851" y="6036"/>
                <a:ext cx="3637" cy="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整合数据源综合分析安全风险</a:t>
                </a:r>
                <a:endParaRPr lang="en-US" altLang="zh-CN" sz="1200" dirty="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大数据分析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+AI</a:t>
                </a:r>
                <a:endParaRPr lang="en-US" altLang="zh-CN" sz="1200" dirty="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10193" y="5232"/>
              <a:ext cx="4055" cy="2027"/>
              <a:chOff x="11796" y="11557"/>
              <a:chExt cx="4055" cy="2027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11796" y="11557"/>
                <a:ext cx="831" cy="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 UI" panose="020B0503020204020204" pitchFamily="34" charset="-122"/>
                    <a:cs typeface="Arial" panose="020B0604020202020204" pitchFamily="34" charset="0"/>
                  </a:rPr>
                  <a:t>03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12627" y="11620"/>
                <a:ext cx="2122" cy="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>
                    <a:solidFill>
                      <a:schemeClr val="bg1"/>
                    </a:solidFill>
                  </a:rPr>
                  <a:t>安全可视化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1907" y="12395"/>
                <a:ext cx="3944" cy="1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漏洞风险分析报表</a:t>
                </a:r>
                <a:endParaRPr lang="en-US" altLang="zh-CN" sz="1200" dirty="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智能决策分析报表</a:t>
                </a:r>
                <a:endParaRPr lang="en-US" altLang="zh-CN" sz="1200" dirty="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定期报告</a:t>
                </a:r>
                <a:endParaRPr lang="zh-CN" altLang="en-US" sz="1200" dirty="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91" name="组合 90"/>
            <p:cNvGrpSpPr/>
            <p:nvPr/>
          </p:nvGrpSpPr>
          <p:grpSpPr>
            <a:xfrm>
              <a:off x="6670" y="5247"/>
              <a:ext cx="5741" cy="3784"/>
              <a:chOff x="6782" y="12007"/>
              <a:chExt cx="5741" cy="3784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6792" y="12007"/>
                <a:ext cx="831" cy="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 UI" panose="020B0503020204020204" pitchFamily="34" charset="-122"/>
                    <a:cs typeface="Arial" panose="020B0604020202020204" pitchFamily="34" charset="0"/>
                  </a:rPr>
                  <a:t>02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7657" y="12048"/>
                <a:ext cx="1756" cy="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</a:rPr>
                  <a:t>联动防控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6782" y="12860"/>
                <a:ext cx="5741" cy="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网络设备联动防御</a:t>
                </a:r>
                <a:endParaRPr lang="en-US" altLang="zh-CN" sz="1200" dirty="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端点管理平台联动防御</a:t>
                </a:r>
                <a:endParaRPr lang="en-US" altLang="zh-CN" sz="1200" dirty="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告警平台</a:t>
                </a:r>
                <a:r>
                  <a:rPr lang="zh-CN" altLang="en-US" sz="120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联动预警</a:t>
                </a:r>
                <a:endParaRPr lang="en-US" altLang="zh-CN" sz="120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120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将联动的系统抽象成服务</a:t>
                </a:r>
                <a:endParaRPr lang="zh-CN" altLang="en-US" sz="120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  <a:defRPr/>
                </a:pPr>
                <a:r>
                  <a:rPr lang="zh-CN" altLang="en-US" sz="120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      组件执行本系统的策略</a:t>
                </a:r>
                <a:endParaRPr lang="en-US" altLang="zh-CN" sz="120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120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支持策略模板化管理</a:t>
                </a:r>
                <a:endParaRPr lang="en-US" altLang="zh-CN" sz="120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120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支持自定义语义配置</a:t>
                </a:r>
                <a:endParaRPr lang="en-US" altLang="zh-CN" sz="120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  <a:defRPr/>
                </a:pPr>
                <a:endParaRPr lang="en-US" altLang="zh-CN" sz="1200" dirty="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89" name="组合 88"/>
            <p:cNvGrpSpPr/>
            <p:nvPr/>
          </p:nvGrpSpPr>
          <p:grpSpPr>
            <a:xfrm>
              <a:off x="2566" y="5262"/>
              <a:ext cx="4217" cy="3756"/>
              <a:chOff x="1712" y="4632"/>
              <a:chExt cx="4217" cy="3756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1712" y="4632"/>
                <a:ext cx="831" cy="7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Microsoft YaHei UI" panose="020B0503020204020204" pitchFamily="34" charset="-122"/>
                    <a:cs typeface="Arial" panose="020B0604020202020204" pitchFamily="34" charset="0"/>
                  </a:rPr>
                  <a:t>01</a:t>
                </a:r>
                <a:endParaRPr lang="zh-CN" altLang="en-US" sz="2400" b="1" dirty="0">
                  <a:solidFill>
                    <a:schemeClr val="bg1"/>
                  </a:solidFill>
                  <a:latin typeface="Arial" panose="020B0604020202020204" pitchFamily="34" charset="0"/>
                  <a:ea typeface="Microsoft YaHei UI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2407" y="4688"/>
                <a:ext cx="2122" cy="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chemeClr val="bg1"/>
                    </a:solidFill>
                  </a:rPr>
                  <a:t>资产为核心</a:t>
                </a:r>
                <a:endParaRPr lang="zh-CN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712" y="5457"/>
                <a:ext cx="4217" cy="2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实现资产梳理与探测</a:t>
                </a:r>
                <a:endParaRPr lang="en-US" altLang="zh-CN" sz="1200" dirty="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主动探测</a:t>
                </a:r>
                <a:r>
                  <a:rPr lang="en-US" altLang="zh-CN" sz="1200" dirty="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+</a:t>
                </a:r>
                <a:r>
                  <a:rPr lang="zh-CN" altLang="en-US" sz="1200" dirty="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流量分析结合</a:t>
                </a:r>
                <a:endParaRPr lang="en-US" altLang="zh-CN" sz="1200" dirty="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1200" dirty="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正则表达式、</a:t>
                </a:r>
                <a:r>
                  <a:rPr lang="zh-CN" altLang="en-US" sz="120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混合查询</a:t>
                </a:r>
                <a:endParaRPr lang="en-US" altLang="zh-CN" sz="120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120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安全设备数据源</a:t>
                </a:r>
                <a:endParaRPr lang="en-US" altLang="zh-CN" sz="120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120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台账、管理系统数据源</a:t>
                </a:r>
                <a:endParaRPr lang="en-US" altLang="zh-CN" sz="120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120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操作系统（</a:t>
                </a:r>
                <a:r>
                  <a:rPr lang="en-US" altLang="zh-CN" sz="120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windows</a:t>
                </a:r>
                <a:r>
                  <a:rPr lang="zh-CN" altLang="en-US" sz="120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、</a:t>
                </a:r>
                <a:r>
                  <a:rPr lang="en-US" altLang="zh-CN" sz="120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linux</a:t>
                </a:r>
                <a:r>
                  <a:rPr lang="zh-CN" altLang="en-US" sz="120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、</a:t>
                </a:r>
                <a:r>
                  <a:rPr lang="en-US" altLang="zh-CN" sz="120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android</a:t>
                </a:r>
                <a:r>
                  <a:rPr lang="zh-CN" altLang="en-US" sz="120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）数据源</a:t>
                </a:r>
                <a:endParaRPr lang="en-US" altLang="zh-CN" sz="120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endParaRPr>
              </a:p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120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虚拟机、云平台、</a:t>
                </a:r>
                <a:r>
                  <a:rPr lang="en-US" altLang="zh-CN" sz="120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AD</a:t>
                </a:r>
                <a:r>
                  <a:rPr lang="zh-CN" altLang="en-US" sz="1200">
                    <a:solidFill>
                      <a:schemeClr val="bg1"/>
                    </a:solidFill>
                    <a:latin typeface="+mj-ea"/>
                    <a:ea typeface="+mj-ea"/>
                    <a:sym typeface="Arial" panose="020B0604020202020204" pitchFamily="34" charset="0"/>
                  </a:rPr>
                  <a:t>域数据源</a:t>
                </a:r>
                <a:endParaRPr lang="en-US" altLang="zh-CN" sz="1200">
                  <a:solidFill>
                    <a:schemeClr val="bg1"/>
                  </a:solidFill>
                  <a:latin typeface="+mj-ea"/>
                  <a:ea typeface="+mj-ea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93" name="直接连接符 4"/>
            <p:cNvCxnSpPr/>
            <p:nvPr/>
          </p:nvCxnSpPr>
          <p:spPr>
            <a:xfrm>
              <a:off x="6527" y="5384"/>
              <a:ext cx="0" cy="375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4"/>
            <p:cNvCxnSpPr/>
            <p:nvPr/>
          </p:nvCxnSpPr>
          <p:spPr>
            <a:xfrm>
              <a:off x="10051" y="5384"/>
              <a:ext cx="0" cy="375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4"/>
            <p:cNvCxnSpPr/>
            <p:nvPr/>
          </p:nvCxnSpPr>
          <p:spPr>
            <a:xfrm>
              <a:off x="13481" y="5384"/>
              <a:ext cx="0" cy="3758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文本框 60"/>
          <p:cNvSpPr txBox="1"/>
          <p:nvPr/>
        </p:nvSpPr>
        <p:spPr>
          <a:xfrm>
            <a:off x="403452" y="166866"/>
            <a:ext cx="3805126" cy="4924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产品功能</a:t>
            </a:r>
            <a:r>
              <a:rPr lang="en-US" altLang="zh-CN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平台功能设计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Line 11"/>
          <p:cNvSpPr>
            <a:spLocks noChangeShapeType="1"/>
          </p:cNvSpPr>
          <p:nvPr/>
        </p:nvSpPr>
        <p:spPr bwMode="gray">
          <a:xfrm>
            <a:off x="4545592" y="4747001"/>
            <a:ext cx="11105" cy="434692"/>
          </a:xfrm>
          <a:prstGeom prst="line">
            <a:avLst/>
          </a:prstGeom>
          <a:noFill/>
          <a:ln w="38100" cap="rnd">
            <a:solidFill>
              <a:srgbClr val="4D4D4D"/>
            </a:solidFill>
            <a:prstDash val="sysDot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" name="Line 11"/>
          <p:cNvSpPr>
            <a:spLocks noChangeShapeType="1"/>
          </p:cNvSpPr>
          <p:nvPr/>
        </p:nvSpPr>
        <p:spPr bwMode="gray">
          <a:xfrm>
            <a:off x="4566217" y="2433933"/>
            <a:ext cx="11106" cy="434692"/>
          </a:xfrm>
          <a:prstGeom prst="line">
            <a:avLst/>
          </a:prstGeom>
          <a:noFill/>
          <a:ln w="38100" cap="rnd">
            <a:solidFill>
              <a:srgbClr val="4D4D4D"/>
            </a:solidFill>
            <a:prstDash val="sysDot"/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3" name="Line 11"/>
          <p:cNvSpPr>
            <a:spLocks noChangeShapeType="1"/>
          </p:cNvSpPr>
          <p:nvPr/>
        </p:nvSpPr>
        <p:spPr bwMode="gray">
          <a:xfrm flipV="1">
            <a:off x="3009893" y="3866512"/>
            <a:ext cx="564782" cy="1586"/>
          </a:xfrm>
          <a:prstGeom prst="line">
            <a:avLst/>
          </a:prstGeom>
          <a:noFill/>
          <a:ln w="38100" cap="rnd">
            <a:solidFill>
              <a:srgbClr val="4D4D4D"/>
            </a:solidFill>
            <a:prstDash val="sysDot"/>
            <a:rou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4" name="Line 12"/>
          <p:cNvSpPr>
            <a:spLocks noChangeShapeType="1"/>
          </p:cNvSpPr>
          <p:nvPr/>
        </p:nvSpPr>
        <p:spPr bwMode="gray">
          <a:xfrm>
            <a:off x="3371609" y="2721082"/>
            <a:ext cx="509255" cy="315706"/>
          </a:xfrm>
          <a:prstGeom prst="line">
            <a:avLst/>
          </a:prstGeom>
          <a:noFill/>
          <a:ln w="38100" cap="rnd">
            <a:solidFill>
              <a:srgbClr val="4D4D4D"/>
            </a:solidFill>
            <a:prstDash val="sysDot"/>
            <a:rou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5" name="Line 15"/>
          <p:cNvSpPr>
            <a:spLocks noChangeShapeType="1"/>
          </p:cNvSpPr>
          <p:nvPr/>
        </p:nvSpPr>
        <p:spPr bwMode="gray">
          <a:xfrm flipH="1" flipV="1">
            <a:off x="5565690" y="3902999"/>
            <a:ext cx="539399" cy="0"/>
          </a:xfrm>
          <a:prstGeom prst="line">
            <a:avLst/>
          </a:prstGeom>
          <a:noFill/>
          <a:ln w="38100" cap="rnd">
            <a:solidFill>
              <a:srgbClr val="4D4D4D"/>
            </a:solidFill>
            <a:prstDash val="sysDot"/>
            <a:rou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8" name="Line 16"/>
          <p:cNvSpPr>
            <a:spLocks noChangeShapeType="1"/>
          </p:cNvSpPr>
          <p:nvPr/>
        </p:nvSpPr>
        <p:spPr bwMode="gray">
          <a:xfrm flipH="1">
            <a:off x="5223013" y="2683007"/>
            <a:ext cx="515602" cy="379165"/>
          </a:xfrm>
          <a:prstGeom prst="line">
            <a:avLst/>
          </a:prstGeom>
          <a:noFill/>
          <a:ln w="38100" cap="rnd">
            <a:solidFill>
              <a:srgbClr val="4D4D4D"/>
            </a:solidFill>
            <a:prstDash val="sysDot"/>
            <a:rou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9" name="Line 12"/>
          <p:cNvSpPr>
            <a:spLocks noChangeShapeType="1"/>
          </p:cNvSpPr>
          <p:nvPr/>
        </p:nvSpPr>
        <p:spPr bwMode="gray">
          <a:xfrm>
            <a:off x="5367382" y="4375766"/>
            <a:ext cx="444211" cy="445798"/>
          </a:xfrm>
          <a:prstGeom prst="line">
            <a:avLst/>
          </a:prstGeom>
          <a:noFill/>
          <a:ln w="38100" cap="rnd">
            <a:solidFill>
              <a:srgbClr val="4D4D4D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0" name="Line 16"/>
          <p:cNvSpPr>
            <a:spLocks noChangeShapeType="1"/>
          </p:cNvSpPr>
          <p:nvPr/>
        </p:nvSpPr>
        <p:spPr bwMode="gray">
          <a:xfrm flipH="1">
            <a:off x="3290697" y="4436052"/>
            <a:ext cx="579061" cy="450556"/>
          </a:xfrm>
          <a:prstGeom prst="line">
            <a:avLst/>
          </a:prstGeom>
          <a:noFill/>
          <a:ln w="38100" cap="rnd">
            <a:solidFill>
              <a:srgbClr val="4D4D4D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1" name="组合 17"/>
          <p:cNvGrpSpPr/>
          <p:nvPr/>
        </p:nvGrpSpPr>
        <p:grpSpPr bwMode="auto">
          <a:xfrm>
            <a:off x="2721157" y="1904053"/>
            <a:ext cx="3650459" cy="3596520"/>
            <a:chOff x="4385677" y="1816974"/>
            <a:chExt cx="3392640" cy="3341571"/>
          </a:xfrm>
        </p:grpSpPr>
        <p:sp>
          <p:nvSpPr>
            <p:cNvPr id="72" name="不完整圆 44"/>
            <p:cNvSpPr/>
            <p:nvPr/>
          </p:nvSpPr>
          <p:spPr>
            <a:xfrm>
              <a:off x="5268854" y="2713169"/>
              <a:ext cx="1654299" cy="1655309"/>
            </a:xfrm>
            <a:prstGeom prst="pie">
              <a:avLst>
                <a:gd name="adj1" fmla="val 5386520"/>
                <a:gd name="adj2" fmla="val 16200000"/>
              </a:avLst>
            </a:prstGeom>
            <a:solidFill>
              <a:srgbClr val="007F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3" name="不完整圆 45"/>
            <p:cNvSpPr/>
            <p:nvPr/>
          </p:nvSpPr>
          <p:spPr>
            <a:xfrm>
              <a:off x="5268854" y="2713169"/>
              <a:ext cx="1654299" cy="1655309"/>
            </a:xfrm>
            <a:prstGeom prst="pie">
              <a:avLst>
                <a:gd name="adj1" fmla="val 16168651"/>
                <a:gd name="adj2" fmla="val 5441733"/>
              </a:avLst>
            </a:prstGeom>
            <a:solidFill>
              <a:srgbClr val="1C60B5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4" name="圆: 空心 46"/>
            <p:cNvSpPr/>
            <p:nvPr/>
          </p:nvSpPr>
          <p:spPr>
            <a:xfrm>
              <a:off x="4609789" y="2021861"/>
              <a:ext cx="2972431" cy="2971595"/>
            </a:xfrm>
            <a:prstGeom prst="donut">
              <a:avLst>
                <a:gd name="adj" fmla="val 4358"/>
              </a:avLst>
            </a:prstGeom>
            <a:solidFill>
              <a:srgbClr val="1C60B5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任意多边形: 形状 47"/>
            <p:cNvSpPr/>
            <p:nvPr/>
          </p:nvSpPr>
          <p:spPr>
            <a:xfrm>
              <a:off x="4609789" y="2021861"/>
              <a:ext cx="1486215" cy="2971595"/>
            </a:xfrm>
            <a:custGeom>
              <a:avLst/>
              <a:gdLst>
                <a:gd name="connsiteX0" fmla="*/ 1485826 w 1485826"/>
                <a:gd name="connsiteY0" fmla="*/ 0 h 2971652"/>
                <a:gd name="connsiteX1" fmla="*/ 1485826 w 1485826"/>
                <a:gd name="connsiteY1" fmla="*/ 129505 h 2971652"/>
                <a:gd name="connsiteX2" fmla="*/ 129505 w 1485826"/>
                <a:gd name="connsiteY2" fmla="*/ 1485826 h 2971652"/>
                <a:gd name="connsiteX3" fmla="*/ 1485826 w 1485826"/>
                <a:gd name="connsiteY3" fmla="*/ 2842147 h 2971652"/>
                <a:gd name="connsiteX4" fmla="*/ 1485826 w 1485826"/>
                <a:gd name="connsiteY4" fmla="*/ 2971652 h 2971652"/>
                <a:gd name="connsiteX5" fmla="*/ 0 w 1485826"/>
                <a:gd name="connsiteY5" fmla="*/ 1485826 h 2971652"/>
                <a:gd name="connsiteX6" fmla="*/ 1485826 w 1485826"/>
                <a:gd name="connsiteY6" fmla="*/ 0 h 297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826" h="2971652">
                  <a:moveTo>
                    <a:pt x="1485826" y="0"/>
                  </a:moveTo>
                  <a:lnTo>
                    <a:pt x="1485826" y="129505"/>
                  </a:lnTo>
                  <a:cubicBezTo>
                    <a:pt x="736751" y="129505"/>
                    <a:pt x="129505" y="736751"/>
                    <a:pt x="129505" y="1485826"/>
                  </a:cubicBezTo>
                  <a:cubicBezTo>
                    <a:pt x="129505" y="2234901"/>
                    <a:pt x="736751" y="2842147"/>
                    <a:pt x="1485826" y="2842147"/>
                  </a:cubicBezTo>
                  <a:lnTo>
                    <a:pt x="1485826" y="2971652"/>
                  </a:lnTo>
                  <a:cubicBezTo>
                    <a:pt x="665227" y="2971652"/>
                    <a:pt x="0" y="2306425"/>
                    <a:pt x="0" y="1485826"/>
                  </a:cubicBezTo>
                  <a:cubicBezTo>
                    <a:pt x="0" y="665227"/>
                    <a:pt x="665227" y="0"/>
                    <a:pt x="1485826" y="0"/>
                  </a:cubicBezTo>
                  <a:close/>
                </a:path>
              </a:pathLst>
            </a:custGeom>
            <a:solidFill>
              <a:srgbClr val="007FCC"/>
            </a:solidFill>
            <a:ln w="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6837637" y="2303396"/>
              <a:ext cx="498354" cy="498214"/>
            </a:xfrm>
            <a:prstGeom prst="ellipse">
              <a:avLst/>
            </a:prstGeom>
            <a:solidFill>
              <a:srgbClr val="1C60B5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77" name="椭圆 76"/>
            <p:cNvSpPr/>
            <p:nvPr/>
          </p:nvSpPr>
          <p:spPr>
            <a:xfrm>
              <a:off x="4788193" y="2303396"/>
              <a:ext cx="496880" cy="498214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78" name="椭圆 77"/>
            <p:cNvSpPr/>
            <p:nvPr/>
          </p:nvSpPr>
          <p:spPr>
            <a:xfrm>
              <a:off x="6923153" y="4222551"/>
              <a:ext cx="498354" cy="498214"/>
            </a:xfrm>
            <a:prstGeom prst="ellipse">
              <a:avLst/>
            </a:prstGeom>
            <a:solidFill>
              <a:srgbClr val="1C60B5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79" name="椭圆 78"/>
            <p:cNvSpPr/>
            <p:nvPr/>
          </p:nvSpPr>
          <p:spPr>
            <a:xfrm>
              <a:off x="4813259" y="4222551"/>
              <a:ext cx="498354" cy="498214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82" name="椭圆 81"/>
            <p:cNvSpPr/>
            <p:nvPr/>
          </p:nvSpPr>
          <p:spPr>
            <a:xfrm>
              <a:off x="5843878" y="1816974"/>
              <a:ext cx="498354" cy="498214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83" name="椭圆 82"/>
            <p:cNvSpPr/>
            <p:nvPr/>
          </p:nvSpPr>
          <p:spPr>
            <a:xfrm>
              <a:off x="4385677" y="3370576"/>
              <a:ext cx="498354" cy="496740"/>
            </a:xfrm>
            <a:prstGeom prst="ellipse">
              <a:avLst/>
            </a:prstGeom>
            <a:solidFill>
              <a:schemeClr val="accent5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84" name="椭圆 83"/>
            <p:cNvSpPr/>
            <p:nvPr/>
          </p:nvSpPr>
          <p:spPr>
            <a:xfrm>
              <a:off x="7279963" y="3422166"/>
              <a:ext cx="498354" cy="496739"/>
            </a:xfrm>
            <a:prstGeom prst="ellipse">
              <a:avLst/>
            </a:prstGeom>
            <a:solidFill>
              <a:srgbClr val="1C60B5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85" name="椭圆 84"/>
            <p:cNvSpPr/>
            <p:nvPr/>
          </p:nvSpPr>
          <p:spPr>
            <a:xfrm>
              <a:off x="5846827" y="4660331"/>
              <a:ext cx="496880" cy="498214"/>
            </a:xfrm>
            <a:prstGeom prst="ellipse">
              <a:avLst/>
            </a:prstGeom>
            <a:solidFill>
              <a:srgbClr val="1C60B5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endParaRPr lang="zh-CN" altLang="en-US" dirty="0"/>
            </a:p>
          </p:txBody>
        </p:sp>
      </p:grpSp>
      <p:sp>
        <p:nvSpPr>
          <p:cNvPr id="86" name="Text Box 4"/>
          <p:cNvSpPr txBox="1">
            <a:spLocks noChangeArrowheads="1"/>
          </p:cNvSpPr>
          <p:nvPr/>
        </p:nvSpPr>
        <p:spPr bwMode="gray">
          <a:xfrm>
            <a:off x="5895676" y="2218959"/>
            <a:ext cx="2479647" cy="984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456565" algn="ctr"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交换机、网关平台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6565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0B5F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（提供：设备网络信息）</a:t>
            </a:r>
            <a:endParaRPr lang="en-US" altLang="zh-CN" sz="1400" dirty="0">
              <a:solidFill>
                <a:srgbClr val="0B5F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Text Box 19"/>
          <p:cNvSpPr txBox="1">
            <a:spLocks noChangeArrowheads="1"/>
          </p:cNvSpPr>
          <p:nvPr/>
        </p:nvSpPr>
        <p:spPr bwMode="gray">
          <a:xfrm>
            <a:off x="3476316" y="3309662"/>
            <a:ext cx="2205188" cy="853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rgbClr val="E45A60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统一端点控制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与监控系统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Text Box 4"/>
          <p:cNvSpPr txBox="1">
            <a:spLocks noChangeArrowheads="1"/>
          </p:cNvSpPr>
          <p:nvPr/>
        </p:nvSpPr>
        <p:spPr bwMode="gray">
          <a:xfrm>
            <a:off x="2760817" y="1197183"/>
            <a:ext cx="2977799" cy="704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456565" algn="ctr"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（腾讯）态势感知平台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6565" algn="ctr">
              <a:lnSpc>
                <a:spcPct val="130000"/>
              </a:lnSpc>
              <a:defRPr/>
            </a:pPr>
            <a:r>
              <a:rPr lang="en-US" altLang="zh-CN" sz="1400" dirty="0">
                <a:solidFill>
                  <a:srgbClr val="0B5F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srgbClr val="0B5F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交换：安全威胁情报</a:t>
            </a:r>
            <a:r>
              <a:rPr lang="en-US" altLang="zh-CN" sz="1400" dirty="0">
                <a:solidFill>
                  <a:srgbClr val="0B5F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400" dirty="0">
              <a:solidFill>
                <a:srgbClr val="0B5F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Text Box 4"/>
          <p:cNvSpPr txBox="1">
            <a:spLocks noChangeArrowheads="1"/>
          </p:cNvSpPr>
          <p:nvPr/>
        </p:nvSpPr>
        <p:spPr bwMode="gray">
          <a:xfrm>
            <a:off x="792015" y="2218173"/>
            <a:ext cx="2563729" cy="984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456565" algn="ctr">
              <a:lnSpc>
                <a:spcPct val="130000"/>
              </a:lnSpc>
              <a:defRPr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域信息数据源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6565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0B5F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（提供：用户身份信息）</a:t>
            </a:r>
            <a:endParaRPr lang="en-US" altLang="zh-CN" sz="1400" dirty="0">
              <a:solidFill>
                <a:srgbClr val="0B5F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Text Box 4"/>
          <p:cNvSpPr txBox="1">
            <a:spLocks noChangeArrowheads="1"/>
          </p:cNvSpPr>
          <p:nvPr/>
        </p:nvSpPr>
        <p:spPr bwMode="gray">
          <a:xfrm>
            <a:off x="70171" y="3414367"/>
            <a:ext cx="2882609" cy="984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456565" algn="ctr"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物联网安全管控平台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6565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0B5F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（提供：物联网哑终端信息）</a:t>
            </a:r>
            <a:endParaRPr lang="en-US" altLang="zh-CN" sz="1400" dirty="0">
              <a:solidFill>
                <a:srgbClr val="0B5F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Text Box 4"/>
          <p:cNvSpPr txBox="1">
            <a:spLocks noChangeArrowheads="1"/>
          </p:cNvSpPr>
          <p:nvPr/>
        </p:nvSpPr>
        <p:spPr bwMode="gray">
          <a:xfrm>
            <a:off x="519141" y="4493166"/>
            <a:ext cx="2657332" cy="704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456565" algn="ctr">
              <a:lnSpc>
                <a:spcPct val="130000"/>
              </a:lnSpc>
              <a:defRPr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Symantec SEP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6565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0B5F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（提供：</a:t>
            </a:r>
            <a:r>
              <a:rPr lang="en-US" altLang="zh-CN" sz="1400" dirty="0">
                <a:solidFill>
                  <a:srgbClr val="0B5F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400" dirty="0">
                <a:solidFill>
                  <a:srgbClr val="0B5F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安全信息）</a:t>
            </a:r>
            <a:endParaRPr lang="en-US" altLang="zh-CN" sz="1400" dirty="0">
              <a:solidFill>
                <a:srgbClr val="0B5F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Text Box 4"/>
          <p:cNvSpPr txBox="1">
            <a:spLocks noChangeArrowheads="1"/>
          </p:cNvSpPr>
          <p:nvPr/>
        </p:nvSpPr>
        <p:spPr bwMode="gray">
          <a:xfrm>
            <a:off x="5876639" y="3429000"/>
            <a:ext cx="3106301" cy="704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indent="456565" algn="ctr">
              <a:lnSpc>
                <a:spcPct val="130000"/>
              </a:lnSpc>
              <a:defRPr/>
            </a:pP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Vmware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Vsphere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sz="1400" dirty="0">
                <a:solidFill>
                  <a:srgbClr val="0B5F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（提供：云主机信息）</a:t>
            </a:r>
            <a:endParaRPr lang="en-US" altLang="zh-CN" sz="1400" dirty="0">
              <a:solidFill>
                <a:srgbClr val="0B5F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Text Box 4"/>
          <p:cNvSpPr txBox="1">
            <a:spLocks noChangeArrowheads="1"/>
          </p:cNvSpPr>
          <p:nvPr/>
        </p:nvSpPr>
        <p:spPr bwMode="gray">
          <a:xfrm>
            <a:off x="5717992" y="4493166"/>
            <a:ext cx="2554313" cy="984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456565" algn="ctr">
              <a:lnSpc>
                <a:spcPct val="13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客户资产台账系统</a:t>
            </a: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6565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rgbClr val="0B5F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（提供：设备挂账信息）</a:t>
            </a:r>
            <a:endParaRPr lang="en-US" altLang="zh-CN" sz="1400" dirty="0">
              <a:solidFill>
                <a:srgbClr val="0B5F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Text Box 4"/>
          <p:cNvSpPr txBox="1">
            <a:spLocks noChangeArrowheads="1"/>
          </p:cNvSpPr>
          <p:nvPr/>
        </p:nvSpPr>
        <p:spPr bwMode="gray">
          <a:xfrm>
            <a:off x="1900573" y="5540235"/>
            <a:ext cx="4880399" cy="344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2"/>
                    </a:gs>
                    <a:gs pos="100000">
                      <a:schemeClr val="accent2">
                        <a:gamma/>
                        <a:tint val="73725"/>
                        <a:invGamma/>
                      </a:schemeClr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indent="456565" algn="ctr">
              <a:lnSpc>
                <a:spcPct val="130000"/>
              </a:lnSpc>
              <a:defRPr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北信源、青藤云、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 Defender……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其他信息源</a:t>
            </a:r>
            <a:endParaRPr lang="en-US" altLang="zh-CN" sz="1100" dirty="0">
              <a:solidFill>
                <a:srgbClr val="0B5F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140001" y="1955918"/>
            <a:ext cx="2629729" cy="360701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打通内部各系统，实现资产全生命周期管理；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有哪些资产，在什么位置；</a:t>
            </a:r>
            <a:endParaRPr lang="en-US" altLang="zh-CN" sz="1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谁管理资产，资产在网率；</a:t>
            </a:r>
            <a:endParaRPr lang="en-US" altLang="zh-CN" sz="1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资产是否有安全问题；</a:t>
            </a:r>
            <a:endParaRPr lang="en-US" altLang="zh-CN" sz="1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入网资产是否存在威胁；</a:t>
            </a:r>
            <a:endParaRPr lang="en-US" altLang="zh-CN" sz="1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资产建设事件，维护记录；</a:t>
            </a:r>
            <a:endParaRPr lang="en-US" altLang="zh-CN" sz="1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资产是否该更换；</a:t>
            </a:r>
            <a:endParaRPr lang="en-US" altLang="zh-CN" sz="1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威胁情报推送，最近攻击事件、攻击模式、防护建议；</a:t>
            </a:r>
            <a:endParaRPr lang="en-US" altLang="zh-CN" sz="1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 … … …</a:t>
            </a:r>
            <a:endParaRPr lang="en-US" altLang="zh-CN" sz="1400" b="1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平台功能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多源数据对接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6020023" y="863827"/>
            <a:ext cx="6168378" cy="5991184"/>
          </a:xfrm>
          <a:prstGeom prst="rect">
            <a:avLst/>
          </a:prstGeom>
          <a:solidFill>
            <a:srgbClr val="007A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9" name="图片 28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27" y="4074532"/>
            <a:ext cx="1978391" cy="1329589"/>
          </a:xfrm>
          <a:prstGeom prst="rect">
            <a:avLst/>
          </a:prstGeom>
        </p:spPr>
      </p:pic>
      <p:pic>
        <p:nvPicPr>
          <p:cNvPr id="291" name="图片 29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15" y="2818777"/>
            <a:ext cx="1921219" cy="786277"/>
          </a:xfrm>
          <a:prstGeom prst="rect">
            <a:avLst/>
          </a:prstGeom>
        </p:spPr>
      </p:pic>
      <p:pic>
        <p:nvPicPr>
          <p:cNvPr id="296" name="图片 29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77" y="1692612"/>
            <a:ext cx="861292" cy="656687"/>
          </a:xfrm>
          <a:prstGeom prst="rect">
            <a:avLst/>
          </a:prstGeom>
        </p:spPr>
      </p:pic>
      <p:cxnSp>
        <p:nvCxnSpPr>
          <p:cNvPr id="3" name="直接连接符 2"/>
          <p:cNvCxnSpPr>
            <a:stCxn id="296" idx="2"/>
            <a:endCxn id="291" idx="0"/>
          </p:cNvCxnSpPr>
          <p:nvPr/>
        </p:nvCxnSpPr>
        <p:spPr>
          <a:xfrm>
            <a:off x="1761224" y="2349298"/>
            <a:ext cx="1" cy="4694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直接连接符 296"/>
          <p:cNvCxnSpPr>
            <a:stCxn id="291" idx="2"/>
            <a:endCxn id="289" idx="0"/>
          </p:cNvCxnSpPr>
          <p:nvPr/>
        </p:nvCxnSpPr>
        <p:spPr>
          <a:xfrm flipH="1">
            <a:off x="1761222" y="3605053"/>
            <a:ext cx="2" cy="4694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8" name="Diagram 82"/>
          <p:cNvGraphicFramePr/>
          <p:nvPr/>
        </p:nvGraphicFramePr>
        <p:xfrm>
          <a:off x="2559169" y="2210687"/>
          <a:ext cx="3544989" cy="1780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99" name="TextBox 20"/>
          <p:cNvSpPr txBox="1"/>
          <p:nvPr/>
        </p:nvSpPr>
        <p:spPr>
          <a:xfrm>
            <a:off x="4016544" y="1790272"/>
            <a:ext cx="1119862" cy="461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UECM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None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统一联动防控</a:t>
            </a:r>
            <a:endParaRPr 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7" name="直接箭头连接符 276"/>
          <p:cNvCxnSpPr/>
          <p:nvPr/>
        </p:nvCxnSpPr>
        <p:spPr>
          <a:xfrm flipV="1">
            <a:off x="1821478" y="3729760"/>
            <a:ext cx="2552841" cy="1152844"/>
          </a:xfrm>
          <a:prstGeom prst="straightConnector1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文本框 281"/>
          <p:cNvSpPr txBox="1"/>
          <p:nvPr/>
        </p:nvSpPr>
        <p:spPr>
          <a:xfrm>
            <a:off x="3161272" y="4180428"/>
            <a:ext cx="2340783" cy="246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+mj-ea"/>
                <a:ea typeface="+mj-ea"/>
              </a:rPr>
              <a:t>1.</a:t>
            </a:r>
            <a:r>
              <a:rPr lang="zh-CN" altLang="en-US" sz="1000" dirty="0">
                <a:latin typeface="+mj-ea"/>
                <a:ea typeface="+mj-ea"/>
              </a:rPr>
              <a:t>非侵入式探测发现虚拟主机安全风险</a:t>
            </a:r>
            <a:endParaRPr lang="zh-CN" altLang="en-US" sz="1000" dirty="0">
              <a:latin typeface="+mj-ea"/>
              <a:ea typeface="+mj-ea"/>
            </a:endParaRPr>
          </a:p>
        </p:txBody>
      </p:sp>
      <p:cxnSp>
        <p:nvCxnSpPr>
          <p:cNvPr id="301" name="直接箭头连接符 300"/>
          <p:cNvCxnSpPr>
            <a:endCxn id="298" idx="1"/>
          </p:cNvCxnSpPr>
          <p:nvPr/>
        </p:nvCxnSpPr>
        <p:spPr>
          <a:xfrm flipH="1">
            <a:off x="2559170" y="3100691"/>
            <a:ext cx="1322404" cy="0"/>
          </a:xfrm>
          <a:prstGeom prst="straightConnector1">
            <a:avLst/>
          </a:prstGeom>
          <a:ln w="19050">
            <a:solidFill>
              <a:srgbClr val="007AC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直接箭头连接符 304"/>
          <p:cNvCxnSpPr>
            <a:endCxn id="296" idx="3"/>
          </p:cNvCxnSpPr>
          <p:nvPr/>
        </p:nvCxnSpPr>
        <p:spPr>
          <a:xfrm flipH="1" flipV="1">
            <a:off x="2191869" y="2020956"/>
            <a:ext cx="1689705" cy="1007731"/>
          </a:xfrm>
          <a:prstGeom prst="straightConnector1">
            <a:avLst/>
          </a:prstGeom>
          <a:ln w="19050">
            <a:solidFill>
              <a:srgbClr val="007AC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直接箭头连接符 307"/>
          <p:cNvCxnSpPr/>
          <p:nvPr/>
        </p:nvCxnSpPr>
        <p:spPr>
          <a:xfrm flipH="1">
            <a:off x="2271937" y="3246658"/>
            <a:ext cx="1609637" cy="2003664"/>
          </a:xfrm>
          <a:prstGeom prst="straightConnector1">
            <a:avLst/>
          </a:prstGeom>
          <a:ln w="19050">
            <a:solidFill>
              <a:srgbClr val="007AC3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文本框 311"/>
          <p:cNvSpPr txBox="1"/>
          <p:nvPr/>
        </p:nvSpPr>
        <p:spPr>
          <a:xfrm>
            <a:off x="4702256" y="2407362"/>
            <a:ext cx="1072032" cy="461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+mj-ea"/>
                <a:ea typeface="+mj-ea"/>
              </a:rPr>
              <a:t>2.</a:t>
            </a:r>
            <a:r>
              <a:rPr lang="en-US" altLang="zh-CN" sz="1200">
                <a:latin typeface="+mj-ea"/>
                <a:ea typeface="+mj-ea"/>
              </a:rPr>
              <a:t>UECM</a:t>
            </a:r>
            <a:r>
              <a:rPr lang="zh-CN" altLang="en-US" sz="1200">
                <a:latin typeface="+mj-ea"/>
                <a:ea typeface="+mj-ea"/>
              </a:rPr>
              <a:t>智能</a:t>
            </a:r>
            <a:endParaRPr lang="en-US" altLang="zh-CN" sz="1200">
              <a:latin typeface="+mj-ea"/>
              <a:ea typeface="+mj-ea"/>
            </a:endParaRPr>
          </a:p>
          <a:p>
            <a:r>
              <a:rPr lang="zh-CN" altLang="en-US" sz="1200">
                <a:latin typeface="+mj-ea"/>
                <a:ea typeface="+mj-ea"/>
              </a:rPr>
              <a:t>联动分析</a:t>
            </a:r>
            <a:endParaRPr lang="zh-CN" altLang="en-US" sz="1200" dirty="0">
              <a:latin typeface="+mj-ea"/>
              <a:ea typeface="+mj-ea"/>
            </a:endParaRPr>
          </a:p>
        </p:txBody>
      </p:sp>
      <p:sp>
        <p:nvSpPr>
          <p:cNvPr id="313" name="文本框 312"/>
          <p:cNvSpPr txBox="1"/>
          <p:nvPr/>
        </p:nvSpPr>
        <p:spPr>
          <a:xfrm>
            <a:off x="1821479" y="2391702"/>
            <a:ext cx="2116508" cy="246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+mj-ea"/>
                <a:ea typeface="+mj-ea"/>
              </a:rPr>
              <a:t>3.</a:t>
            </a:r>
            <a:r>
              <a:rPr lang="zh-CN" altLang="en-US" sz="1000" dirty="0">
                <a:latin typeface="+mj-ea"/>
                <a:ea typeface="+mj-ea"/>
              </a:rPr>
              <a:t>下发联动策略给</a:t>
            </a:r>
            <a:r>
              <a:rPr lang="en-US" altLang="zh-CN" sz="1000" dirty="0">
                <a:latin typeface="+mj-ea"/>
                <a:ea typeface="+mj-ea"/>
              </a:rPr>
              <a:t>FW</a:t>
            </a:r>
            <a:r>
              <a:rPr lang="zh-CN" altLang="en-US" sz="1000" dirty="0">
                <a:latin typeface="+mj-ea"/>
                <a:ea typeface="+mj-ea"/>
              </a:rPr>
              <a:t>、</a:t>
            </a:r>
            <a:r>
              <a:rPr lang="en-US" altLang="zh-CN" sz="1000" dirty="0">
                <a:latin typeface="+mj-ea"/>
                <a:ea typeface="+mj-ea"/>
              </a:rPr>
              <a:t>SW</a:t>
            </a:r>
            <a:r>
              <a:rPr lang="zh-CN" altLang="en-US" sz="1000" dirty="0">
                <a:latin typeface="+mj-ea"/>
                <a:ea typeface="+mj-ea"/>
              </a:rPr>
              <a:t>、</a:t>
            </a:r>
            <a:r>
              <a:rPr lang="en-US" altLang="zh-CN" sz="1000" dirty="0" err="1">
                <a:latin typeface="+mj-ea"/>
                <a:ea typeface="+mj-ea"/>
              </a:rPr>
              <a:t>vSW</a:t>
            </a:r>
            <a:endParaRPr lang="en-US" altLang="zh-CN" sz="1000" dirty="0">
              <a:latin typeface="+mj-ea"/>
              <a:ea typeface="+mj-ea"/>
            </a:endParaRPr>
          </a:p>
        </p:txBody>
      </p:sp>
      <p:sp>
        <p:nvSpPr>
          <p:cNvPr id="314" name="文本框 313"/>
          <p:cNvSpPr txBox="1"/>
          <p:nvPr/>
        </p:nvSpPr>
        <p:spPr>
          <a:xfrm>
            <a:off x="6055250" y="1488541"/>
            <a:ext cx="5096842" cy="420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联动防控举例：</a:t>
            </a:r>
            <a:endParaRPr lang="en-US" altLang="zh-CN" sz="1600" dirty="0">
              <a:solidFill>
                <a:schemeClr val="bg1"/>
              </a:solidFill>
              <a:latin typeface="+mj-ea"/>
              <a:ea typeface="+mj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endParaRPr lang="en-US" altLang="zh-CN" sz="1600" dirty="0">
              <a:solidFill>
                <a:schemeClr val="bg1"/>
              </a:solidFill>
              <a:latin typeface="+mj-ea"/>
              <a:ea typeface="+mj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1-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通过</a:t>
            </a: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UECM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的前端探针、数据源接入发现某</a:t>
            </a: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Windows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系统虚拟机存在</a:t>
            </a: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CPU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满载</a:t>
            </a: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勒索病毒风险端口</a:t>
            </a:r>
            <a:endParaRPr lang="en-US" altLang="zh-CN" sz="1600" dirty="0">
              <a:solidFill>
                <a:schemeClr val="bg1"/>
              </a:solidFill>
              <a:latin typeface="+mj-ea"/>
              <a:ea typeface="+mj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endParaRPr lang="en-US" altLang="zh-CN" sz="1600" dirty="0">
              <a:solidFill>
                <a:schemeClr val="bg1"/>
              </a:solidFill>
              <a:latin typeface="+mj-ea"/>
              <a:ea typeface="+mj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2-UECM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平台内部引擎大数据分析，创建并下发防控策略：</a:t>
            </a:r>
            <a:endParaRPr lang="en-US" altLang="zh-CN" sz="1600" dirty="0">
              <a:solidFill>
                <a:schemeClr val="bg1"/>
              </a:solidFill>
              <a:latin typeface="+mj-ea"/>
              <a:ea typeface="+mj-ea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UECM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下发策略给防火墙系统，阻断南北向端口攻击</a:t>
            </a:r>
            <a:endParaRPr lang="en-US" altLang="zh-CN" sz="1600" dirty="0">
              <a:solidFill>
                <a:schemeClr val="bg1"/>
              </a:solidFill>
              <a:latin typeface="+mj-ea"/>
              <a:ea typeface="+mj-ea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UECM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通过</a:t>
            </a: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API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下发策略给</a:t>
            </a:r>
            <a:r>
              <a:rPr lang="en-US" altLang="zh-CN" sz="1600" dirty="0" err="1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Vmware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，关闭</a:t>
            </a: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Windows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虚拟机</a:t>
            </a:r>
            <a:endParaRPr lang="en-US" altLang="zh-CN" sz="1600" dirty="0">
              <a:solidFill>
                <a:schemeClr val="bg1"/>
              </a:solidFill>
              <a:latin typeface="+mj-ea"/>
              <a:ea typeface="+mj-ea"/>
              <a:sym typeface="Arial" panose="020B0604020202020204" pitchFamily="34" charset="0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  <a:defRPr/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UECM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联动交换机</a:t>
            </a: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/</a:t>
            </a:r>
            <a:r>
              <a:rPr lang="en-US" altLang="zh-CN" sz="1600" dirty="0" err="1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vSwitch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，阻断东西向横向攻击</a:t>
            </a:r>
            <a:endParaRPr lang="en-US" altLang="zh-CN" sz="1600" dirty="0">
              <a:solidFill>
                <a:schemeClr val="bg1"/>
              </a:solidFill>
              <a:latin typeface="+mj-ea"/>
              <a:ea typeface="+mj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endParaRPr lang="en-US" altLang="zh-CN" sz="1600" dirty="0">
              <a:solidFill>
                <a:schemeClr val="bg1"/>
              </a:solidFill>
              <a:latin typeface="+mj-ea"/>
              <a:ea typeface="+mj-ea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3-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通过</a:t>
            </a: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UECM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下发</a:t>
            </a:r>
            <a:r>
              <a:rPr lang="en-US" altLang="zh-CN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Windows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补丁包，软件分发</a:t>
            </a:r>
            <a:endParaRPr lang="en-US" altLang="zh-CN" sz="1600" dirty="0">
              <a:solidFill>
                <a:schemeClr val="bg1"/>
              </a:solidFill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平台功能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联动防控统一管理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9"/>
    </p:custDataLst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669" y="863827"/>
            <a:ext cx="5278226" cy="27667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955" y="863826"/>
            <a:ext cx="5567765" cy="276679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955" y="3676392"/>
            <a:ext cx="5567765" cy="3093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69" y="3676392"/>
            <a:ext cx="5309776" cy="309393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平台功能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安全可视化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1607104" y="4379501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zh-CN" altLang="en-US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69239" y="1340466"/>
            <a:ext cx="9817858" cy="5098438"/>
            <a:chOff x="3289" y="11348"/>
            <a:chExt cx="12216" cy="6344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020" y="11901"/>
              <a:ext cx="1776" cy="2485"/>
            </a:xfrm>
            <a:prstGeom prst="rect">
              <a:avLst/>
            </a:prstGeom>
            <a:ln w="15875" cmpd="sng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</p:spPr>
        </p:pic>
        <p:sp>
          <p:nvSpPr>
            <p:cNvPr id="35" name="Oval 12"/>
            <p:cNvSpPr/>
            <p:nvPr/>
          </p:nvSpPr>
          <p:spPr>
            <a:xfrm>
              <a:off x="3289" y="11349"/>
              <a:ext cx="552" cy="552"/>
            </a:xfrm>
            <a:prstGeom prst="ellipse">
              <a:avLst/>
            </a:prstGeom>
            <a:solidFill>
              <a:srgbClr val="DA25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35" tIns="34268" rIns="68535" bIns="34268" rtlCol="0" anchor="ctr"/>
            <a:lstStyle/>
            <a:p>
              <a:pPr algn="ctr" defTabSz="685165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sz="11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4"/>
            <p:cNvSpPr/>
            <p:nvPr/>
          </p:nvSpPr>
          <p:spPr>
            <a:xfrm>
              <a:off x="3865" y="11349"/>
              <a:ext cx="1728" cy="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资产信息报告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6343" y="12758"/>
              <a:ext cx="6418" cy="3674"/>
              <a:chOff x="4182" y="1987"/>
              <a:chExt cx="6418" cy="3674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4182" y="1987"/>
                <a:ext cx="6418" cy="3674"/>
                <a:chOff x="3787412" y="1886857"/>
                <a:chExt cx="4617176" cy="3110470"/>
              </a:xfrm>
            </p:grpSpPr>
            <p:pic>
              <p:nvPicPr>
                <p:cNvPr id="53" name="图片 45"/>
                <p:cNvPicPr>
                  <a:picLocks noChangeAspect="1"/>
                </p:cNvPicPr>
                <p:nvPr/>
              </p:nvPicPr>
              <p:blipFill>
                <a:blip r:embed="rId2" cstate="email"/>
                <a:stretch>
                  <a:fillRect/>
                </a:stretch>
              </p:blipFill>
              <p:spPr>
                <a:xfrm>
                  <a:off x="3787412" y="1886857"/>
                  <a:ext cx="4617176" cy="3110470"/>
                </a:xfrm>
                <a:prstGeom prst="rect">
                  <a:avLst/>
                </a:prstGeom>
              </p:spPr>
            </p:pic>
            <p:sp>
              <p:nvSpPr>
                <p:cNvPr id="54" name="矩形 53"/>
                <p:cNvSpPr/>
                <p:nvPr/>
              </p:nvSpPr>
              <p:spPr>
                <a:xfrm>
                  <a:off x="4338084" y="2033686"/>
                  <a:ext cx="3487479" cy="2209353"/>
                </a:xfrm>
                <a:prstGeom prst="rect">
                  <a:avLst/>
                </a:prstGeom>
                <a:blipFill>
                  <a:blip r:embed="rId3" cstate="email"/>
                  <a:stretch>
                    <a:fillRect/>
                  </a:stretch>
                </a:blip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685165" eaLnBrk="1" fontAlgn="auto" hangingPunct="1">
                    <a:lnSpc>
                      <a:spcPct val="13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800" kern="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pic>
            <p:nvPicPr>
              <p:cNvPr id="52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833" y="2160"/>
                <a:ext cx="5126" cy="2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20" y="15051"/>
              <a:ext cx="1928" cy="2641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sp>
          <p:nvSpPr>
            <p:cNvPr id="39" name="Oval 12"/>
            <p:cNvSpPr/>
            <p:nvPr/>
          </p:nvSpPr>
          <p:spPr>
            <a:xfrm>
              <a:off x="3289" y="14558"/>
              <a:ext cx="552" cy="552"/>
            </a:xfrm>
            <a:prstGeom prst="ellipse">
              <a:avLst/>
            </a:prstGeom>
            <a:solidFill>
              <a:srgbClr val="DA25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35" tIns="34268" rIns="68535" bIns="34268" rtlCol="0" anchor="ctr"/>
            <a:lstStyle/>
            <a:p>
              <a:pPr algn="ctr" defTabSz="685165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en-US" sz="11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4"/>
            <p:cNvSpPr/>
            <p:nvPr/>
          </p:nvSpPr>
          <p:spPr>
            <a:xfrm>
              <a:off x="3901" y="14558"/>
              <a:ext cx="1488" cy="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弱口令报告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Oval 12"/>
            <p:cNvSpPr/>
            <p:nvPr/>
          </p:nvSpPr>
          <p:spPr>
            <a:xfrm>
              <a:off x="12927" y="11348"/>
              <a:ext cx="552" cy="552"/>
            </a:xfrm>
            <a:prstGeom prst="ellipse">
              <a:avLst/>
            </a:prstGeom>
            <a:solidFill>
              <a:srgbClr val="DA25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35" tIns="34268" rIns="68535" bIns="34268" rtlCol="0" anchor="ctr"/>
            <a:lstStyle/>
            <a:p>
              <a:pPr algn="ctr" defTabSz="685165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en-US" sz="11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"/>
            <p:cNvSpPr/>
            <p:nvPr/>
          </p:nvSpPr>
          <p:spPr>
            <a:xfrm>
              <a:off x="13527" y="11348"/>
              <a:ext cx="1728" cy="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漏洞情况报告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Oval 12"/>
            <p:cNvSpPr/>
            <p:nvPr/>
          </p:nvSpPr>
          <p:spPr>
            <a:xfrm>
              <a:off x="12927" y="14558"/>
              <a:ext cx="552" cy="552"/>
            </a:xfrm>
            <a:prstGeom prst="ellipse">
              <a:avLst/>
            </a:prstGeom>
            <a:solidFill>
              <a:srgbClr val="DA251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68535" tIns="34268" rIns="68535" bIns="34268" rtlCol="0" anchor="ctr"/>
            <a:lstStyle/>
            <a:p>
              <a:pPr algn="ctr" defTabSz="685165"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1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en-US" sz="11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"/>
            <p:cNvSpPr/>
            <p:nvPr/>
          </p:nvSpPr>
          <p:spPr>
            <a:xfrm>
              <a:off x="13527" y="14558"/>
              <a:ext cx="1728" cy="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/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端口服务报告</a:t>
              </a:r>
              <a:r>
                <a:rPr lang="en-US" altLang="zh-CN" sz="1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58" y="11901"/>
              <a:ext cx="1847" cy="2485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658" y="15051"/>
              <a:ext cx="1846" cy="2607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sp>
          <p:nvSpPr>
            <p:cNvPr id="47" name="矩形 4"/>
            <p:cNvSpPr/>
            <p:nvPr/>
          </p:nvSpPr>
          <p:spPr>
            <a:xfrm>
              <a:off x="7129" y="16416"/>
              <a:ext cx="3987" cy="4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/>
              <a:r>
                <a:rPr lang="zh-CN" altLang="en-US" sz="2000" b="1" dirty="0">
                  <a:solidFill>
                    <a:srgbClr val="DA25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资产</a:t>
              </a:r>
              <a:r>
                <a:rPr lang="en-US" altLang="zh-CN" sz="2000" b="1" dirty="0">
                  <a:solidFill>
                    <a:srgbClr val="DA25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&amp;</a:t>
              </a:r>
              <a:r>
                <a:rPr lang="zh-CN" altLang="en-US" sz="2000" b="1" dirty="0">
                  <a:solidFill>
                    <a:srgbClr val="DA251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风险趋势报表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 flipV="1">
              <a:off x="6014" y="13134"/>
              <a:ext cx="935" cy="1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V="1">
              <a:off x="12182" y="13106"/>
              <a:ext cx="947" cy="9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平台功能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智能决策分析</a:t>
            </a:r>
            <a:endParaRPr lang="zh-CN" altLang="en-US" dirty="0"/>
          </a:p>
        </p:txBody>
      </p:sp>
    </p:spTree>
    <p:custDataLst>
      <p:tags r:id="rId8"/>
    </p:custDataLst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854578" y="2221339"/>
            <a:ext cx="2760471" cy="2415328"/>
            <a:chOff x="4861182" y="1124584"/>
            <a:chExt cx="2443269" cy="2416902"/>
          </a:xfrm>
        </p:grpSpPr>
        <p:sp>
          <p:nvSpPr>
            <p:cNvPr id="3" name="文本框 2"/>
            <p:cNvSpPr txBox="1"/>
            <p:nvPr/>
          </p:nvSpPr>
          <p:spPr>
            <a:xfrm>
              <a:off x="4861182" y="1393326"/>
              <a:ext cx="2416902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spAutoFit/>
            </a:bodyPr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539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</a:t>
              </a:r>
              <a:endParaRPr lang="en-US" altLang="zh-CN" sz="539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5395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案例</a:t>
              </a:r>
              <a:endParaRPr lang="en-US" altLang="zh-CN" sz="539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11522" y="2221339"/>
            <a:ext cx="3503529" cy="2415328"/>
            <a:chOff x="4887549" y="1124584"/>
            <a:chExt cx="2416902" cy="2416902"/>
          </a:xfrm>
        </p:grpSpPr>
        <p:sp>
          <p:nvSpPr>
            <p:cNvPr id="3" name="文本框 2"/>
            <p:cNvSpPr txBox="1"/>
            <p:nvPr/>
          </p:nvSpPr>
          <p:spPr>
            <a:xfrm>
              <a:off x="4887549" y="1455872"/>
              <a:ext cx="2416902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spAutoFit/>
            </a:bodyPr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539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需求</a:t>
              </a:r>
              <a:endParaRPr lang="en-US" altLang="zh-CN" sz="539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539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lang="en-US" altLang="zh-CN" sz="539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Click="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928474" y="1474435"/>
            <a:ext cx="4569023" cy="9199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银行深圳分行、职场区、支行</a:t>
            </a:r>
            <a:endParaRPr lang="en-US" altLang="zh-CN" sz="20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网、办公网、监控网、生产网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5282" y="2872493"/>
            <a:ext cx="6333921" cy="3683911"/>
          </a:xfrm>
          <a:prstGeom prst="rect">
            <a:avLst/>
          </a:prstGeom>
        </p:spPr>
      </p:pic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154860" y="1344101"/>
          <a:ext cx="5306413" cy="50766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9194"/>
                <a:gridCol w="834481"/>
                <a:gridCol w="2479330"/>
                <a:gridCol w="422635"/>
                <a:gridCol w="340773"/>
              </a:tblGrid>
              <a:tr h="377579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产品名称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99" marR="8399" marT="839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规格型号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99" marR="8399" marT="839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参数描述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99" marR="8399" marT="839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99" marR="8399" marT="839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单位</a:t>
                      </a:r>
                      <a:endParaRPr lang="zh-CN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99" marR="8399" marT="839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1924067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统一端点监测与控制系统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99" marR="8399" marT="839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GIOT-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UECM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99" marR="8399" marT="839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2U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上架式，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千兆电口，</a:t>
                      </a:r>
                      <a:b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运维管理：含探针集中管理、探针日志汇总及报表模块，网络拓扑自动发现及运维管理模块；</a:t>
                      </a:r>
                      <a:b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资产管理：含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地址段管理、网络拓扑发现、交换机端口信息监测、高危端口监测。</a:t>
                      </a:r>
                      <a:b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态势感知：含物联网风险态势感知（私接、仿冒、漏洞、弱口令、离线）及声光通报预警；</a:t>
                      </a:r>
                      <a:b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可视化展示：大屏展示、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位置定位、智能分析报表、安全指数分析；</a:t>
                      </a:r>
                      <a:b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设备联动：与万物安全终端准入系统、物联网安全综合分析平台联动；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99" marR="8399" marT="839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99" marR="8399" marT="839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台</a:t>
                      </a:r>
                      <a:endParaRPr lang="zh-CN" alt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99" marR="8399" marT="839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8"/>
                    </a:solidFill>
                  </a:tcPr>
                </a:tc>
              </a:tr>
              <a:tr h="1068644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物联网终端准入系统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99" marR="8399" marT="839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GIOT-PA-M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99" marR="8399" marT="839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1U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上架式，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千兆电口，提供包括资产探测引擎、流量分析引擎、漏洞扫描引擎、弱口令探测引擎；</a:t>
                      </a:r>
                      <a:b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网络拓扑自动发现、接收态势感知平台侧的资产扫描与防护策略；</a:t>
                      </a:r>
                      <a:b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针对横向攻击或私接、仿冒的二层阻断、三层联动阻断；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99" marR="8399" marT="839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99" marR="8399" marT="839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台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99" marR="8399" marT="839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8"/>
                    </a:solidFill>
                  </a:tcPr>
                </a:tc>
              </a:tr>
              <a:tr h="170640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物联网终端准入系统</a:t>
                      </a:r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99" marR="8399" marT="839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GIOT-PA-L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99" marR="8399" marT="839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1U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上架式，</a:t>
                      </a:r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千兆电口，提供包括资产探测引擎、流量分析引擎、漏洞扫描引擎、弱口令探测引擎；</a:t>
                      </a:r>
                      <a:b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网络拓扑自动发现、接收态势感知平台侧的资产扫描与防护策略；</a:t>
                      </a:r>
                      <a:b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针对横向攻击或私接、仿冒的二层阻断、三层联动阻断；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99" marR="8399" marT="839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110</a:t>
                      </a:r>
                      <a:endParaRPr lang="en-US" altLang="zh-CN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99" marR="8399" marT="839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8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台</a:t>
                      </a:r>
                      <a:endParaRPr lang="zh-CN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399" marR="8399" marT="8399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8E8"/>
                    </a:solidFill>
                  </a:tcPr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案例分享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-XX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银行</a:t>
            </a: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2"/>
          <p:cNvGrpSpPr/>
          <p:nvPr/>
        </p:nvGrpSpPr>
        <p:grpSpPr>
          <a:xfrm>
            <a:off x="7958111" y="1751491"/>
            <a:ext cx="3001807" cy="1255884"/>
            <a:chOff x="7949842" y="2115823"/>
            <a:chExt cx="3003763" cy="1256702"/>
          </a:xfrm>
        </p:grpSpPr>
        <p:sp>
          <p:nvSpPr>
            <p:cNvPr id="11" name="TextBox 51"/>
            <p:cNvSpPr txBox="1"/>
            <p:nvPr/>
          </p:nvSpPr>
          <p:spPr>
            <a:xfrm>
              <a:off x="7952132" y="2115823"/>
              <a:ext cx="2942102" cy="334066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lvl="0" latinLnBrk="1">
                <a:lnSpc>
                  <a:spcPct val="116000"/>
                </a:lnSpc>
                <a:defRPr/>
              </a:pPr>
              <a:r>
                <a:rPr lang="zh-CN" altLang="en-US" sz="2000" b="1">
                  <a:solidFill>
                    <a:srgbClr val="FC450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安全提升</a:t>
              </a:r>
              <a:endParaRPr lang="zh-CN" altLang="en-US" sz="1050" b="1">
                <a:solidFill>
                  <a:srgbClr val="FC450C"/>
                </a:solidFill>
                <a:latin typeface="Calibri" panose="020F0502020204030204"/>
              </a:endParaRPr>
            </a:p>
          </p:txBody>
        </p:sp>
        <p:sp>
          <p:nvSpPr>
            <p:cNvPr id="12" name="TextBox 52"/>
            <p:cNvSpPr txBox="1"/>
            <p:nvPr/>
          </p:nvSpPr>
          <p:spPr>
            <a:xfrm>
              <a:off x="7949842" y="2574678"/>
              <a:ext cx="3003763" cy="797847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数实时探测、发现全网资产安全风险，对设备异常离线、疑似私接、疑似仿冒、哑终端设备弱口令等异常行为实时预警。</a:t>
              </a:r>
              <a:endPara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090112" y="4014002"/>
            <a:ext cx="3001807" cy="1197994"/>
            <a:chOff x="7966733" y="3826864"/>
            <a:chExt cx="3003763" cy="1198774"/>
          </a:xfrm>
        </p:grpSpPr>
        <p:sp>
          <p:nvSpPr>
            <p:cNvPr id="14" name="TextBox 56"/>
            <p:cNvSpPr txBox="1"/>
            <p:nvPr/>
          </p:nvSpPr>
          <p:spPr>
            <a:xfrm>
              <a:off x="7966733" y="3826864"/>
              <a:ext cx="2942102" cy="334066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defTabSz="913765" eaLnBrk="1" fontAlgn="auto" latinLnBrk="1" hangingPunct="1">
                <a:lnSpc>
                  <a:spcPct val="116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>
                  <a:solidFill>
                    <a:srgbClr val="FC450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发现问题</a:t>
              </a:r>
              <a:endParaRPr lang="en-US" sz="1050" b="1">
                <a:solidFill>
                  <a:srgbClr val="FC450C"/>
                </a:solidFill>
                <a:latin typeface="Calibri" panose="020F0502020204030204"/>
              </a:endParaRPr>
            </a:p>
          </p:txBody>
        </p:sp>
        <p:sp>
          <p:nvSpPr>
            <p:cNvPr id="16" name="TextBox 57"/>
            <p:cNvSpPr txBox="1"/>
            <p:nvPr/>
          </p:nvSpPr>
          <p:spPr>
            <a:xfrm>
              <a:off x="7966733" y="4227791"/>
              <a:ext cx="3003763" cy="797847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配置不规范，多台设备复用同一</a:t>
              </a:r>
              <a:r>
                <a:rPr lang="en-US" altLang="zh-CN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  <a:r>
                <a:rPr lang="zh-CN" altLang="en-US" sz="120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；部分哑终端自带服务存在弱口令；监控独立组网，设备接入不规范。</a:t>
              </a:r>
              <a:endParaRPr lang="en-US" altLang="zh-CN" sz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Group 14"/>
          <p:cNvGrpSpPr/>
          <p:nvPr/>
        </p:nvGrpSpPr>
        <p:grpSpPr>
          <a:xfrm>
            <a:off x="953878" y="1642948"/>
            <a:ext cx="3154040" cy="2121313"/>
            <a:chOff x="766431" y="1760343"/>
            <a:chExt cx="3031547" cy="2122695"/>
          </a:xfrm>
        </p:grpSpPr>
        <p:sp>
          <p:nvSpPr>
            <p:cNvPr id="18" name="TextBox 59"/>
            <p:cNvSpPr txBox="1"/>
            <p:nvPr/>
          </p:nvSpPr>
          <p:spPr>
            <a:xfrm>
              <a:off x="766431" y="1760343"/>
              <a:ext cx="2942102" cy="328808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lvl="0" latinLnBrk="1">
                <a:lnSpc>
                  <a:spcPct val="116000"/>
                </a:lnSpc>
                <a:defRPr/>
              </a:pPr>
              <a:r>
                <a:rPr lang="zh-CN" altLang="en-US" sz="2000" b="1" dirty="0">
                  <a:solidFill>
                    <a:srgbClr val="FC450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快速识别</a:t>
              </a:r>
              <a:endParaRPr lang="zh-CN" altLang="en-US" sz="2000" b="1" dirty="0">
                <a:solidFill>
                  <a:srgbClr val="FC450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TextBox 60"/>
            <p:cNvSpPr txBox="1"/>
            <p:nvPr/>
          </p:nvSpPr>
          <p:spPr>
            <a:xfrm>
              <a:off x="794215" y="1977965"/>
              <a:ext cx="3003763" cy="1905073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系统正式上线后，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0.5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个工作日内发现并识别全网资产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2.6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万个，包括每个资产的类型、品牌、型号、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MAC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、交换机端口、职场位置等信息；目前探测发现的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2.1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万设备中，标装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占比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48%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，哑终端资产占比超过</a:t>
              </a:r>
              <a:r>
                <a:rPr lang="en-US" altLang="zh-CN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50%</a:t>
              </a: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，且日益增多（如人脸识别设备、移动设备）。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Group 15"/>
          <p:cNvGrpSpPr/>
          <p:nvPr/>
        </p:nvGrpSpPr>
        <p:grpSpPr>
          <a:xfrm>
            <a:off x="977516" y="3870686"/>
            <a:ext cx="3005935" cy="1765833"/>
            <a:chOff x="735600" y="3754302"/>
            <a:chExt cx="3007893" cy="1766983"/>
          </a:xfrm>
        </p:grpSpPr>
        <p:sp>
          <p:nvSpPr>
            <p:cNvPr id="21" name="TextBox 62"/>
            <p:cNvSpPr txBox="1"/>
            <p:nvPr/>
          </p:nvSpPr>
          <p:spPr>
            <a:xfrm>
              <a:off x="801391" y="3754302"/>
              <a:ext cx="2942102" cy="334066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defTabSz="913765" eaLnBrk="1" fontAlgn="auto" latinLnBrk="1" hangingPunct="1">
                <a:lnSpc>
                  <a:spcPct val="116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>
                  <a:solidFill>
                    <a:srgbClr val="FC450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数据应用</a:t>
              </a:r>
              <a:endParaRPr lang="en-US" sz="1050" b="1">
                <a:solidFill>
                  <a:srgbClr val="FC450C"/>
                </a:solidFill>
                <a:latin typeface="Calibri" panose="020F0502020204030204"/>
              </a:endParaRPr>
            </a:p>
          </p:txBody>
        </p:sp>
        <p:sp>
          <p:nvSpPr>
            <p:cNvPr id="22" name="TextBox 63"/>
            <p:cNvSpPr txBox="1"/>
            <p:nvPr/>
          </p:nvSpPr>
          <p:spPr>
            <a:xfrm>
              <a:off x="735600" y="4136290"/>
              <a:ext cx="3003763" cy="1384995"/>
            </a:xfrm>
            <a:prstGeom prst="rect">
              <a:avLst/>
            </a:prstGeom>
          </p:spPr>
          <p:txBody>
            <a:bodyPr lIns="0" tIns="0" rIns="0" bIns="0" rtlCol="0" anchor="ctr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2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通过本系统建设，对全网资产建立一套多维设备指纹数据库，完善配置管理，为分行资产管理系统提供在网设备数据，并为下一步优化分行运维、安全与服务流程提供数据支撑。</a:t>
              </a:r>
              <a:endPara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Group 4"/>
          <p:cNvGrpSpPr/>
          <p:nvPr/>
        </p:nvGrpSpPr>
        <p:grpSpPr>
          <a:xfrm>
            <a:off x="4270186" y="1971542"/>
            <a:ext cx="3598538" cy="3364835"/>
            <a:chOff x="853145" y="1943481"/>
            <a:chExt cx="3510682" cy="3310627"/>
          </a:xfrm>
        </p:grpSpPr>
        <p:sp>
          <p:nvSpPr>
            <p:cNvPr id="24" name="Freeform 58"/>
            <p:cNvSpPr/>
            <p:nvPr/>
          </p:nvSpPr>
          <p:spPr>
            <a:xfrm>
              <a:off x="1932038" y="1943481"/>
              <a:ext cx="1621567" cy="1443549"/>
            </a:xfrm>
            <a:custGeom>
              <a:avLst/>
              <a:gdLst/>
              <a:ahLst/>
              <a:cxnLst/>
              <a:rect l="l" t="t" r="r" b="b"/>
              <a:pathLst>
                <a:path w="1621567" h="1443549">
                  <a:moveTo>
                    <a:pt x="894494" y="1259827"/>
                  </a:moveTo>
                  <a:cubicBezTo>
                    <a:pt x="822725" y="1221672"/>
                    <a:pt x="782110" y="1247864"/>
                    <a:pt x="636167" y="1321845"/>
                  </a:cubicBezTo>
                  <a:cubicBezTo>
                    <a:pt x="492704" y="1398238"/>
                    <a:pt x="430545" y="1290836"/>
                    <a:pt x="430545" y="1290836"/>
                  </a:cubicBezTo>
                  <a:cubicBezTo>
                    <a:pt x="545329" y="1078520"/>
                    <a:pt x="545329" y="1078520"/>
                    <a:pt x="545329" y="1078520"/>
                  </a:cubicBezTo>
                  <a:cubicBezTo>
                    <a:pt x="35886" y="575016"/>
                    <a:pt x="35886" y="575016"/>
                    <a:pt x="35886" y="575016"/>
                  </a:cubicBezTo>
                  <a:cubicBezTo>
                    <a:pt x="2403" y="539260"/>
                    <a:pt x="0" y="481986"/>
                    <a:pt x="35886" y="446165"/>
                  </a:cubicBezTo>
                  <a:cubicBezTo>
                    <a:pt x="71772" y="410409"/>
                    <a:pt x="129126" y="410409"/>
                    <a:pt x="165012" y="446165"/>
                  </a:cubicBezTo>
                  <a:cubicBezTo>
                    <a:pt x="239184" y="520146"/>
                    <a:pt x="239184" y="520146"/>
                    <a:pt x="239184" y="520146"/>
                  </a:cubicBezTo>
                  <a:cubicBezTo>
                    <a:pt x="243991" y="524958"/>
                    <a:pt x="248720" y="527297"/>
                    <a:pt x="253520" y="524958"/>
                  </a:cubicBezTo>
                  <a:cubicBezTo>
                    <a:pt x="258325" y="524958"/>
                    <a:pt x="265459" y="524958"/>
                    <a:pt x="267862" y="520146"/>
                  </a:cubicBezTo>
                  <a:cubicBezTo>
                    <a:pt x="275069" y="512994"/>
                    <a:pt x="275069" y="498692"/>
                    <a:pt x="267862" y="491541"/>
                  </a:cubicBezTo>
                  <a:cubicBezTo>
                    <a:pt x="155475" y="379402"/>
                    <a:pt x="155475" y="379402"/>
                    <a:pt x="155475" y="379402"/>
                  </a:cubicBezTo>
                  <a:cubicBezTo>
                    <a:pt x="119594" y="343580"/>
                    <a:pt x="119594" y="286305"/>
                    <a:pt x="153078" y="250551"/>
                  </a:cubicBezTo>
                  <a:lnTo>
                    <a:pt x="153078" y="250551"/>
                  </a:lnTo>
                  <a:cubicBezTo>
                    <a:pt x="188959" y="217134"/>
                    <a:pt x="246318" y="214731"/>
                    <a:pt x="282199" y="250551"/>
                  </a:cubicBezTo>
                  <a:cubicBezTo>
                    <a:pt x="399390" y="367437"/>
                    <a:pt x="399390" y="367437"/>
                    <a:pt x="399390" y="367437"/>
                  </a:cubicBezTo>
                  <a:cubicBezTo>
                    <a:pt x="401790" y="369841"/>
                    <a:pt x="409000" y="372251"/>
                    <a:pt x="413801" y="372251"/>
                  </a:cubicBezTo>
                  <a:cubicBezTo>
                    <a:pt x="418532" y="372251"/>
                    <a:pt x="423335" y="369841"/>
                    <a:pt x="428142" y="367437"/>
                  </a:cubicBezTo>
                  <a:cubicBezTo>
                    <a:pt x="435274" y="357882"/>
                    <a:pt x="435274" y="345983"/>
                    <a:pt x="428142" y="338832"/>
                  </a:cubicBezTo>
                  <a:cubicBezTo>
                    <a:pt x="339633" y="252888"/>
                    <a:pt x="339633" y="252888"/>
                    <a:pt x="339633" y="252888"/>
                  </a:cubicBezTo>
                  <a:cubicBezTo>
                    <a:pt x="322890" y="236249"/>
                    <a:pt x="313282" y="212391"/>
                    <a:pt x="313282" y="188465"/>
                  </a:cubicBezTo>
                  <a:cubicBezTo>
                    <a:pt x="313282" y="164608"/>
                    <a:pt x="322890" y="140750"/>
                    <a:pt x="339633" y="124108"/>
                  </a:cubicBezTo>
                  <a:cubicBezTo>
                    <a:pt x="375517" y="88283"/>
                    <a:pt x="432871" y="88283"/>
                    <a:pt x="468757" y="124108"/>
                  </a:cubicBezTo>
                  <a:cubicBezTo>
                    <a:pt x="590749" y="245739"/>
                    <a:pt x="590749" y="245739"/>
                    <a:pt x="590749" y="245739"/>
                  </a:cubicBezTo>
                  <a:cubicBezTo>
                    <a:pt x="597956" y="252888"/>
                    <a:pt x="612293" y="252888"/>
                    <a:pt x="619425" y="245739"/>
                  </a:cubicBezTo>
                  <a:lnTo>
                    <a:pt x="619425" y="245739"/>
                  </a:lnTo>
                  <a:cubicBezTo>
                    <a:pt x="621830" y="240996"/>
                    <a:pt x="624232" y="236249"/>
                    <a:pt x="624232" y="231437"/>
                  </a:cubicBezTo>
                  <a:cubicBezTo>
                    <a:pt x="624232" y="226694"/>
                    <a:pt x="621830" y="221882"/>
                    <a:pt x="619425" y="217134"/>
                  </a:cubicBezTo>
                  <a:cubicBezTo>
                    <a:pt x="564475" y="164608"/>
                    <a:pt x="564475" y="164608"/>
                    <a:pt x="564475" y="164608"/>
                  </a:cubicBezTo>
                  <a:cubicBezTo>
                    <a:pt x="530992" y="128851"/>
                    <a:pt x="530992" y="71577"/>
                    <a:pt x="564475" y="35821"/>
                  </a:cubicBezTo>
                  <a:cubicBezTo>
                    <a:pt x="600281" y="0"/>
                    <a:pt x="657713" y="0"/>
                    <a:pt x="693599" y="35821"/>
                  </a:cubicBezTo>
                  <a:cubicBezTo>
                    <a:pt x="1126465" y="465280"/>
                    <a:pt x="1126465" y="465280"/>
                    <a:pt x="1126465" y="465280"/>
                  </a:cubicBezTo>
                  <a:cubicBezTo>
                    <a:pt x="1179088" y="517742"/>
                    <a:pt x="1222186" y="575016"/>
                    <a:pt x="1255665" y="639437"/>
                  </a:cubicBezTo>
                  <a:cubicBezTo>
                    <a:pt x="1291546" y="706269"/>
                    <a:pt x="1336970" y="768286"/>
                    <a:pt x="1391998" y="823157"/>
                  </a:cubicBezTo>
                  <a:cubicBezTo>
                    <a:pt x="1621567" y="1049851"/>
                    <a:pt x="1621567" y="1049851"/>
                    <a:pt x="1621567" y="1049851"/>
                  </a:cubicBezTo>
                  <a:cubicBezTo>
                    <a:pt x="1229311" y="1443549"/>
                    <a:pt x="1229311" y="1443549"/>
                    <a:pt x="1229311" y="1443549"/>
                  </a:cubicBezTo>
                  <a:lnTo>
                    <a:pt x="894494" y="1259827"/>
                  </a:lnTo>
                  <a:lnTo>
                    <a:pt x="894494" y="1259827"/>
                  </a:lnTo>
                  <a:lnTo>
                    <a:pt x="894494" y="1259827"/>
                  </a:lnTo>
                  <a:close/>
                </a:path>
              </a:pathLst>
            </a:custGeom>
            <a:solidFill>
              <a:srgbClr val="2953FF"/>
            </a:solidFill>
          </p:spPr>
          <p:txBody>
            <a:bodyPr lIns="126917" rIns="126917" rtlCol="0" anchor="ctr"/>
            <a:lstStyle/>
            <a:p>
              <a:pPr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25" name="Freeform 59"/>
            <p:cNvSpPr/>
            <p:nvPr/>
          </p:nvSpPr>
          <p:spPr>
            <a:xfrm rot="5400000">
              <a:off x="2742260" y="3018485"/>
              <a:ext cx="1621567" cy="1443549"/>
            </a:xfrm>
            <a:custGeom>
              <a:avLst/>
              <a:gdLst/>
              <a:ahLst/>
              <a:cxnLst/>
              <a:rect l="l" t="t" r="r" b="b"/>
              <a:pathLst>
                <a:path w="1621567" h="1443549">
                  <a:moveTo>
                    <a:pt x="894494" y="1259827"/>
                  </a:moveTo>
                  <a:cubicBezTo>
                    <a:pt x="822725" y="1221672"/>
                    <a:pt x="782110" y="1247864"/>
                    <a:pt x="636166" y="1321845"/>
                  </a:cubicBezTo>
                  <a:cubicBezTo>
                    <a:pt x="492704" y="1398238"/>
                    <a:pt x="430544" y="1290836"/>
                    <a:pt x="430544" y="1290836"/>
                  </a:cubicBezTo>
                  <a:cubicBezTo>
                    <a:pt x="545329" y="1078520"/>
                    <a:pt x="545329" y="1078520"/>
                    <a:pt x="545329" y="1078520"/>
                  </a:cubicBezTo>
                  <a:cubicBezTo>
                    <a:pt x="35886" y="575017"/>
                    <a:pt x="35886" y="575017"/>
                    <a:pt x="35886" y="575017"/>
                  </a:cubicBezTo>
                  <a:cubicBezTo>
                    <a:pt x="2403" y="539260"/>
                    <a:pt x="0" y="481986"/>
                    <a:pt x="35886" y="446165"/>
                  </a:cubicBezTo>
                  <a:cubicBezTo>
                    <a:pt x="71772" y="410409"/>
                    <a:pt x="129126" y="410409"/>
                    <a:pt x="165012" y="446165"/>
                  </a:cubicBezTo>
                  <a:cubicBezTo>
                    <a:pt x="239183" y="520146"/>
                    <a:pt x="239183" y="520146"/>
                    <a:pt x="239183" y="520146"/>
                  </a:cubicBezTo>
                  <a:cubicBezTo>
                    <a:pt x="243991" y="524958"/>
                    <a:pt x="248720" y="527297"/>
                    <a:pt x="253520" y="524958"/>
                  </a:cubicBezTo>
                  <a:cubicBezTo>
                    <a:pt x="258325" y="524958"/>
                    <a:pt x="265459" y="524958"/>
                    <a:pt x="267862" y="520146"/>
                  </a:cubicBezTo>
                  <a:cubicBezTo>
                    <a:pt x="275069" y="512995"/>
                    <a:pt x="275069" y="498692"/>
                    <a:pt x="267862" y="491541"/>
                  </a:cubicBezTo>
                  <a:cubicBezTo>
                    <a:pt x="155475" y="379403"/>
                    <a:pt x="155475" y="379403"/>
                    <a:pt x="155475" y="379403"/>
                  </a:cubicBezTo>
                  <a:cubicBezTo>
                    <a:pt x="119594" y="343580"/>
                    <a:pt x="119594" y="286305"/>
                    <a:pt x="153077" y="250551"/>
                  </a:cubicBezTo>
                  <a:lnTo>
                    <a:pt x="153077" y="250551"/>
                  </a:lnTo>
                  <a:cubicBezTo>
                    <a:pt x="188959" y="217134"/>
                    <a:pt x="246317" y="214731"/>
                    <a:pt x="282199" y="250551"/>
                  </a:cubicBezTo>
                  <a:cubicBezTo>
                    <a:pt x="399390" y="367437"/>
                    <a:pt x="399390" y="367437"/>
                    <a:pt x="399390" y="367437"/>
                  </a:cubicBezTo>
                  <a:cubicBezTo>
                    <a:pt x="401790" y="369841"/>
                    <a:pt x="409000" y="372251"/>
                    <a:pt x="413800" y="372251"/>
                  </a:cubicBezTo>
                  <a:cubicBezTo>
                    <a:pt x="418532" y="372251"/>
                    <a:pt x="423335" y="369841"/>
                    <a:pt x="428142" y="367437"/>
                  </a:cubicBezTo>
                  <a:cubicBezTo>
                    <a:pt x="435274" y="357882"/>
                    <a:pt x="435274" y="345983"/>
                    <a:pt x="428142" y="338832"/>
                  </a:cubicBezTo>
                  <a:cubicBezTo>
                    <a:pt x="339633" y="252889"/>
                    <a:pt x="339633" y="252889"/>
                    <a:pt x="339633" y="252889"/>
                  </a:cubicBezTo>
                  <a:cubicBezTo>
                    <a:pt x="322889" y="236249"/>
                    <a:pt x="313282" y="212391"/>
                    <a:pt x="313282" y="188465"/>
                  </a:cubicBezTo>
                  <a:cubicBezTo>
                    <a:pt x="313282" y="164608"/>
                    <a:pt x="322889" y="140750"/>
                    <a:pt x="339633" y="124108"/>
                  </a:cubicBezTo>
                  <a:cubicBezTo>
                    <a:pt x="375517" y="88283"/>
                    <a:pt x="432871" y="88283"/>
                    <a:pt x="468757" y="124108"/>
                  </a:cubicBezTo>
                  <a:cubicBezTo>
                    <a:pt x="590749" y="245740"/>
                    <a:pt x="590749" y="245740"/>
                    <a:pt x="590749" y="245740"/>
                  </a:cubicBezTo>
                  <a:cubicBezTo>
                    <a:pt x="597956" y="252889"/>
                    <a:pt x="612293" y="252889"/>
                    <a:pt x="619425" y="245740"/>
                  </a:cubicBezTo>
                  <a:lnTo>
                    <a:pt x="619425" y="245740"/>
                  </a:lnTo>
                  <a:cubicBezTo>
                    <a:pt x="621830" y="240996"/>
                    <a:pt x="624232" y="236249"/>
                    <a:pt x="624232" y="231437"/>
                  </a:cubicBezTo>
                  <a:cubicBezTo>
                    <a:pt x="624232" y="226694"/>
                    <a:pt x="621830" y="221882"/>
                    <a:pt x="619425" y="217134"/>
                  </a:cubicBezTo>
                  <a:cubicBezTo>
                    <a:pt x="564475" y="164608"/>
                    <a:pt x="564475" y="164608"/>
                    <a:pt x="564475" y="164608"/>
                  </a:cubicBezTo>
                  <a:cubicBezTo>
                    <a:pt x="530992" y="128851"/>
                    <a:pt x="530992" y="71577"/>
                    <a:pt x="564475" y="35821"/>
                  </a:cubicBezTo>
                  <a:cubicBezTo>
                    <a:pt x="600281" y="0"/>
                    <a:pt x="657713" y="0"/>
                    <a:pt x="693599" y="35821"/>
                  </a:cubicBezTo>
                  <a:cubicBezTo>
                    <a:pt x="1126465" y="465280"/>
                    <a:pt x="1126465" y="465280"/>
                    <a:pt x="1126465" y="465280"/>
                  </a:cubicBezTo>
                  <a:cubicBezTo>
                    <a:pt x="1179088" y="517742"/>
                    <a:pt x="1222186" y="575017"/>
                    <a:pt x="1255665" y="639438"/>
                  </a:cubicBezTo>
                  <a:cubicBezTo>
                    <a:pt x="1291546" y="706269"/>
                    <a:pt x="1336970" y="768287"/>
                    <a:pt x="1391998" y="823157"/>
                  </a:cubicBezTo>
                  <a:cubicBezTo>
                    <a:pt x="1621567" y="1049851"/>
                    <a:pt x="1621567" y="1049851"/>
                    <a:pt x="1621567" y="1049851"/>
                  </a:cubicBezTo>
                  <a:cubicBezTo>
                    <a:pt x="1229311" y="1443549"/>
                    <a:pt x="1229311" y="1443549"/>
                    <a:pt x="1229311" y="1443549"/>
                  </a:cubicBezTo>
                  <a:lnTo>
                    <a:pt x="894494" y="1259827"/>
                  </a:lnTo>
                  <a:lnTo>
                    <a:pt x="894494" y="1259827"/>
                  </a:lnTo>
                  <a:lnTo>
                    <a:pt x="894494" y="1259827"/>
                  </a:lnTo>
                  <a:close/>
                </a:path>
              </a:pathLst>
            </a:custGeom>
            <a:solidFill>
              <a:srgbClr val="FC450C"/>
            </a:solidFill>
          </p:spPr>
          <p:txBody>
            <a:bodyPr lIns="126917" rIns="126917" rtlCol="0" anchor="ctr"/>
            <a:lstStyle/>
            <a:p>
              <a:pPr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26" name="Freeform 60"/>
            <p:cNvSpPr/>
            <p:nvPr/>
          </p:nvSpPr>
          <p:spPr>
            <a:xfrm rot="10800000">
              <a:off x="1658607" y="3810559"/>
              <a:ext cx="1621567" cy="1443549"/>
            </a:xfrm>
            <a:custGeom>
              <a:avLst/>
              <a:gdLst/>
              <a:ahLst/>
              <a:cxnLst/>
              <a:rect l="l" t="t" r="r" b="b"/>
              <a:pathLst>
                <a:path w="1621567" h="1443549">
                  <a:moveTo>
                    <a:pt x="894494" y="1259827"/>
                  </a:moveTo>
                  <a:cubicBezTo>
                    <a:pt x="822725" y="1221672"/>
                    <a:pt x="782110" y="1247864"/>
                    <a:pt x="636167" y="1321845"/>
                  </a:cubicBezTo>
                  <a:cubicBezTo>
                    <a:pt x="492704" y="1398238"/>
                    <a:pt x="430545" y="1290836"/>
                    <a:pt x="430545" y="1290836"/>
                  </a:cubicBezTo>
                  <a:cubicBezTo>
                    <a:pt x="545329" y="1078520"/>
                    <a:pt x="545329" y="1078520"/>
                    <a:pt x="545329" y="1078520"/>
                  </a:cubicBezTo>
                  <a:cubicBezTo>
                    <a:pt x="35886" y="575016"/>
                    <a:pt x="35886" y="575016"/>
                    <a:pt x="35886" y="575016"/>
                  </a:cubicBezTo>
                  <a:cubicBezTo>
                    <a:pt x="2403" y="539260"/>
                    <a:pt x="0" y="481986"/>
                    <a:pt x="35886" y="446165"/>
                  </a:cubicBezTo>
                  <a:cubicBezTo>
                    <a:pt x="71772" y="410409"/>
                    <a:pt x="129126" y="410409"/>
                    <a:pt x="165012" y="446165"/>
                  </a:cubicBezTo>
                  <a:cubicBezTo>
                    <a:pt x="239184" y="520146"/>
                    <a:pt x="239184" y="520146"/>
                    <a:pt x="239184" y="520146"/>
                  </a:cubicBezTo>
                  <a:cubicBezTo>
                    <a:pt x="243991" y="524957"/>
                    <a:pt x="248720" y="527297"/>
                    <a:pt x="253520" y="524957"/>
                  </a:cubicBezTo>
                  <a:cubicBezTo>
                    <a:pt x="258325" y="524957"/>
                    <a:pt x="265459" y="524957"/>
                    <a:pt x="267862" y="520146"/>
                  </a:cubicBezTo>
                  <a:cubicBezTo>
                    <a:pt x="275069" y="512994"/>
                    <a:pt x="275069" y="498692"/>
                    <a:pt x="267862" y="491541"/>
                  </a:cubicBezTo>
                  <a:cubicBezTo>
                    <a:pt x="155475" y="379402"/>
                    <a:pt x="155475" y="379402"/>
                    <a:pt x="155475" y="379402"/>
                  </a:cubicBezTo>
                  <a:cubicBezTo>
                    <a:pt x="119594" y="343580"/>
                    <a:pt x="119594" y="286305"/>
                    <a:pt x="153078" y="250551"/>
                  </a:cubicBezTo>
                  <a:lnTo>
                    <a:pt x="153078" y="250551"/>
                  </a:lnTo>
                  <a:cubicBezTo>
                    <a:pt x="188959" y="217134"/>
                    <a:pt x="246318" y="214731"/>
                    <a:pt x="282199" y="250551"/>
                  </a:cubicBezTo>
                  <a:cubicBezTo>
                    <a:pt x="399390" y="367437"/>
                    <a:pt x="399390" y="367437"/>
                    <a:pt x="399390" y="367437"/>
                  </a:cubicBezTo>
                  <a:cubicBezTo>
                    <a:pt x="401790" y="369841"/>
                    <a:pt x="409000" y="372251"/>
                    <a:pt x="413801" y="372251"/>
                  </a:cubicBezTo>
                  <a:cubicBezTo>
                    <a:pt x="418532" y="372251"/>
                    <a:pt x="423335" y="369841"/>
                    <a:pt x="428142" y="367437"/>
                  </a:cubicBezTo>
                  <a:cubicBezTo>
                    <a:pt x="435274" y="357882"/>
                    <a:pt x="435274" y="345983"/>
                    <a:pt x="428142" y="338832"/>
                  </a:cubicBezTo>
                  <a:cubicBezTo>
                    <a:pt x="339633" y="252888"/>
                    <a:pt x="339633" y="252888"/>
                    <a:pt x="339633" y="252888"/>
                  </a:cubicBezTo>
                  <a:cubicBezTo>
                    <a:pt x="322890" y="236249"/>
                    <a:pt x="313282" y="212391"/>
                    <a:pt x="313282" y="188465"/>
                  </a:cubicBezTo>
                  <a:cubicBezTo>
                    <a:pt x="313282" y="164607"/>
                    <a:pt x="322890" y="140750"/>
                    <a:pt x="339633" y="124108"/>
                  </a:cubicBezTo>
                  <a:cubicBezTo>
                    <a:pt x="375517" y="88283"/>
                    <a:pt x="432871" y="88283"/>
                    <a:pt x="468757" y="124108"/>
                  </a:cubicBezTo>
                  <a:cubicBezTo>
                    <a:pt x="590749" y="245739"/>
                    <a:pt x="590749" y="245739"/>
                    <a:pt x="590749" y="245739"/>
                  </a:cubicBezTo>
                  <a:cubicBezTo>
                    <a:pt x="597956" y="252888"/>
                    <a:pt x="612293" y="252888"/>
                    <a:pt x="619425" y="245739"/>
                  </a:cubicBezTo>
                  <a:lnTo>
                    <a:pt x="619425" y="245739"/>
                  </a:lnTo>
                  <a:cubicBezTo>
                    <a:pt x="621830" y="240996"/>
                    <a:pt x="624232" y="236249"/>
                    <a:pt x="624232" y="231437"/>
                  </a:cubicBezTo>
                  <a:cubicBezTo>
                    <a:pt x="624232" y="226694"/>
                    <a:pt x="621830" y="221882"/>
                    <a:pt x="619425" y="217134"/>
                  </a:cubicBezTo>
                  <a:cubicBezTo>
                    <a:pt x="564475" y="164607"/>
                    <a:pt x="564475" y="164607"/>
                    <a:pt x="564475" y="164607"/>
                  </a:cubicBezTo>
                  <a:cubicBezTo>
                    <a:pt x="530992" y="128851"/>
                    <a:pt x="530992" y="71577"/>
                    <a:pt x="564475" y="35820"/>
                  </a:cubicBezTo>
                  <a:cubicBezTo>
                    <a:pt x="600281" y="0"/>
                    <a:pt x="657713" y="0"/>
                    <a:pt x="693599" y="35820"/>
                  </a:cubicBezTo>
                  <a:cubicBezTo>
                    <a:pt x="1126465" y="465279"/>
                    <a:pt x="1126465" y="465279"/>
                    <a:pt x="1126465" y="465279"/>
                  </a:cubicBezTo>
                  <a:cubicBezTo>
                    <a:pt x="1179088" y="517742"/>
                    <a:pt x="1222186" y="575016"/>
                    <a:pt x="1255665" y="639437"/>
                  </a:cubicBezTo>
                  <a:cubicBezTo>
                    <a:pt x="1291546" y="706269"/>
                    <a:pt x="1336970" y="768286"/>
                    <a:pt x="1391998" y="823157"/>
                  </a:cubicBezTo>
                  <a:cubicBezTo>
                    <a:pt x="1621567" y="1049851"/>
                    <a:pt x="1621567" y="1049851"/>
                    <a:pt x="1621567" y="1049851"/>
                  </a:cubicBezTo>
                  <a:cubicBezTo>
                    <a:pt x="1229311" y="1443549"/>
                    <a:pt x="1229311" y="1443549"/>
                    <a:pt x="1229311" y="1443549"/>
                  </a:cubicBezTo>
                  <a:lnTo>
                    <a:pt x="894494" y="1259827"/>
                  </a:lnTo>
                  <a:lnTo>
                    <a:pt x="894494" y="1259827"/>
                  </a:lnTo>
                  <a:lnTo>
                    <a:pt x="894494" y="1259827"/>
                  </a:lnTo>
                  <a:close/>
                </a:path>
              </a:pathLst>
            </a:custGeom>
            <a:solidFill>
              <a:srgbClr val="2953FF"/>
            </a:solidFill>
          </p:spPr>
          <p:txBody>
            <a:bodyPr lIns="126917" rIns="126917" rtlCol="0" anchor="ctr"/>
            <a:lstStyle/>
            <a:p>
              <a:pPr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27" name="Freeform 61"/>
            <p:cNvSpPr/>
            <p:nvPr/>
          </p:nvSpPr>
          <p:spPr>
            <a:xfrm rot="16200000">
              <a:off x="853145" y="2728163"/>
              <a:ext cx="1621567" cy="1443549"/>
            </a:xfrm>
            <a:custGeom>
              <a:avLst/>
              <a:gdLst/>
              <a:ahLst/>
              <a:cxnLst/>
              <a:rect l="l" t="t" r="r" b="b"/>
              <a:pathLst>
                <a:path w="1621567" h="1443549">
                  <a:moveTo>
                    <a:pt x="894494" y="1259827"/>
                  </a:moveTo>
                  <a:cubicBezTo>
                    <a:pt x="822725" y="1221672"/>
                    <a:pt x="782110" y="1247864"/>
                    <a:pt x="636167" y="1321845"/>
                  </a:cubicBezTo>
                  <a:cubicBezTo>
                    <a:pt x="492704" y="1398238"/>
                    <a:pt x="430545" y="1290836"/>
                    <a:pt x="430545" y="1290836"/>
                  </a:cubicBezTo>
                  <a:cubicBezTo>
                    <a:pt x="545329" y="1078520"/>
                    <a:pt x="545329" y="1078520"/>
                    <a:pt x="545329" y="1078520"/>
                  </a:cubicBezTo>
                  <a:cubicBezTo>
                    <a:pt x="35886" y="575017"/>
                    <a:pt x="35886" y="575017"/>
                    <a:pt x="35886" y="575017"/>
                  </a:cubicBezTo>
                  <a:cubicBezTo>
                    <a:pt x="2403" y="539260"/>
                    <a:pt x="0" y="481986"/>
                    <a:pt x="35886" y="446165"/>
                  </a:cubicBezTo>
                  <a:cubicBezTo>
                    <a:pt x="71772" y="410409"/>
                    <a:pt x="129126" y="410409"/>
                    <a:pt x="165012" y="446165"/>
                  </a:cubicBezTo>
                  <a:cubicBezTo>
                    <a:pt x="239184" y="520146"/>
                    <a:pt x="239184" y="520146"/>
                    <a:pt x="239184" y="520146"/>
                  </a:cubicBezTo>
                  <a:cubicBezTo>
                    <a:pt x="243991" y="524958"/>
                    <a:pt x="248720" y="527297"/>
                    <a:pt x="253521" y="524958"/>
                  </a:cubicBezTo>
                  <a:cubicBezTo>
                    <a:pt x="258326" y="524958"/>
                    <a:pt x="265460" y="524958"/>
                    <a:pt x="267862" y="520146"/>
                  </a:cubicBezTo>
                  <a:cubicBezTo>
                    <a:pt x="275070" y="512995"/>
                    <a:pt x="275070" y="498692"/>
                    <a:pt x="267862" y="491541"/>
                  </a:cubicBezTo>
                  <a:cubicBezTo>
                    <a:pt x="155476" y="379403"/>
                    <a:pt x="155476" y="379403"/>
                    <a:pt x="155476" y="379403"/>
                  </a:cubicBezTo>
                  <a:cubicBezTo>
                    <a:pt x="119594" y="343580"/>
                    <a:pt x="119594" y="286305"/>
                    <a:pt x="153078" y="250551"/>
                  </a:cubicBezTo>
                  <a:lnTo>
                    <a:pt x="153078" y="250551"/>
                  </a:lnTo>
                  <a:cubicBezTo>
                    <a:pt x="188959" y="217134"/>
                    <a:pt x="246318" y="214731"/>
                    <a:pt x="282199" y="250551"/>
                  </a:cubicBezTo>
                  <a:cubicBezTo>
                    <a:pt x="399390" y="367437"/>
                    <a:pt x="399390" y="367437"/>
                    <a:pt x="399390" y="367437"/>
                  </a:cubicBezTo>
                  <a:cubicBezTo>
                    <a:pt x="401791" y="369841"/>
                    <a:pt x="409000" y="372251"/>
                    <a:pt x="413801" y="372251"/>
                  </a:cubicBezTo>
                  <a:cubicBezTo>
                    <a:pt x="418532" y="372251"/>
                    <a:pt x="423335" y="369841"/>
                    <a:pt x="428142" y="367437"/>
                  </a:cubicBezTo>
                  <a:cubicBezTo>
                    <a:pt x="435274" y="357882"/>
                    <a:pt x="435274" y="345983"/>
                    <a:pt x="428142" y="338832"/>
                  </a:cubicBezTo>
                  <a:cubicBezTo>
                    <a:pt x="339634" y="252889"/>
                    <a:pt x="339634" y="252889"/>
                    <a:pt x="339634" y="252889"/>
                  </a:cubicBezTo>
                  <a:cubicBezTo>
                    <a:pt x="322890" y="236249"/>
                    <a:pt x="313282" y="212391"/>
                    <a:pt x="313282" y="188465"/>
                  </a:cubicBezTo>
                  <a:cubicBezTo>
                    <a:pt x="313282" y="164608"/>
                    <a:pt x="322890" y="140750"/>
                    <a:pt x="339634" y="124108"/>
                  </a:cubicBezTo>
                  <a:cubicBezTo>
                    <a:pt x="375517" y="88283"/>
                    <a:pt x="432871" y="88283"/>
                    <a:pt x="468757" y="124108"/>
                  </a:cubicBezTo>
                  <a:cubicBezTo>
                    <a:pt x="590749" y="245740"/>
                    <a:pt x="590749" y="245740"/>
                    <a:pt x="590749" y="245740"/>
                  </a:cubicBezTo>
                  <a:cubicBezTo>
                    <a:pt x="597956" y="252889"/>
                    <a:pt x="612293" y="252889"/>
                    <a:pt x="619425" y="245740"/>
                  </a:cubicBezTo>
                  <a:lnTo>
                    <a:pt x="619425" y="245740"/>
                  </a:lnTo>
                  <a:cubicBezTo>
                    <a:pt x="621830" y="240996"/>
                    <a:pt x="624232" y="236249"/>
                    <a:pt x="624232" y="231437"/>
                  </a:cubicBezTo>
                  <a:cubicBezTo>
                    <a:pt x="624232" y="226694"/>
                    <a:pt x="621830" y="221882"/>
                    <a:pt x="619425" y="217134"/>
                  </a:cubicBezTo>
                  <a:cubicBezTo>
                    <a:pt x="564476" y="164608"/>
                    <a:pt x="564476" y="164608"/>
                    <a:pt x="564476" y="164608"/>
                  </a:cubicBezTo>
                  <a:cubicBezTo>
                    <a:pt x="530992" y="128851"/>
                    <a:pt x="530992" y="71577"/>
                    <a:pt x="564476" y="35821"/>
                  </a:cubicBezTo>
                  <a:cubicBezTo>
                    <a:pt x="600281" y="0"/>
                    <a:pt x="657713" y="0"/>
                    <a:pt x="693599" y="35821"/>
                  </a:cubicBezTo>
                  <a:cubicBezTo>
                    <a:pt x="1126465" y="465280"/>
                    <a:pt x="1126465" y="465280"/>
                    <a:pt x="1126465" y="465280"/>
                  </a:cubicBezTo>
                  <a:cubicBezTo>
                    <a:pt x="1179088" y="517742"/>
                    <a:pt x="1222186" y="575017"/>
                    <a:pt x="1255665" y="639438"/>
                  </a:cubicBezTo>
                  <a:cubicBezTo>
                    <a:pt x="1291546" y="706269"/>
                    <a:pt x="1336970" y="768287"/>
                    <a:pt x="1391998" y="823157"/>
                  </a:cubicBezTo>
                  <a:cubicBezTo>
                    <a:pt x="1621567" y="1049851"/>
                    <a:pt x="1621567" y="1049851"/>
                    <a:pt x="1621567" y="1049851"/>
                  </a:cubicBezTo>
                  <a:cubicBezTo>
                    <a:pt x="1229311" y="1443549"/>
                    <a:pt x="1229311" y="1443549"/>
                    <a:pt x="1229311" y="1443549"/>
                  </a:cubicBezTo>
                  <a:lnTo>
                    <a:pt x="894494" y="1259827"/>
                  </a:lnTo>
                  <a:lnTo>
                    <a:pt x="894494" y="1259827"/>
                  </a:lnTo>
                  <a:lnTo>
                    <a:pt x="894494" y="1259827"/>
                  </a:lnTo>
                  <a:close/>
                </a:path>
              </a:pathLst>
            </a:custGeom>
            <a:solidFill>
              <a:srgbClr val="FC450C"/>
            </a:solidFill>
          </p:spPr>
          <p:txBody>
            <a:bodyPr lIns="126917" rIns="126917" rtlCol="0" anchor="ctr"/>
            <a:lstStyle/>
            <a:p>
              <a:pPr defTabSz="913765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100">
                <a:solidFill>
                  <a:prstClr val="black"/>
                </a:solidFill>
                <a:latin typeface="Calibri" panose="020F0502020204030204"/>
                <a:ea typeface="+mn-ea"/>
              </a:endParaRPr>
            </a:p>
          </p:txBody>
        </p:sp>
      </p:grpSp>
      <p:sp>
        <p:nvSpPr>
          <p:cNvPr id="28" name="Freeform 5"/>
          <p:cNvSpPr/>
          <p:nvPr/>
        </p:nvSpPr>
        <p:spPr>
          <a:xfrm>
            <a:off x="6242739" y="2225478"/>
            <a:ext cx="502831" cy="502831"/>
          </a:xfrm>
          <a:custGeom>
            <a:avLst/>
            <a:gdLst/>
            <a:ahLst/>
            <a:cxnLst/>
            <a:rect l="l" t="t" r="r" b="b"/>
            <a:pathLst>
              <a:path w="503159" h="503159">
                <a:moveTo>
                  <a:pt x="503159" y="251579"/>
                </a:moveTo>
                <a:cubicBezTo>
                  <a:pt x="503159" y="390524"/>
                  <a:pt x="390524" y="503159"/>
                  <a:pt x="251579" y="503159"/>
                </a:cubicBezTo>
                <a:cubicBezTo>
                  <a:pt x="112635" y="503159"/>
                  <a:pt x="0" y="390524"/>
                  <a:pt x="0" y="251579"/>
                </a:cubicBezTo>
                <a:cubicBezTo>
                  <a:pt x="0" y="112635"/>
                  <a:pt x="112635" y="0"/>
                  <a:pt x="251579" y="0"/>
                </a:cubicBezTo>
                <a:cubicBezTo>
                  <a:pt x="390524" y="0"/>
                  <a:pt x="503159" y="112635"/>
                  <a:pt x="503159" y="251579"/>
                </a:cubicBezTo>
                <a:close/>
              </a:path>
            </a:pathLst>
          </a:custGeom>
          <a:solidFill>
            <a:srgbClr val="FC450C"/>
          </a:solidFill>
        </p:spPr>
        <p:txBody>
          <a:bodyPr lIns="126917" rIns="126917" rtlCol="0" anchor="ctr"/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9" name="Freeform 6"/>
          <p:cNvSpPr/>
          <p:nvPr/>
        </p:nvSpPr>
        <p:spPr>
          <a:xfrm>
            <a:off x="5286848" y="4622196"/>
            <a:ext cx="502831" cy="502831"/>
          </a:xfrm>
          <a:custGeom>
            <a:avLst/>
            <a:gdLst/>
            <a:ahLst/>
            <a:cxnLst/>
            <a:rect l="l" t="t" r="r" b="b"/>
            <a:pathLst>
              <a:path w="503159" h="503159">
                <a:moveTo>
                  <a:pt x="503159" y="251580"/>
                </a:moveTo>
                <a:cubicBezTo>
                  <a:pt x="503159" y="390525"/>
                  <a:pt x="390524" y="503159"/>
                  <a:pt x="251579" y="503159"/>
                </a:cubicBezTo>
                <a:cubicBezTo>
                  <a:pt x="112634" y="503159"/>
                  <a:pt x="0" y="390525"/>
                  <a:pt x="0" y="251580"/>
                </a:cubicBezTo>
                <a:cubicBezTo>
                  <a:pt x="0" y="112635"/>
                  <a:pt x="112634" y="0"/>
                  <a:pt x="251579" y="0"/>
                </a:cubicBezTo>
                <a:cubicBezTo>
                  <a:pt x="390524" y="0"/>
                  <a:pt x="503159" y="112635"/>
                  <a:pt x="503159" y="251580"/>
                </a:cubicBezTo>
                <a:close/>
              </a:path>
            </a:pathLst>
          </a:custGeom>
          <a:solidFill>
            <a:srgbClr val="FC450C"/>
          </a:solidFill>
        </p:spPr>
        <p:txBody>
          <a:bodyPr lIns="126917" rIns="126917" rtlCol="0" anchor="ctr"/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0" name="Freeform 7"/>
          <p:cNvSpPr/>
          <p:nvPr/>
        </p:nvSpPr>
        <p:spPr>
          <a:xfrm>
            <a:off x="6955112" y="3932426"/>
            <a:ext cx="502831" cy="502831"/>
          </a:xfrm>
          <a:custGeom>
            <a:avLst/>
            <a:gdLst/>
            <a:ahLst/>
            <a:cxnLst/>
            <a:rect l="l" t="t" r="r" b="b"/>
            <a:pathLst>
              <a:path w="503159" h="503159">
                <a:moveTo>
                  <a:pt x="503159" y="251579"/>
                </a:moveTo>
                <a:cubicBezTo>
                  <a:pt x="503159" y="390524"/>
                  <a:pt x="390525" y="503159"/>
                  <a:pt x="251580" y="503159"/>
                </a:cubicBezTo>
                <a:cubicBezTo>
                  <a:pt x="112635" y="503159"/>
                  <a:pt x="0" y="390524"/>
                  <a:pt x="0" y="251579"/>
                </a:cubicBezTo>
                <a:cubicBezTo>
                  <a:pt x="0" y="112634"/>
                  <a:pt x="112635" y="0"/>
                  <a:pt x="251580" y="0"/>
                </a:cubicBezTo>
                <a:cubicBezTo>
                  <a:pt x="390525" y="0"/>
                  <a:pt x="503159" y="112634"/>
                  <a:pt x="503159" y="251579"/>
                </a:cubicBezTo>
                <a:close/>
              </a:path>
            </a:pathLst>
          </a:custGeom>
          <a:solidFill>
            <a:srgbClr val="2953FF"/>
          </a:solidFill>
        </p:spPr>
        <p:txBody>
          <a:bodyPr lIns="126917" rIns="126917" rtlCol="0" anchor="ctr"/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1" name="Freeform 8"/>
          <p:cNvSpPr/>
          <p:nvPr/>
        </p:nvSpPr>
        <p:spPr>
          <a:xfrm>
            <a:off x="4619744" y="2953792"/>
            <a:ext cx="502831" cy="502831"/>
          </a:xfrm>
          <a:custGeom>
            <a:avLst/>
            <a:gdLst/>
            <a:ahLst/>
            <a:cxnLst/>
            <a:rect l="l" t="t" r="r" b="b"/>
            <a:pathLst>
              <a:path w="503159" h="503159">
                <a:moveTo>
                  <a:pt x="503159" y="251580"/>
                </a:moveTo>
                <a:cubicBezTo>
                  <a:pt x="503159" y="390525"/>
                  <a:pt x="390524" y="503159"/>
                  <a:pt x="251579" y="503159"/>
                </a:cubicBezTo>
                <a:cubicBezTo>
                  <a:pt x="112635" y="503159"/>
                  <a:pt x="0" y="390525"/>
                  <a:pt x="0" y="251580"/>
                </a:cubicBezTo>
                <a:cubicBezTo>
                  <a:pt x="0" y="112635"/>
                  <a:pt x="112635" y="0"/>
                  <a:pt x="251579" y="0"/>
                </a:cubicBezTo>
                <a:cubicBezTo>
                  <a:pt x="390524" y="0"/>
                  <a:pt x="503159" y="112635"/>
                  <a:pt x="503159" y="251580"/>
                </a:cubicBezTo>
                <a:close/>
              </a:path>
            </a:pathLst>
          </a:custGeom>
          <a:solidFill>
            <a:srgbClr val="2953FF"/>
          </a:solidFill>
        </p:spPr>
        <p:txBody>
          <a:bodyPr lIns="126917" rIns="126917" rtlCol="0" anchor="ctr"/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2" name="Freeform 9"/>
          <p:cNvSpPr/>
          <p:nvPr/>
        </p:nvSpPr>
        <p:spPr>
          <a:xfrm>
            <a:off x="6378692" y="2362305"/>
            <a:ext cx="227183" cy="224686"/>
          </a:xfrm>
          <a:custGeom>
            <a:avLst/>
            <a:gdLst/>
            <a:ahLst/>
            <a:cxnLst/>
            <a:rect l="l" t="t" r="r" b="b"/>
            <a:pathLst>
              <a:path w="227331" h="224832">
                <a:moveTo>
                  <a:pt x="113661" y="214615"/>
                </a:moveTo>
                <a:cubicBezTo>
                  <a:pt x="56590" y="214615"/>
                  <a:pt x="10333" y="168873"/>
                  <a:pt x="10333" y="112419"/>
                </a:cubicBezTo>
                <a:cubicBezTo>
                  <a:pt x="10333" y="55968"/>
                  <a:pt x="56590" y="10218"/>
                  <a:pt x="113661" y="10218"/>
                </a:cubicBezTo>
                <a:cubicBezTo>
                  <a:pt x="170739" y="10218"/>
                  <a:pt x="216999" y="55968"/>
                  <a:pt x="216999" y="112419"/>
                </a:cubicBezTo>
                <a:cubicBezTo>
                  <a:pt x="216999" y="168873"/>
                  <a:pt x="170739" y="214615"/>
                  <a:pt x="113661" y="214615"/>
                </a:cubicBezTo>
                <a:moveTo>
                  <a:pt x="192392" y="193389"/>
                </a:moveTo>
                <a:cubicBezTo>
                  <a:pt x="213885" y="172942"/>
                  <a:pt x="227331" y="144255"/>
                  <a:pt x="227331" y="112419"/>
                </a:cubicBezTo>
                <a:cubicBezTo>
                  <a:pt x="227331" y="50328"/>
                  <a:pt x="176431" y="0"/>
                  <a:pt x="113661" y="0"/>
                </a:cubicBezTo>
                <a:cubicBezTo>
                  <a:pt x="50896" y="0"/>
                  <a:pt x="0" y="50328"/>
                  <a:pt x="0" y="112419"/>
                </a:cubicBezTo>
                <a:cubicBezTo>
                  <a:pt x="0" y="144255"/>
                  <a:pt x="13442" y="172942"/>
                  <a:pt x="34939" y="193389"/>
                </a:cubicBezTo>
                <a:lnTo>
                  <a:pt x="22177" y="216115"/>
                </a:lnTo>
                <a:cubicBezTo>
                  <a:pt x="21253" y="217046"/>
                  <a:pt x="20670" y="218326"/>
                  <a:pt x="20670" y="219724"/>
                </a:cubicBezTo>
                <a:cubicBezTo>
                  <a:pt x="20670" y="222545"/>
                  <a:pt x="22986" y="224833"/>
                  <a:pt x="25835" y="224833"/>
                </a:cubicBezTo>
                <a:cubicBezTo>
                  <a:pt x="27258" y="224833"/>
                  <a:pt x="28556" y="224265"/>
                  <a:pt x="29492" y="223333"/>
                </a:cubicBezTo>
                <a:cubicBezTo>
                  <a:pt x="30078" y="222755"/>
                  <a:pt x="30456" y="221994"/>
                  <a:pt x="30698" y="221174"/>
                </a:cubicBezTo>
                <a:lnTo>
                  <a:pt x="42563" y="200057"/>
                </a:lnTo>
                <a:cubicBezTo>
                  <a:pt x="62044" y="215534"/>
                  <a:pt x="86744" y="224833"/>
                  <a:pt x="113661" y="224833"/>
                </a:cubicBezTo>
                <a:cubicBezTo>
                  <a:pt x="140583" y="224833"/>
                  <a:pt x="165290" y="215534"/>
                  <a:pt x="184761" y="200057"/>
                </a:cubicBezTo>
                <a:lnTo>
                  <a:pt x="196628" y="221174"/>
                </a:lnTo>
                <a:cubicBezTo>
                  <a:pt x="197266" y="223274"/>
                  <a:pt x="199156" y="224833"/>
                  <a:pt x="201492" y="224833"/>
                </a:cubicBezTo>
                <a:cubicBezTo>
                  <a:pt x="204341" y="224833"/>
                  <a:pt x="206657" y="222545"/>
                  <a:pt x="206657" y="219724"/>
                </a:cubicBezTo>
                <a:cubicBezTo>
                  <a:pt x="206657" y="218326"/>
                  <a:pt x="206081" y="217046"/>
                  <a:pt x="205152" y="216115"/>
                </a:cubicBezTo>
                <a:lnTo>
                  <a:pt x="192392" y="193389"/>
                </a:lnTo>
                <a:lnTo>
                  <a:pt x="192392" y="193389"/>
                </a:lnTo>
                <a:close/>
                <a:moveTo>
                  <a:pt x="113661" y="173742"/>
                </a:moveTo>
                <a:cubicBezTo>
                  <a:pt x="79431" y="173742"/>
                  <a:pt x="51667" y="146274"/>
                  <a:pt x="51667" y="112419"/>
                </a:cubicBezTo>
                <a:cubicBezTo>
                  <a:pt x="51667" y="78555"/>
                  <a:pt x="79431" y="51098"/>
                  <a:pt x="113661" y="51098"/>
                </a:cubicBezTo>
                <a:cubicBezTo>
                  <a:pt x="147900" y="51098"/>
                  <a:pt x="175662" y="78555"/>
                  <a:pt x="175662" y="112419"/>
                </a:cubicBezTo>
                <a:cubicBezTo>
                  <a:pt x="175662" y="146274"/>
                  <a:pt x="147900" y="173742"/>
                  <a:pt x="113661" y="173742"/>
                </a:cubicBezTo>
                <a:moveTo>
                  <a:pt x="113661" y="40873"/>
                </a:moveTo>
                <a:cubicBezTo>
                  <a:pt x="73713" y="40873"/>
                  <a:pt x="41330" y="72905"/>
                  <a:pt x="41330" y="112419"/>
                </a:cubicBezTo>
                <a:cubicBezTo>
                  <a:pt x="41330" y="151933"/>
                  <a:pt x="73713" y="183960"/>
                  <a:pt x="113661" y="183960"/>
                </a:cubicBezTo>
                <a:cubicBezTo>
                  <a:pt x="153614" y="183960"/>
                  <a:pt x="186004" y="151933"/>
                  <a:pt x="186004" y="112419"/>
                </a:cubicBezTo>
                <a:cubicBezTo>
                  <a:pt x="186004" y="72905"/>
                  <a:pt x="153614" y="40873"/>
                  <a:pt x="113661" y="40873"/>
                </a:cubicBezTo>
                <a:moveTo>
                  <a:pt x="113661" y="132857"/>
                </a:moveTo>
                <a:cubicBezTo>
                  <a:pt x="102258" y="132857"/>
                  <a:pt x="92996" y="123699"/>
                  <a:pt x="92996" y="112419"/>
                </a:cubicBezTo>
                <a:cubicBezTo>
                  <a:pt x="92996" y="101137"/>
                  <a:pt x="102258" y="91971"/>
                  <a:pt x="113661" y="91971"/>
                </a:cubicBezTo>
                <a:cubicBezTo>
                  <a:pt x="125076" y="91971"/>
                  <a:pt x="134335" y="101137"/>
                  <a:pt x="134335" y="112419"/>
                </a:cubicBezTo>
                <a:cubicBezTo>
                  <a:pt x="134335" y="123699"/>
                  <a:pt x="125076" y="132857"/>
                  <a:pt x="113661" y="132857"/>
                </a:cubicBezTo>
                <a:moveTo>
                  <a:pt x="113661" y="81764"/>
                </a:moveTo>
                <a:cubicBezTo>
                  <a:pt x="96540" y="81764"/>
                  <a:pt x="82671" y="95482"/>
                  <a:pt x="82671" y="112419"/>
                </a:cubicBezTo>
                <a:cubicBezTo>
                  <a:pt x="82671" y="129356"/>
                  <a:pt x="96540" y="143074"/>
                  <a:pt x="113661" y="143074"/>
                </a:cubicBezTo>
                <a:cubicBezTo>
                  <a:pt x="130787" y="143074"/>
                  <a:pt x="144658" y="129356"/>
                  <a:pt x="144658" y="112419"/>
                </a:cubicBezTo>
                <a:cubicBezTo>
                  <a:pt x="144658" y="95482"/>
                  <a:pt x="130787" y="81764"/>
                  <a:pt x="113661" y="81764"/>
                </a:cubicBezTo>
              </a:path>
            </a:pathLst>
          </a:custGeom>
          <a:solidFill>
            <a:srgbClr val="FFFFFF"/>
          </a:solidFill>
        </p:spPr>
        <p:txBody>
          <a:bodyPr lIns="126917" rIns="126917" rtlCol="0" anchor="ctr"/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3" name="Freeform 10"/>
          <p:cNvSpPr/>
          <p:nvPr/>
        </p:nvSpPr>
        <p:spPr>
          <a:xfrm>
            <a:off x="7089708" y="4082797"/>
            <a:ext cx="230214" cy="232744"/>
          </a:xfrm>
          <a:custGeom>
            <a:avLst/>
            <a:gdLst/>
            <a:ahLst/>
            <a:cxnLst/>
            <a:rect l="l" t="t" r="r" b="b"/>
            <a:pathLst>
              <a:path w="230364" h="232896">
                <a:moveTo>
                  <a:pt x="217066" y="121076"/>
                </a:moveTo>
                <a:lnTo>
                  <a:pt x="217097" y="121127"/>
                </a:lnTo>
                <a:lnTo>
                  <a:pt x="117622" y="174050"/>
                </a:lnTo>
                <a:lnTo>
                  <a:pt x="117592" y="173999"/>
                </a:lnTo>
                <a:cubicBezTo>
                  <a:pt x="116860" y="174391"/>
                  <a:pt x="116068" y="174670"/>
                  <a:pt x="115182" y="174670"/>
                </a:cubicBezTo>
                <a:cubicBezTo>
                  <a:pt x="114296" y="174670"/>
                  <a:pt x="113509" y="174391"/>
                  <a:pt x="112772" y="173999"/>
                </a:cubicBezTo>
                <a:lnTo>
                  <a:pt x="112741" y="174050"/>
                </a:lnTo>
                <a:lnTo>
                  <a:pt x="13267" y="121127"/>
                </a:lnTo>
                <a:lnTo>
                  <a:pt x="13297" y="121076"/>
                </a:lnTo>
                <a:cubicBezTo>
                  <a:pt x="11634" y="120190"/>
                  <a:pt x="10470" y="118471"/>
                  <a:pt x="10470" y="116451"/>
                </a:cubicBezTo>
                <a:cubicBezTo>
                  <a:pt x="10470" y="114423"/>
                  <a:pt x="11634" y="112707"/>
                  <a:pt x="13297" y="111821"/>
                </a:cubicBezTo>
                <a:lnTo>
                  <a:pt x="13267" y="111770"/>
                </a:lnTo>
                <a:lnTo>
                  <a:pt x="37987" y="98617"/>
                </a:lnTo>
                <a:lnTo>
                  <a:pt x="107853" y="135794"/>
                </a:lnTo>
                <a:lnTo>
                  <a:pt x="107899" y="135723"/>
                </a:lnTo>
                <a:cubicBezTo>
                  <a:pt x="110083" y="136898"/>
                  <a:pt x="112534" y="137619"/>
                  <a:pt x="115182" y="137619"/>
                </a:cubicBezTo>
                <a:cubicBezTo>
                  <a:pt x="117830" y="137619"/>
                  <a:pt x="120280" y="136898"/>
                  <a:pt x="122465" y="135723"/>
                </a:cubicBezTo>
                <a:lnTo>
                  <a:pt x="122495" y="135794"/>
                </a:lnTo>
                <a:lnTo>
                  <a:pt x="192377" y="98617"/>
                </a:lnTo>
                <a:lnTo>
                  <a:pt x="217097" y="111770"/>
                </a:lnTo>
                <a:lnTo>
                  <a:pt x="217066" y="111821"/>
                </a:lnTo>
                <a:cubicBezTo>
                  <a:pt x="218724" y="112707"/>
                  <a:pt x="219889" y="114423"/>
                  <a:pt x="219889" y="116451"/>
                </a:cubicBezTo>
                <a:cubicBezTo>
                  <a:pt x="219889" y="118471"/>
                  <a:pt x="218724" y="120190"/>
                  <a:pt x="217066" y="121076"/>
                </a:cubicBezTo>
                <a:moveTo>
                  <a:pt x="217097" y="159403"/>
                </a:moveTo>
                <a:lnTo>
                  <a:pt x="217066" y="159466"/>
                </a:lnTo>
                <a:cubicBezTo>
                  <a:pt x="218724" y="160352"/>
                  <a:pt x="219889" y="162050"/>
                  <a:pt x="219889" y="164081"/>
                </a:cubicBezTo>
                <a:cubicBezTo>
                  <a:pt x="219889" y="166119"/>
                  <a:pt x="218724" y="167820"/>
                  <a:pt x="217066" y="168706"/>
                </a:cubicBezTo>
                <a:lnTo>
                  <a:pt x="217097" y="168777"/>
                </a:lnTo>
                <a:lnTo>
                  <a:pt x="117622" y="221700"/>
                </a:lnTo>
                <a:lnTo>
                  <a:pt x="117592" y="221639"/>
                </a:lnTo>
                <a:cubicBezTo>
                  <a:pt x="116860" y="222019"/>
                  <a:pt x="116068" y="222307"/>
                  <a:pt x="115182" y="222307"/>
                </a:cubicBezTo>
                <a:cubicBezTo>
                  <a:pt x="114296" y="222307"/>
                  <a:pt x="113509" y="222019"/>
                  <a:pt x="112772" y="221639"/>
                </a:cubicBezTo>
                <a:lnTo>
                  <a:pt x="112741" y="221700"/>
                </a:lnTo>
                <a:lnTo>
                  <a:pt x="13267" y="168777"/>
                </a:lnTo>
                <a:lnTo>
                  <a:pt x="13297" y="168706"/>
                </a:lnTo>
                <a:cubicBezTo>
                  <a:pt x="11634" y="167820"/>
                  <a:pt x="10470" y="166119"/>
                  <a:pt x="10470" y="164081"/>
                </a:cubicBezTo>
                <a:cubicBezTo>
                  <a:pt x="10470" y="162050"/>
                  <a:pt x="11634" y="160352"/>
                  <a:pt x="13297" y="159466"/>
                </a:cubicBezTo>
                <a:lnTo>
                  <a:pt x="13267" y="159403"/>
                </a:lnTo>
                <a:lnTo>
                  <a:pt x="37987" y="146252"/>
                </a:lnTo>
                <a:lnTo>
                  <a:pt x="107853" y="183424"/>
                </a:lnTo>
                <a:lnTo>
                  <a:pt x="107899" y="183363"/>
                </a:lnTo>
                <a:cubicBezTo>
                  <a:pt x="110083" y="184535"/>
                  <a:pt x="112534" y="185257"/>
                  <a:pt x="115182" y="185257"/>
                </a:cubicBezTo>
                <a:cubicBezTo>
                  <a:pt x="117830" y="185257"/>
                  <a:pt x="120280" y="184535"/>
                  <a:pt x="122465" y="183363"/>
                </a:cubicBezTo>
                <a:lnTo>
                  <a:pt x="122495" y="183424"/>
                </a:lnTo>
                <a:lnTo>
                  <a:pt x="192377" y="146252"/>
                </a:lnTo>
                <a:lnTo>
                  <a:pt x="217097" y="159403"/>
                </a:lnTo>
                <a:lnTo>
                  <a:pt x="217097" y="159403"/>
                </a:lnTo>
                <a:close/>
                <a:moveTo>
                  <a:pt x="13267" y="73494"/>
                </a:moveTo>
                <a:lnTo>
                  <a:pt x="13297" y="73436"/>
                </a:lnTo>
                <a:cubicBezTo>
                  <a:pt x="11634" y="72548"/>
                  <a:pt x="10470" y="70841"/>
                  <a:pt x="10470" y="68814"/>
                </a:cubicBezTo>
                <a:cubicBezTo>
                  <a:pt x="10470" y="66788"/>
                  <a:pt x="11634" y="65075"/>
                  <a:pt x="13297" y="64189"/>
                </a:cubicBezTo>
                <a:lnTo>
                  <a:pt x="13267" y="64125"/>
                </a:lnTo>
                <a:lnTo>
                  <a:pt x="112741" y="11192"/>
                </a:lnTo>
                <a:lnTo>
                  <a:pt x="112772" y="11258"/>
                </a:lnTo>
                <a:cubicBezTo>
                  <a:pt x="113509" y="10873"/>
                  <a:pt x="114296" y="10590"/>
                  <a:pt x="115182" y="10590"/>
                </a:cubicBezTo>
                <a:cubicBezTo>
                  <a:pt x="116068" y="10590"/>
                  <a:pt x="116860" y="10873"/>
                  <a:pt x="117592" y="11258"/>
                </a:cubicBezTo>
                <a:lnTo>
                  <a:pt x="117622" y="11192"/>
                </a:lnTo>
                <a:lnTo>
                  <a:pt x="217097" y="64125"/>
                </a:lnTo>
                <a:lnTo>
                  <a:pt x="217066" y="64189"/>
                </a:lnTo>
                <a:cubicBezTo>
                  <a:pt x="218724" y="65075"/>
                  <a:pt x="219889" y="66788"/>
                  <a:pt x="219889" y="68814"/>
                </a:cubicBezTo>
                <a:cubicBezTo>
                  <a:pt x="219889" y="70841"/>
                  <a:pt x="218724" y="72548"/>
                  <a:pt x="217066" y="73436"/>
                </a:cubicBezTo>
                <a:lnTo>
                  <a:pt x="217097" y="73494"/>
                </a:lnTo>
                <a:lnTo>
                  <a:pt x="117622" y="126422"/>
                </a:lnTo>
                <a:lnTo>
                  <a:pt x="117592" y="126369"/>
                </a:lnTo>
                <a:cubicBezTo>
                  <a:pt x="116860" y="126752"/>
                  <a:pt x="116068" y="127040"/>
                  <a:pt x="115182" y="127040"/>
                </a:cubicBezTo>
                <a:cubicBezTo>
                  <a:pt x="114296" y="127040"/>
                  <a:pt x="113509" y="126752"/>
                  <a:pt x="112772" y="126369"/>
                </a:cubicBezTo>
                <a:lnTo>
                  <a:pt x="112741" y="126422"/>
                </a:lnTo>
                <a:lnTo>
                  <a:pt x="13267" y="73494"/>
                </a:lnTo>
                <a:lnTo>
                  <a:pt x="13267" y="73494"/>
                </a:lnTo>
                <a:close/>
                <a:moveTo>
                  <a:pt x="230364" y="116451"/>
                </a:moveTo>
                <a:cubicBezTo>
                  <a:pt x="230364" y="110343"/>
                  <a:pt x="226934" y="105115"/>
                  <a:pt x="221939" y="102465"/>
                </a:cubicBezTo>
                <a:lnTo>
                  <a:pt x="221970" y="102401"/>
                </a:lnTo>
                <a:lnTo>
                  <a:pt x="203614" y="92632"/>
                </a:lnTo>
                <a:lnTo>
                  <a:pt x="221970" y="82861"/>
                </a:lnTo>
                <a:lnTo>
                  <a:pt x="221939" y="82800"/>
                </a:lnTo>
                <a:cubicBezTo>
                  <a:pt x="226934" y="80142"/>
                  <a:pt x="230364" y="74914"/>
                  <a:pt x="230364" y="68814"/>
                </a:cubicBezTo>
                <a:cubicBezTo>
                  <a:pt x="230364" y="62708"/>
                  <a:pt x="226934" y="57480"/>
                  <a:pt x="221939" y="54830"/>
                </a:cubicBezTo>
                <a:lnTo>
                  <a:pt x="221970" y="54761"/>
                </a:lnTo>
                <a:lnTo>
                  <a:pt x="122495" y="1836"/>
                </a:lnTo>
                <a:lnTo>
                  <a:pt x="122465" y="1891"/>
                </a:lnTo>
                <a:cubicBezTo>
                  <a:pt x="120280" y="727"/>
                  <a:pt x="117830" y="0"/>
                  <a:pt x="115182" y="0"/>
                </a:cubicBezTo>
                <a:cubicBezTo>
                  <a:pt x="112534" y="0"/>
                  <a:pt x="110083" y="727"/>
                  <a:pt x="107899" y="1891"/>
                </a:cubicBezTo>
                <a:lnTo>
                  <a:pt x="107853" y="1836"/>
                </a:lnTo>
                <a:lnTo>
                  <a:pt x="8379" y="54761"/>
                </a:lnTo>
                <a:lnTo>
                  <a:pt x="8424" y="54830"/>
                </a:lnTo>
                <a:cubicBezTo>
                  <a:pt x="3435" y="57480"/>
                  <a:pt x="0" y="62708"/>
                  <a:pt x="0" y="68814"/>
                </a:cubicBezTo>
                <a:cubicBezTo>
                  <a:pt x="0" y="74914"/>
                  <a:pt x="3435" y="80142"/>
                  <a:pt x="8424" y="82800"/>
                </a:cubicBezTo>
                <a:lnTo>
                  <a:pt x="8379" y="82861"/>
                </a:lnTo>
                <a:lnTo>
                  <a:pt x="26745" y="92632"/>
                </a:lnTo>
                <a:lnTo>
                  <a:pt x="8379" y="102401"/>
                </a:lnTo>
                <a:lnTo>
                  <a:pt x="8424" y="102465"/>
                </a:lnTo>
                <a:cubicBezTo>
                  <a:pt x="3435" y="105115"/>
                  <a:pt x="0" y="110343"/>
                  <a:pt x="0" y="116451"/>
                </a:cubicBezTo>
                <a:cubicBezTo>
                  <a:pt x="0" y="122549"/>
                  <a:pt x="3435" y="127782"/>
                  <a:pt x="8424" y="130430"/>
                </a:cubicBezTo>
                <a:lnTo>
                  <a:pt x="8379" y="130501"/>
                </a:lnTo>
                <a:lnTo>
                  <a:pt x="26745" y="140265"/>
                </a:lnTo>
                <a:lnTo>
                  <a:pt x="8379" y="150031"/>
                </a:lnTo>
                <a:lnTo>
                  <a:pt x="8424" y="150102"/>
                </a:lnTo>
                <a:cubicBezTo>
                  <a:pt x="3435" y="152750"/>
                  <a:pt x="0" y="157982"/>
                  <a:pt x="0" y="164081"/>
                </a:cubicBezTo>
                <a:cubicBezTo>
                  <a:pt x="0" y="170189"/>
                  <a:pt x="3435" y="175409"/>
                  <a:pt x="8424" y="178067"/>
                </a:cubicBezTo>
                <a:lnTo>
                  <a:pt x="8379" y="178130"/>
                </a:lnTo>
                <a:lnTo>
                  <a:pt x="107853" y="231064"/>
                </a:lnTo>
                <a:lnTo>
                  <a:pt x="107899" y="231000"/>
                </a:lnTo>
                <a:cubicBezTo>
                  <a:pt x="110083" y="232175"/>
                  <a:pt x="112534" y="232896"/>
                  <a:pt x="115182" y="232896"/>
                </a:cubicBezTo>
                <a:cubicBezTo>
                  <a:pt x="117830" y="232896"/>
                  <a:pt x="120280" y="232175"/>
                  <a:pt x="122465" y="231000"/>
                </a:cubicBezTo>
                <a:lnTo>
                  <a:pt x="122495" y="231064"/>
                </a:lnTo>
                <a:lnTo>
                  <a:pt x="221970" y="178130"/>
                </a:lnTo>
                <a:lnTo>
                  <a:pt x="221939" y="178067"/>
                </a:lnTo>
                <a:cubicBezTo>
                  <a:pt x="226934" y="175409"/>
                  <a:pt x="230364" y="170189"/>
                  <a:pt x="230364" y="164081"/>
                </a:cubicBezTo>
                <a:cubicBezTo>
                  <a:pt x="230364" y="157982"/>
                  <a:pt x="226934" y="152750"/>
                  <a:pt x="221939" y="150102"/>
                </a:cubicBezTo>
                <a:lnTo>
                  <a:pt x="221970" y="150031"/>
                </a:lnTo>
                <a:lnTo>
                  <a:pt x="203614" y="140265"/>
                </a:lnTo>
                <a:lnTo>
                  <a:pt x="221970" y="130501"/>
                </a:lnTo>
                <a:lnTo>
                  <a:pt x="221939" y="130430"/>
                </a:lnTo>
                <a:cubicBezTo>
                  <a:pt x="226934" y="127782"/>
                  <a:pt x="230364" y="122549"/>
                  <a:pt x="230364" y="116451"/>
                </a:cubicBezTo>
              </a:path>
            </a:pathLst>
          </a:custGeom>
          <a:solidFill>
            <a:srgbClr val="FFFFFF"/>
          </a:solidFill>
        </p:spPr>
        <p:txBody>
          <a:bodyPr lIns="126917" rIns="126917" rtlCol="0" anchor="ctr"/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4" name="Freeform 11"/>
          <p:cNvSpPr/>
          <p:nvPr/>
        </p:nvSpPr>
        <p:spPr>
          <a:xfrm>
            <a:off x="4736673" y="3074161"/>
            <a:ext cx="278064" cy="275008"/>
          </a:xfrm>
          <a:custGeom>
            <a:avLst/>
            <a:gdLst/>
            <a:ahLst/>
            <a:cxnLst/>
            <a:rect l="l" t="t" r="r" b="b"/>
            <a:pathLst>
              <a:path w="278245" h="275187">
                <a:moveTo>
                  <a:pt x="225191" y="165070"/>
                </a:moveTo>
                <a:cubicBezTo>
                  <a:pt x="219890" y="156170"/>
                  <a:pt x="213526" y="146929"/>
                  <a:pt x="206253" y="137530"/>
                </a:cubicBezTo>
                <a:cubicBezTo>
                  <a:pt x="213490" y="128207"/>
                  <a:pt x="219926" y="118984"/>
                  <a:pt x="225191" y="110127"/>
                </a:cubicBezTo>
                <a:cubicBezTo>
                  <a:pt x="250040" y="116967"/>
                  <a:pt x="265594" y="126744"/>
                  <a:pt x="265594" y="137591"/>
                </a:cubicBezTo>
                <a:cubicBezTo>
                  <a:pt x="265594" y="148456"/>
                  <a:pt x="250040" y="158227"/>
                  <a:pt x="225191" y="165070"/>
                </a:cubicBezTo>
                <a:moveTo>
                  <a:pt x="228552" y="226053"/>
                </a:moveTo>
                <a:cubicBezTo>
                  <a:pt x="220797" y="233719"/>
                  <a:pt x="202756" y="229682"/>
                  <a:pt x="180297" y="217156"/>
                </a:cubicBezTo>
                <a:cubicBezTo>
                  <a:pt x="182895" y="207177"/>
                  <a:pt x="185049" y="196275"/>
                  <a:pt x="186624" y="184584"/>
                </a:cubicBezTo>
                <a:cubicBezTo>
                  <a:pt x="198450" y="183033"/>
                  <a:pt x="209477" y="180892"/>
                  <a:pt x="219557" y="178321"/>
                </a:cubicBezTo>
                <a:cubicBezTo>
                  <a:pt x="232232" y="200533"/>
                  <a:pt x="236318" y="218375"/>
                  <a:pt x="228552" y="226053"/>
                </a:cubicBezTo>
                <a:moveTo>
                  <a:pt x="198438" y="147286"/>
                </a:moveTo>
                <a:cubicBezTo>
                  <a:pt x="204012" y="154398"/>
                  <a:pt x="208935" y="161314"/>
                  <a:pt x="213242" y="167985"/>
                </a:cubicBezTo>
                <a:cubicBezTo>
                  <a:pt x="205463" y="169658"/>
                  <a:pt x="197022" y="171085"/>
                  <a:pt x="188040" y="172216"/>
                </a:cubicBezTo>
                <a:cubicBezTo>
                  <a:pt x="188469" y="167601"/>
                  <a:pt x="188778" y="162878"/>
                  <a:pt x="189062" y="158091"/>
                </a:cubicBezTo>
                <a:cubicBezTo>
                  <a:pt x="192322" y="154498"/>
                  <a:pt x="195422" y="150894"/>
                  <a:pt x="198438" y="147286"/>
                </a:cubicBezTo>
                <a:moveTo>
                  <a:pt x="198401" y="127808"/>
                </a:moveTo>
                <a:cubicBezTo>
                  <a:pt x="195422" y="124246"/>
                  <a:pt x="192298" y="120665"/>
                  <a:pt x="189062" y="117097"/>
                </a:cubicBezTo>
                <a:cubicBezTo>
                  <a:pt x="188778" y="112334"/>
                  <a:pt x="188469" y="107589"/>
                  <a:pt x="188040" y="102996"/>
                </a:cubicBezTo>
                <a:cubicBezTo>
                  <a:pt x="197022" y="104103"/>
                  <a:pt x="205463" y="105530"/>
                  <a:pt x="213242" y="107208"/>
                </a:cubicBezTo>
                <a:cubicBezTo>
                  <a:pt x="208959" y="113834"/>
                  <a:pt x="203951" y="120750"/>
                  <a:pt x="198401" y="127808"/>
                </a:cubicBezTo>
                <a:moveTo>
                  <a:pt x="228552" y="49141"/>
                </a:moveTo>
                <a:cubicBezTo>
                  <a:pt x="236318" y="56819"/>
                  <a:pt x="232232" y="74655"/>
                  <a:pt x="219557" y="96878"/>
                </a:cubicBezTo>
                <a:cubicBezTo>
                  <a:pt x="209477" y="94302"/>
                  <a:pt x="198450" y="92167"/>
                  <a:pt x="186624" y="90609"/>
                </a:cubicBezTo>
                <a:cubicBezTo>
                  <a:pt x="185049" y="78912"/>
                  <a:pt x="182895" y="68017"/>
                  <a:pt x="180297" y="58031"/>
                </a:cubicBezTo>
                <a:cubicBezTo>
                  <a:pt x="202756" y="45506"/>
                  <a:pt x="220797" y="41469"/>
                  <a:pt x="228552" y="49141"/>
                </a:cubicBezTo>
                <a:moveTo>
                  <a:pt x="176716" y="153035"/>
                </a:moveTo>
                <a:cubicBezTo>
                  <a:pt x="173235" y="156751"/>
                  <a:pt x="169679" y="160440"/>
                  <a:pt x="165949" y="164133"/>
                </a:cubicBezTo>
                <a:cubicBezTo>
                  <a:pt x="162220" y="167813"/>
                  <a:pt x="158491" y="171345"/>
                  <a:pt x="154738" y="174789"/>
                </a:cubicBezTo>
                <a:cubicBezTo>
                  <a:pt x="149606" y="174962"/>
                  <a:pt x="144437" y="175122"/>
                  <a:pt x="139120" y="175122"/>
                </a:cubicBezTo>
                <a:cubicBezTo>
                  <a:pt x="133803" y="175122"/>
                  <a:pt x="128622" y="174962"/>
                  <a:pt x="123496" y="174789"/>
                </a:cubicBezTo>
                <a:cubicBezTo>
                  <a:pt x="119764" y="171345"/>
                  <a:pt x="116013" y="167813"/>
                  <a:pt x="112293" y="164133"/>
                </a:cubicBezTo>
                <a:cubicBezTo>
                  <a:pt x="108570" y="160440"/>
                  <a:pt x="105011" y="156751"/>
                  <a:pt x="101524" y="153035"/>
                </a:cubicBezTo>
                <a:cubicBezTo>
                  <a:pt x="101327" y="147963"/>
                  <a:pt x="101185" y="142847"/>
                  <a:pt x="101185" y="137591"/>
                </a:cubicBezTo>
                <a:cubicBezTo>
                  <a:pt x="101185" y="132350"/>
                  <a:pt x="101327" y="127224"/>
                  <a:pt x="101524" y="122141"/>
                </a:cubicBezTo>
                <a:cubicBezTo>
                  <a:pt x="105011" y="118446"/>
                  <a:pt x="108570" y="114753"/>
                  <a:pt x="112293" y="111055"/>
                </a:cubicBezTo>
                <a:cubicBezTo>
                  <a:pt x="116013" y="107375"/>
                  <a:pt x="119764" y="103843"/>
                  <a:pt x="123496" y="100404"/>
                </a:cubicBezTo>
                <a:cubicBezTo>
                  <a:pt x="128622" y="100226"/>
                  <a:pt x="133803" y="100072"/>
                  <a:pt x="139120" y="100072"/>
                </a:cubicBezTo>
                <a:cubicBezTo>
                  <a:pt x="144437" y="100072"/>
                  <a:pt x="149606" y="100226"/>
                  <a:pt x="154738" y="100404"/>
                </a:cubicBezTo>
                <a:cubicBezTo>
                  <a:pt x="158491" y="103843"/>
                  <a:pt x="162220" y="107375"/>
                  <a:pt x="165949" y="111055"/>
                </a:cubicBezTo>
                <a:cubicBezTo>
                  <a:pt x="169679" y="114753"/>
                  <a:pt x="173235" y="118446"/>
                  <a:pt x="176716" y="122141"/>
                </a:cubicBezTo>
                <a:cubicBezTo>
                  <a:pt x="176901" y="127224"/>
                  <a:pt x="177061" y="132350"/>
                  <a:pt x="177061" y="137591"/>
                </a:cubicBezTo>
                <a:cubicBezTo>
                  <a:pt x="177061" y="142847"/>
                  <a:pt x="176901" y="147963"/>
                  <a:pt x="176716" y="153035"/>
                </a:cubicBezTo>
                <a:moveTo>
                  <a:pt x="169851" y="210918"/>
                </a:moveTo>
                <a:cubicBezTo>
                  <a:pt x="163106" y="206636"/>
                  <a:pt x="156129" y="201776"/>
                  <a:pt x="148928" y="196251"/>
                </a:cubicBezTo>
                <a:cubicBezTo>
                  <a:pt x="152572" y="193272"/>
                  <a:pt x="156214" y="190233"/>
                  <a:pt x="159843" y="186997"/>
                </a:cubicBezTo>
                <a:cubicBezTo>
                  <a:pt x="164667" y="186713"/>
                  <a:pt x="169455" y="186405"/>
                  <a:pt x="174118" y="185975"/>
                </a:cubicBezTo>
                <a:cubicBezTo>
                  <a:pt x="172987" y="194860"/>
                  <a:pt x="171535" y="203215"/>
                  <a:pt x="169851" y="210918"/>
                </a:cubicBezTo>
                <a:moveTo>
                  <a:pt x="139120" y="262686"/>
                </a:moveTo>
                <a:cubicBezTo>
                  <a:pt x="128150" y="262686"/>
                  <a:pt x="118267" y="247294"/>
                  <a:pt x="111338" y="222717"/>
                </a:cubicBezTo>
                <a:cubicBezTo>
                  <a:pt x="120302" y="217501"/>
                  <a:pt x="129620" y="211150"/>
                  <a:pt x="139059" y="203990"/>
                </a:cubicBezTo>
                <a:cubicBezTo>
                  <a:pt x="148547" y="211187"/>
                  <a:pt x="157898" y="217477"/>
                  <a:pt x="166908" y="222717"/>
                </a:cubicBezTo>
                <a:cubicBezTo>
                  <a:pt x="159979" y="247294"/>
                  <a:pt x="150099" y="262686"/>
                  <a:pt x="139120" y="262686"/>
                </a:cubicBezTo>
                <a:moveTo>
                  <a:pt x="104119" y="185975"/>
                </a:moveTo>
                <a:cubicBezTo>
                  <a:pt x="108785" y="186405"/>
                  <a:pt x="113567" y="186713"/>
                  <a:pt x="118385" y="186997"/>
                </a:cubicBezTo>
                <a:cubicBezTo>
                  <a:pt x="122002" y="190209"/>
                  <a:pt x="125607" y="193272"/>
                  <a:pt x="129233" y="196236"/>
                </a:cubicBezTo>
                <a:cubicBezTo>
                  <a:pt x="122093" y="201700"/>
                  <a:pt x="115097" y="206660"/>
                  <a:pt x="108398" y="210918"/>
                </a:cubicBezTo>
                <a:cubicBezTo>
                  <a:pt x="106698" y="203215"/>
                  <a:pt x="105259" y="194860"/>
                  <a:pt x="104119" y="185975"/>
                </a:cubicBezTo>
                <a:moveTo>
                  <a:pt x="108398" y="64276"/>
                </a:moveTo>
                <a:cubicBezTo>
                  <a:pt x="115136" y="68552"/>
                  <a:pt x="122120" y="73409"/>
                  <a:pt x="129306" y="78937"/>
                </a:cubicBezTo>
                <a:cubicBezTo>
                  <a:pt x="125676" y="81921"/>
                  <a:pt x="122026" y="84979"/>
                  <a:pt x="118385" y="88214"/>
                </a:cubicBezTo>
                <a:cubicBezTo>
                  <a:pt x="113567" y="88480"/>
                  <a:pt x="108785" y="88789"/>
                  <a:pt x="104119" y="89218"/>
                </a:cubicBezTo>
                <a:cubicBezTo>
                  <a:pt x="105259" y="80328"/>
                  <a:pt x="106698" y="71978"/>
                  <a:pt x="108398" y="64276"/>
                </a:cubicBezTo>
                <a:moveTo>
                  <a:pt x="139120" y="12508"/>
                </a:moveTo>
                <a:cubicBezTo>
                  <a:pt x="150099" y="12508"/>
                  <a:pt x="159979" y="27915"/>
                  <a:pt x="166908" y="52476"/>
                </a:cubicBezTo>
                <a:cubicBezTo>
                  <a:pt x="157950" y="57687"/>
                  <a:pt x="148620" y="64043"/>
                  <a:pt x="139168" y="71204"/>
                </a:cubicBezTo>
                <a:cubicBezTo>
                  <a:pt x="129681" y="64007"/>
                  <a:pt x="120329" y="57711"/>
                  <a:pt x="111338" y="52476"/>
                </a:cubicBezTo>
                <a:cubicBezTo>
                  <a:pt x="118267" y="27915"/>
                  <a:pt x="128150" y="12508"/>
                  <a:pt x="139120" y="12508"/>
                </a:cubicBezTo>
                <a:moveTo>
                  <a:pt x="174118" y="89218"/>
                </a:moveTo>
                <a:cubicBezTo>
                  <a:pt x="169455" y="88789"/>
                  <a:pt x="164667" y="88480"/>
                  <a:pt x="159843" y="88214"/>
                </a:cubicBezTo>
                <a:cubicBezTo>
                  <a:pt x="156238" y="84994"/>
                  <a:pt x="152621" y="81921"/>
                  <a:pt x="149013" y="78964"/>
                </a:cubicBezTo>
                <a:cubicBezTo>
                  <a:pt x="156153" y="73487"/>
                  <a:pt x="163143" y="68528"/>
                  <a:pt x="169851" y="64276"/>
                </a:cubicBezTo>
                <a:cubicBezTo>
                  <a:pt x="171535" y="71978"/>
                  <a:pt x="172987" y="80328"/>
                  <a:pt x="174118" y="89218"/>
                </a:cubicBezTo>
                <a:moveTo>
                  <a:pt x="91619" y="90609"/>
                </a:moveTo>
                <a:cubicBezTo>
                  <a:pt x="79790" y="92167"/>
                  <a:pt x="68775" y="94302"/>
                  <a:pt x="58674" y="96878"/>
                </a:cubicBezTo>
                <a:cubicBezTo>
                  <a:pt x="46014" y="74655"/>
                  <a:pt x="41931" y="56819"/>
                  <a:pt x="49694" y="49141"/>
                </a:cubicBezTo>
                <a:cubicBezTo>
                  <a:pt x="57455" y="41469"/>
                  <a:pt x="75490" y="45506"/>
                  <a:pt x="97955" y="58031"/>
                </a:cubicBezTo>
                <a:cubicBezTo>
                  <a:pt x="95351" y="68017"/>
                  <a:pt x="93185" y="78912"/>
                  <a:pt x="91619" y="90609"/>
                </a:cubicBezTo>
                <a:moveTo>
                  <a:pt x="49694" y="226053"/>
                </a:moveTo>
                <a:cubicBezTo>
                  <a:pt x="41931" y="218375"/>
                  <a:pt x="46014" y="200533"/>
                  <a:pt x="58674" y="178321"/>
                </a:cubicBezTo>
                <a:cubicBezTo>
                  <a:pt x="68775" y="180892"/>
                  <a:pt x="79790" y="183033"/>
                  <a:pt x="91619" y="184584"/>
                </a:cubicBezTo>
                <a:cubicBezTo>
                  <a:pt x="93185" y="196275"/>
                  <a:pt x="95351" y="207177"/>
                  <a:pt x="97955" y="217156"/>
                </a:cubicBezTo>
                <a:cubicBezTo>
                  <a:pt x="75490" y="229682"/>
                  <a:pt x="57455" y="233719"/>
                  <a:pt x="49694" y="226053"/>
                </a:cubicBezTo>
                <a:moveTo>
                  <a:pt x="90206" y="172216"/>
                </a:moveTo>
                <a:cubicBezTo>
                  <a:pt x="81218" y="171085"/>
                  <a:pt x="72783" y="169658"/>
                  <a:pt x="64986" y="167985"/>
                </a:cubicBezTo>
                <a:cubicBezTo>
                  <a:pt x="69293" y="161351"/>
                  <a:pt x="74301" y="154438"/>
                  <a:pt x="79827" y="147386"/>
                </a:cubicBezTo>
                <a:cubicBezTo>
                  <a:pt x="82818" y="150954"/>
                  <a:pt x="85933" y="154522"/>
                  <a:pt x="89181" y="158091"/>
                </a:cubicBezTo>
                <a:cubicBezTo>
                  <a:pt x="89450" y="162878"/>
                  <a:pt x="89759" y="167601"/>
                  <a:pt x="90206" y="172216"/>
                </a:cubicBezTo>
                <a:moveTo>
                  <a:pt x="89181" y="117097"/>
                </a:moveTo>
                <a:cubicBezTo>
                  <a:pt x="85906" y="120689"/>
                  <a:pt x="82818" y="124294"/>
                  <a:pt x="79814" y="127902"/>
                </a:cubicBezTo>
                <a:cubicBezTo>
                  <a:pt x="74234" y="120795"/>
                  <a:pt x="69317" y="113873"/>
                  <a:pt x="64986" y="107208"/>
                </a:cubicBezTo>
                <a:cubicBezTo>
                  <a:pt x="72783" y="105530"/>
                  <a:pt x="81218" y="104103"/>
                  <a:pt x="90206" y="102996"/>
                </a:cubicBezTo>
                <a:cubicBezTo>
                  <a:pt x="89759" y="107589"/>
                  <a:pt x="89450" y="112316"/>
                  <a:pt x="89181" y="117097"/>
                </a:cubicBezTo>
                <a:moveTo>
                  <a:pt x="12645" y="137591"/>
                </a:moveTo>
                <a:cubicBezTo>
                  <a:pt x="12645" y="126744"/>
                  <a:pt x="28206" y="116967"/>
                  <a:pt x="53061" y="110127"/>
                </a:cubicBezTo>
                <a:cubicBezTo>
                  <a:pt x="58353" y="119023"/>
                  <a:pt x="64701" y="128259"/>
                  <a:pt x="71981" y="137666"/>
                </a:cubicBezTo>
                <a:cubicBezTo>
                  <a:pt x="64759" y="146993"/>
                  <a:pt x="58329" y="156222"/>
                  <a:pt x="53061" y="165070"/>
                </a:cubicBezTo>
                <a:cubicBezTo>
                  <a:pt x="28206" y="158227"/>
                  <a:pt x="12645" y="148456"/>
                  <a:pt x="12645" y="137591"/>
                </a:cubicBezTo>
                <a:moveTo>
                  <a:pt x="278246" y="137591"/>
                </a:moveTo>
                <a:cubicBezTo>
                  <a:pt x="278246" y="122616"/>
                  <a:pt x="259860" y="109198"/>
                  <a:pt x="230817" y="100047"/>
                </a:cubicBezTo>
                <a:cubicBezTo>
                  <a:pt x="244784" y="73257"/>
                  <a:pt x="248216" y="50895"/>
                  <a:pt x="237498" y="40292"/>
                </a:cubicBezTo>
                <a:cubicBezTo>
                  <a:pt x="226779" y="29711"/>
                  <a:pt x="204172" y="33095"/>
                  <a:pt x="177097" y="46906"/>
                </a:cubicBezTo>
                <a:cubicBezTo>
                  <a:pt x="167831" y="18181"/>
                  <a:pt x="154269" y="0"/>
                  <a:pt x="139120" y="0"/>
                </a:cubicBezTo>
                <a:cubicBezTo>
                  <a:pt x="123959" y="0"/>
                  <a:pt x="110409" y="18181"/>
                  <a:pt x="101149" y="46906"/>
                </a:cubicBezTo>
                <a:cubicBezTo>
                  <a:pt x="74068" y="33095"/>
                  <a:pt x="51461" y="29711"/>
                  <a:pt x="40742" y="40292"/>
                </a:cubicBezTo>
                <a:cubicBezTo>
                  <a:pt x="30030" y="50895"/>
                  <a:pt x="33468" y="73257"/>
                  <a:pt x="47429" y="100047"/>
                </a:cubicBezTo>
                <a:cubicBezTo>
                  <a:pt x="18368" y="109198"/>
                  <a:pt x="0" y="122616"/>
                  <a:pt x="0" y="137591"/>
                </a:cubicBezTo>
                <a:cubicBezTo>
                  <a:pt x="0" y="152578"/>
                  <a:pt x="18368" y="165993"/>
                  <a:pt x="47429" y="175158"/>
                </a:cubicBezTo>
                <a:cubicBezTo>
                  <a:pt x="33468" y="201945"/>
                  <a:pt x="30030" y="224293"/>
                  <a:pt x="40742" y="234901"/>
                </a:cubicBezTo>
                <a:cubicBezTo>
                  <a:pt x="51461" y="245482"/>
                  <a:pt x="74068" y="242098"/>
                  <a:pt x="101149" y="228282"/>
                </a:cubicBezTo>
                <a:cubicBezTo>
                  <a:pt x="110409" y="257013"/>
                  <a:pt x="123959" y="275187"/>
                  <a:pt x="139120" y="275187"/>
                </a:cubicBezTo>
                <a:cubicBezTo>
                  <a:pt x="154269" y="275187"/>
                  <a:pt x="167831" y="257013"/>
                  <a:pt x="177097" y="228282"/>
                </a:cubicBezTo>
                <a:cubicBezTo>
                  <a:pt x="204172" y="242098"/>
                  <a:pt x="226779" y="245482"/>
                  <a:pt x="237498" y="234901"/>
                </a:cubicBezTo>
                <a:cubicBezTo>
                  <a:pt x="248216" y="224293"/>
                  <a:pt x="244784" y="201945"/>
                  <a:pt x="230817" y="175158"/>
                </a:cubicBezTo>
                <a:cubicBezTo>
                  <a:pt x="259860" y="165993"/>
                  <a:pt x="278246" y="152578"/>
                  <a:pt x="278246" y="137591"/>
                </a:cubicBezTo>
                <a:moveTo>
                  <a:pt x="139120" y="125083"/>
                </a:moveTo>
                <a:cubicBezTo>
                  <a:pt x="132143" y="125083"/>
                  <a:pt x="126475" y="130687"/>
                  <a:pt x="126475" y="137591"/>
                </a:cubicBezTo>
                <a:cubicBezTo>
                  <a:pt x="126475" y="144507"/>
                  <a:pt x="132143" y="150104"/>
                  <a:pt x="139120" y="150104"/>
                </a:cubicBezTo>
                <a:cubicBezTo>
                  <a:pt x="146109" y="150104"/>
                  <a:pt x="151771" y="144507"/>
                  <a:pt x="151771" y="137591"/>
                </a:cubicBezTo>
                <a:cubicBezTo>
                  <a:pt x="151771" y="130687"/>
                  <a:pt x="146109" y="125083"/>
                  <a:pt x="139120" y="125083"/>
                </a:cubicBezTo>
              </a:path>
            </a:pathLst>
          </a:custGeom>
          <a:solidFill>
            <a:srgbClr val="FFFFFF"/>
          </a:solidFill>
        </p:spPr>
        <p:txBody>
          <a:bodyPr lIns="126917" rIns="126917" rtlCol="0" anchor="ctr"/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35" name="Freeform 12"/>
          <p:cNvSpPr/>
          <p:nvPr/>
        </p:nvSpPr>
        <p:spPr>
          <a:xfrm>
            <a:off x="5405475" y="4759191"/>
            <a:ext cx="249260" cy="251999"/>
          </a:xfrm>
          <a:custGeom>
            <a:avLst/>
            <a:gdLst/>
            <a:ahLst/>
            <a:cxnLst/>
            <a:rect l="l" t="t" r="r" b="b"/>
            <a:pathLst>
              <a:path w="249422" h="252163">
                <a:moveTo>
                  <a:pt x="238081" y="34385"/>
                </a:moveTo>
                <a:lnTo>
                  <a:pt x="11337" y="34385"/>
                </a:lnTo>
                <a:lnTo>
                  <a:pt x="11337" y="22931"/>
                </a:lnTo>
                <a:lnTo>
                  <a:pt x="238081" y="22931"/>
                </a:lnTo>
                <a:lnTo>
                  <a:pt x="238081" y="34385"/>
                </a:lnTo>
                <a:lnTo>
                  <a:pt x="238081" y="34385"/>
                </a:lnTo>
                <a:close/>
                <a:moveTo>
                  <a:pt x="226750" y="183386"/>
                </a:moveTo>
                <a:lnTo>
                  <a:pt x="22679" y="183386"/>
                </a:lnTo>
                <a:lnTo>
                  <a:pt x="22679" y="45847"/>
                </a:lnTo>
                <a:lnTo>
                  <a:pt x="226750" y="45847"/>
                </a:lnTo>
                <a:lnTo>
                  <a:pt x="226750" y="183386"/>
                </a:lnTo>
                <a:lnTo>
                  <a:pt x="226750" y="183386"/>
                </a:lnTo>
                <a:close/>
                <a:moveTo>
                  <a:pt x="238081" y="11466"/>
                </a:moveTo>
                <a:lnTo>
                  <a:pt x="136053" y="11466"/>
                </a:lnTo>
                <a:cubicBezTo>
                  <a:pt x="136053" y="5142"/>
                  <a:pt x="130969" y="0"/>
                  <a:pt x="124712" y="0"/>
                </a:cubicBezTo>
                <a:cubicBezTo>
                  <a:pt x="118443" y="0"/>
                  <a:pt x="113370" y="5142"/>
                  <a:pt x="113370" y="11466"/>
                </a:cubicBezTo>
                <a:lnTo>
                  <a:pt x="11337" y="11466"/>
                </a:lnTo>
                <a:cubicBezTo>
                  <a:pt x="5068" y="11466"/>
                  <a:pt x="0" y="16602"/>
                  <a:pt x="0" y="22931"/>
                </a:cubicBezTo>
                <a:lnTo>
                  <a:pt x="0" y="34385"/>
                </a:lnTo>
                <a:cubicBezTo>
                  <a:pt x="0" y="40725"/>
                  <a:pt x="5068" y="45847"/>
                  <a:pt x="11337" y="45847"/>
                </a:cubicBezTo>
                <a:lnTo>
                  <a:pt x="11337" y="183386"/>
                </a:lnTo>
                <a:cubicBezTo>
                  <a:pt x="11337" y="189731"/>
                  <a:pt x="16405" y="194851"/>
                  <a:pt x="22679" y="194851"/>
                </a:cubicBezTo>
                <a:lnTo>
                  <a:pt x="119041" y="194851"/>
                </a:lnTo>
                <a:lnTo>
                  <a:pt x="119041" y="209660"/>
                </a:lnTo>
                <a:lnTo>
                  <a:pt x="86687" y="242373"/>
                </a:lnTo>
                <a:cubicBezTo>
                  <a:pt x="85670" y="243420"/>
                  <a:pt x="85034" y="244848"/>
                  <a:pt x="85034" y="246432"/>
                </a:cubicBezTo>
                <a:cubicBezTo>
                  <a:pt x="85034" y="249587"/>
                  <a:pt x="87561" y="252164"/>
                  <a:pt x="90708" y="252164"/>
                </a:cubicBezTo>
                <a:cubicBezTo>
                  <a:pt x="92262" y="252164"/>
                  <a:pt x="93684" y="251517"/>
                  <a:pt x="94710" y="250478"/>
                </a:cubicBezTo>
                <a:lnTo>
                  <a:pt x="124712" y="220144"/>
                </a:lnTo>
                <a:lnTo>
                  <a:pt x="154714" y="250478"/>
                </a:lnTo>
                <a:cubicBezTo>
                  <a:pt x="155750" y="251517"/>
                  <a:pt x="157156" y="252164"/>
                  <a:pt x="158715" y="252164"/>
                </a:cubicBezTo>
                <a:cubicBezTo>
                  <a:pt x="161862" y="252164"/>
                  <a:pt x="164394" y="249587"/>
                  <a:pt x="164394" y="246432"/>
                </a:cubicBezTo>
                <a:cubicBezTo>
                  <a:pt x="164394" y="244848"/>
                  <a:pt x="163769" y="243420"/>
                  <a:pt x="162744" y="242373"/>
                </a:cubicBezTo>
                <a:lnTo>
                  <a:pt x="130377" y="209660"/>
                </a:lnTo>
                <a:lnTo>
                  <a:pt x="130377" y="194851"/>
                </a:lnTo>
                <a:lnTo>
                  <a:pt x="226750" y="194851"/>
                </a:lnTo>
                <a:cubicBezTo>
                  <a:pt x="233005" y="194851"/>
                  <a:pt x="238081" y="189731"/>
                  <a:pt x="238081" y="183386"/>
                </a:cubicBezTo>
                <a:lnTo>
                  <a:pt x="238081" y="45847"/>
                </a:lnTo>
                <a:cubicBezTo>
                  <a:pt x="244338" y="45847"/>
                  <a:pt x="249423" y="40725"/>
                  <a:pt x="249423" y="34385"/>
                </a:cubicBezTo>
                <a:lnTo>
                  <a:pt x="249423" y="22931"/>
                </a:lnTo>
                <a:cubicBezTo>
                  <a:pt x="249423" y="16602"/>
                  <a:pt x="244338" y="11466"/>
                  <a:pt x="238081" y="11466"/>
                </a:cubicBezTo>
                <a:moveTo>
                  <a:pt x="187067" y="68772"/>
                </a:moveTo>
                <a:cubicBezTo>
                  <a:pt x="190203" y="68772"/>
                  <a:pt x="192733" y="71343"/>
                  <a:pt x="192733" y="74506"/>
                </a:cubicBezTo>
                <a:cubicBezTo>
                  <a:pt x="192733" y="77672"/>
                  <a:pt x="190203" y="80238"/>
                  <a:pt x="187067" y="80238"/>
                </a:cubicBezTo>
                <a:cubicBezTo>
                  <a:pt x="183932" y="80238"/>
                  <a:pt x="181402" y="77672"/>
                  <a:pt x="181402" y="74506"/>
                </a:cubicBezTo>
                <a:cubicBezTo>
                  <a:pt x="181402" y="71343"/>
                  <a:pt x="183932" y="68772"/>
                  <a:pt x="187067" y="68772"/>
                </a:cubicBezTo>
                <a:moveTo>
                  <a:pt x="187067" y="91703"/>
                </a:moveTo>
                <a:cubicBezTo>
                  <a:pt x="196458" y="91703"/>
                  <a:pt x="204074" y="84006"/>
                  <a:pt x="204074" y="74506"/>
                </a:cubicBezTo>
                <a:cubicBezTo>
                  <a:pt x="204074" y="65015"/>
                  <a:pt x="196458" y="57307"/>
                  <a:pt x="187067" y="57307"/>
                </a:cubicBezTo>
                <a:cubicBezTo>
                  <a:pt x="177677" y="57307"/>
                  <a:pt x="170060" y="65015"/>
                  <a:pt x="170060" y="74506"/>
                </a:cubicBezTo>
                <a:cubicBezTo>
                  <a:pt x="170060" y="84006"/>
                  <a:pt x="177677" y="91703"/>
                  <a:pt x="187067" y="91703"/>
                </a:cubicBezTo>
                <a:moveTo>
                  <a:pt x="97253" y="94970"/>
                </a:moveTo>
                <a:lnTo>
                  <a:pt x="137717" y="135864"/>
                </a:lnTo>
                <a:cubicBezTo>
                  <a:pt x="138742" y="136903"/>
                  <a:pt x="140157" y="137550"/>
                  <a:pt x="141719" y="137550"/>
                </a:cubicBezTo>
                <a:cubicBezTo>
                  <a:pt x="143281" y="137550"/>
                  <a:pt x="144698" y="136903"/>
                  <a:pt x="145723" y="135864"/>
                </a:cubicBezTo>
                <a:lnTo>
                  <a:pt x="163780" y="117621"/>
                </a:lnTo>
                <a:lnTo>
                  <a:pt x="187067" y="149004"/>
                </a:lnTo>
                <a:lnTo>
                  <a:pt x="61613" y="149004"/>
                </a:lnTo>
                <a:lnTo>
                  <a:pt x="97253" y="94970"/>
                </a:lnTo>
                <a:lnTo>
                  <a:pt x="97253" y="94970"/>
                </a:lnTo>
                <a:close/>
                <a:moveTo>
                  <a:pt x="51014" y="160456"/>
                </a:moveTo>
                <a:lnTo>
                  <a:pt x="198409" y="160456"/>
                </a:lnTo>
                <a:cubicBezTo>
                  <a:pt x="201534" y="160456"/>
                  <a:pt x="204074" y="157904"/>
                  <a:pt x="204074" y="154735"/>
                </a:cubicBezTo>
                <a:cubicBezTo>
                  <a:pt x="204074" y="153442"/>
                  <a:pt x="203587" y="152315"/>
                  <a:pt x="202860" y="151356"/>
                </a:cubicBezTo>
                <a:lnTo>
                  <a:pt x="202948" y="151301"/>
                </a:lnTo>
                <a:lnTo>
                  <a:pt x="168922" y="105454"/>
                </a:lnTo>
                <a:lnTo>
                  <a:pt x="168843" y="105514"/>
                </a:lnTo>
                <a:cubicBezTo>
                  <a:pt x="167818" y="104119"/>
                  <a:pt x="166245" y="103157"/>
                  <a:pt x="164394" y="103157"/>
                </a:cubicBezTo>
                <a:cubicBezTo>
                  <a:pt x="162832" y="103157"/>
                  <a:pt x="161404" y="103796"/>
                  <a:pt x="160379" y="104834"/>
                </a:cubicBezTo>
                <a:lnTo>
                  <a:pt x="141719" y="123711"/>
                </a:lnTo>
                <a:lnTo>
                  <a:pt x="100381" y="81920"/>
                </a:lnTo>
                <a:cubicBezTo>
                  <a:pt x="99355" y="80879"/>
                  <a:pt x="97933" y="80238"/>
                  <a:pt x="96362" y="80238"/>
                </a:cubicBezTo>
                <a:cubicBezTo>
                  <a:pt x="94397" y="80238"/>
                  <a:pt x="92758" y="81315"/>
                  <a:pt x="91744" y="82852"/>
                </a:cubicBezTo>
                <a:lnTo>
                  <a:pt x="91648" y="82781"/>
                </a:lnTo>
                <a:lnTo>
                  <a:pt x="46308" y="151556"/>
                </a:lnTo>
                <a:lnTo>
                  <a:pt x="46385" y="151624"/>
                </a:lnTo>
                <a:cubicBezTo>
                  <a:pt x="45782" y="152540"/>
                  <a:pt x="45349" y="153565"/>
                  <a:pt x="45349" y="154735"/>
                </a:cubicBezTo>
                <a:cubicBezTo>
                  <a:pt x="45349" y="157904"/>
                  <a:pt x="47884" y="160456"/>
                  <a:pt x="51014" y="160456"/>
                </a:cubicBezTo>
              </a:path>
            </a:pathLst>
          </a:custGeom>
          <a:solidFill>
            <a:srgbClr val="FFFFFF"/>
          </a:solidFill>
        </p:spPr>
        <p:txBody>
          <a:bodyPr lIns="126917" rIns="126917" rtlCol="0" anchor="ctr"/>
          <a:lstStyle/>
          <a:p>
            <a:pPr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10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报告分析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实施效果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3"/>
          <p:cNvSpPr txBox="1"/>
          <p:nvPr/>
        </p:nvSpPr>
        <p:spPr bwMode="auto">
          <a:xfrm>
            <a:off x="-3" y="-60338"/>
            <a:ext cx="10392291" cy="54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603" tIns="60801" rIns="121603" bIns="60801" anchor="ctr"/>
          <a:lstStyle>
            <a:defPPr>
              <a:defRPr lang="zh-CN"/>
            </a:defPPr>
            <a:lvl1pPr eaLnBrk="1" hangingPunct="1">
              <a:defRPr sz="2400" b="1">
                <a:solidFill>
                  <a:srgbClr val="055AA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endParaRPr lang="zh-CN" altLang="en-US" sz="2400" dirty="0"/>
          </a:p>
        </p:txBody>
      </p:sp>
      <p:pic>
        <p:nvPicPr>
          <p:cNvPr id="4" name="图片 3" descr="C:\Users\wanwoo\Desktop\8c3fa8681b4b1b9ba981f85abcddea8.png8c3fa8681b4b1b9ba981f85abcddea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69623" y="899613"/>
            <a:ext cx="9690137" cy="49973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039" y="3161522"/>
            <a:ext cx="3283986" cy="3093610"/>
          </a:xfrm>
          <a:prstGeom prst="rect">
            <a:avLst/>
          </a:prstGeom>
        </p:spPr>
      </p:pic>
      <p:sp>
        <p:nvSpPr>
          <p:cNvPr id="9" name="矩形: 圆角 8"/>
          <p:cNvSpPr/>
          <p:nvPr/>
        </p:nvSpPr>
        <p:spPr>
          <a:xfrm>
            <a:off x="591803" y="3083059"/>
            <a:ext cx="5535046" cy="34594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9" idx="3"/>
            <a:endCxn id="7" idx="1"/>
          </p:cNvCxnSpPr>
          <p:nvPr/>
        </p:nvCxnSpPr>
        <p:spPr>
          <a:xfrm>
            <a:off x="6126849" y="3256030"/>
            <a:ext cx="725190" cy="14522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报告分析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漏洞发现、验证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828"/>
            <a:ext cx="5717138" cy="6603753"/>
          </a:xfrm>
          <a:prstGeom prst="rect">
            <a:avLst/>
          </a:prstGeom>
        </p:spPr>
      </p:pic>
      <p:sp>
        <p:nvSpPr>
          <p:cNvPr id="2" name="半闭框 1"/>
          <p:cNvSpPr/>
          <p:nvPr/>
        </p:nvSpPr>
        <p:spPr>
          <a:xfrm rot="10800000" flipH="1">
            <a:off x="718539" y="4263823"/>
            <a:ext cx="1102937" cy="970261"/>
          </a:xfrm>
          <a:prstGeom prst="halfFrame">
            <a:avLst>
              <a:gd name="adj1" fmla="val 14277"/>
              <a:gd name="adj2" fmla="val 15963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02" tIns="25701" rIns="51402" bIns="25701" rtlCol="0" anchor="ctr"/>
          <a:lstStyle/>
          <a:p>
            <a:pPr algn="ctr"/>
            <a:endParaRPr kumimoji="1" lang="zh-CN" altLang="en-US" sz="1350" dirty="0">
              <a:solidFill>
                <a:schemeClr val="tx1"/>
              </a:solidFill>
            </a:endParaRPr>
          </a:p>
        </p:txBody>
      </p:sp>
      <p:sp>
        <p:nvSpPr>
          <p:cNvPr id="3" name="半闭框 2"/>
          <p:cNvSpPr/>
          <p:nvPr/>
        </p:nvSpPr>
        <p:spPr>
          <a:xfrm rot="5400000">
            <a:off x="5840674" y="2022428"/>
            <a:ext cx="897171" cy="1047504"/>
          </a:xfrm>
          <a:prstGeom prst="halfFrame">
            <a:avLst>
              <a:gd name="adj1" fmla="val 15873"/>
              <a:gd name="adj2" fmla="val 17596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02" tIns="25701" rIns="51402" bIns="25701" rtlCol="0" anchor="ctr"/>
          <a:lstStyle/>
          <a:p>
            <a:pPr algn="ctr"/>
            <a:endParaRPr kumimoji="1" lang="zh-CN" altLang="en-US" sz="135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25" r="100000">
                        <a14:foregroundMark x1="16334" y1="25234" x2="16334" y2="25234"/>
                        <a14:foregroundMark x1="29800" y1="79673" x2="29800" y2="79673"/>
                        <a14:foregroundMark x1="34788" y1="13318" x2="34788" y2="13318"/>
                        <a14:foregroundMark x1="15835" y1="11449" x2="15835" y2="11449"/>
                        <a14:foregroundMark x1="19327" y1="12850" x2="19327" y2="12850"/>
                        <a14:foregroundMark x1="79800" y1="79673" x2="79800" y2="79673"/>
                        <a14:foregroundMark x1="76309" y1="65888" x2="76309" y2="65888"/>
                        <a14:foregroundMark x1="73067" y1="65187" x2="73067" y2="65187"/>
                        <a14:foregroundMark x1="58603" y1="77570" x2="58603" y2="77570"/>
                        <a14:foregroundMark x1="82544" y1="43925" x2="82544" y2="43925"/>
                        <a14:foregroundMark x1="83791" y1="69626" x2="83791" y2="69626"/>
                        <a14:foregroundMark x1="25187" y1="7477" x2="25187" y2="74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733" y="2187465"/>
            <a:ext cx="5969150" cy="3185117"/>
          </a:xfrm>
          <a:prstGeom prst="rect">
            <a:avLst/>
          </a:prstGeom>
        </p:spPr>
      </p:pic>
      <p:sp>
        <p:nvSpPr>
          <p:cNvPr id="5" name="半闭框 4"/>
          <p:cNvSpPr/>
          <p:nvPr/>
        </p:nvSpPr>
        <p:spPr>
          <a:xfrm>
            <a:off x="718538" y="2100688"/>
            <a:ext cx="1042783" cy="890984"/>
          </a:xfrm>
          <a:prstGeom prst="halfFrame">
            <a:avLst>
              <a:gd name="adj1" fmla="val 15873"/>
              <a:gd name="adj2" fmla="val 1587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02" tIns="25701" rIns="51402" bIns="25701" rtlCol="0" anchor="ctr"/>
          <a:lstStyle/>
          <a:p>
            <a:pPr algn="ctr"/>
            <a:endParaRPr kumimoji="1" lang="zh-CN" altLang="en-US" sz="1350">
              <a:solidFill>
                <a:schemeClr val="tx1"/>
              </a:solidFill>
            </a:endParaRPr>
          </a:p>
        </p:txBody>
      </p:sp>
      <p:sp>
        <p:nvSpPr>
          <p:cNvPr id="6" name="半闭框 5"/>
          <p:cNvSpPr/>
          <p:nvPr/>
        </p:nvSpPr>
        <p:spPr>
          <a:xfrm rot="10800000">
            <a:off x="5790540" y="4300871"/>
            <a:ext cx="1042783" cy="938855"/>
          </a:xfrm>
          <a:prstGeom prst="halfFrame">
            <a:avLst>
              <a:gd name="adj1" fmla="val 15873"/>
              <a:gd name="adj2" fmla="val 15870"/>
            </a:avLst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1402" tIns="25701" rIns="51402" bIns="25701" rtlCol="0" anchor="ctr"/>
          <a:lstStyle/>
          <a:p>
            <a:pPr algn="ctr"/>
            <a:endParaRPr kumimoji="1" lang="zh-CN" altLang="en-US" sz="135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4733" y="2991673"/>
            <a:ext cx="5939606" cy="1213772"/>
          </a:xfrm>
          <a:prstGeom prst="rect">
            <a:avLst/>
          </a:prstGeom>
          <a:solidFill>
            <a:srgbClr val="FFFFFF">
              <a:alpha val="68000"/>
            </a:srgbClr>
          </a:solidFill>
        </p:spPr>
        <p:txBody>
          <a:bodyPr wrap="square">
            <a:spAutoFit/>
          </a:bodyPr>
          <a:lstStyle/>
          <a:p>
            <a:pPr algn="ctr" defTabSz="513715">
              <a:lnSpc>
                <a:spcPct val="150000"/>
              </a:lnSpc>
              <a:buClr>
                <a:srgbClr val="FF8600"/>
              </a:buClr>
              <a:defRPr/>
            </a:pPr>
            <a:r>
              <a:rPr kumimoji="1" lang="en-US" altLang="zh-CN" sz="2100" dirty="0">
                <a:solidFill>
                  <a:srgbClr val="0062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XX</a:t>
            </a:r>
            <a:r>
              <a:rPr kumimoji="1" lang="zh-CN" altLang="en-US" sz="2100" dirty="0">
                <a:solidFill>
                  <a:srgbClr val="0062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银行统一端点监测与控制系统</a:t>
            </a:r>
            <a:endParaRPr kumimoji="1" lang="en-US" altLang="zh-CN" sz="2100" dirty="0">
              <a:solidFill>
                <a:srgbClr val="00628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defTabSz="513715">
              <a:lnSpc>
                <a:spcPct val="150000"/>
              </a:lnSpc>
              <a:buClr>
                <a:srgbClr val="FF8600"/>
              </a:buClr>
              <a:defRPr/>
            </a:pPr>
            <a:r>
              <a:rPr kumimoji="1" lang="zh-CN" altLang="en-US" sz="2100" dirty="0">
                <a:solidFill>
                  <a:srgbClr val="0062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覆盖全国</a:t>
            </a:r>
            <a:r>
              <a:rPr kumimoji="1" lang="en-US" altLang="zh-CN" sz="21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28</a:t>
            </a:r>
            <a:r>
              <a:rPr kumimoji="1" lang="zh-CN" altLang="en-US" sz="2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r>
              <a:rPr kumimoji="1" lang="zh-CN" altLang="en-US" sz="2100" dirty="0">
                <a:solidFill>
                  <a:srgbClr val="0062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省市的监测网点</a:t>
            </a:r>
            <a:endParaRPr kumimoji="1" lang="en-US" altLang="zh-CN" sz="2100" dirty="0">
              <a:solidFill>
                <a:srgbClr val="00628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 defTabSz="513715">
              <a:lnSpc>
                <a:spcPct val="150000"/>
              </a:lnSpc>
              <a:buClr>
                <a:srgbClr val="FF8600"/>
              </a:buClr>
              <a:defRPr/>
            </a:pPr>
            <a:endParaRPr kumimoji="1" lang="en-US" altLang="zh-CN" sz="750" dirty="0">
              <a:solidFill>
                <a:srgbClr val="00628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861381" y="968151"/>
            <a:ext cx="5088297" cy="5202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100" dirty="0">
                <a:solidFill>
                  <a:srgbClr val="1651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在线运行监测：</a:t>
            </a:r>
            <a:endParaRPr kumimoji="1" lang="en-US" altLang="zh-CN" sz="2100" dirty="0">
              <a:solidFill>
                <a:srgbClr val="1651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2100" dirty="0">
              <a:solidFill>
                <a:srgbClr val="1651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kumimoji="1" lang="en-US" altLang="zh-CN" sz="2100" dirty="0">
                <a:solidFill>
                  <a:srgbClr val="165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28</a:t>
            </a:r>
            <a:r>
              <a:rPr kumimoji="1" lang="zh-CN" altLang="en-US" sz="2100" dirty="0">
                <a:solidFill>
                  <a:srgbClr val="165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个省分行内网资产全面测绘，资产看得见、找得到、理得清</a:t>
            </a:r>
            <a:endParaRPr kumimoji="1" lang="en-US" altLang="zh-CN" sz="2100" dirty="0">
              <a:solidFill>
                <a:srgbClr val="00628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100" dirty="0">
                <a:solidFill>
                  <a:srgbClr val="1651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监测并处理</a:t>
            </a:r>
            <a:r>
              <a:rPr kumimoji="1" lang="en-US" altLang="zh-CN" sz="2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1000+</a:t>
            </a:r>
            <a:r>
              <a:rPr kumimoji="1" lang="zh-CN" altLang="en-US" sz="2100" dirty="0">
                <a:solidFill>
                  <a:srgbClr val="0062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漏洞及</a:t>
            </a:r>
            <a:r>
              <a:rPr kumimoji="1" lang="zh-CN" altLang="en-US" sz="2100" dirty="0">
                <a:solidFill>
                  <a:srgbClr val="0062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弱口令</a:t>
            </a:r>
            <a:endParaRPr kumimoji="1" lang="en-US" altLang="zh-CN" sz="2100" dirty="0">
              <a:solidFill>
                <a:srgbClr val="00628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100" dirty="0">
                <a:solidFill>
                  <a:srgbClr val="165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阻断并处理</a:t>
            </a:r>
            <a:r>
              <a:rPr kumimoji="1" lang="en-US" altLang="zh-CN" sz="2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1000+</a:t>
            </a:r>
            <a:r>
              <a:rPr kumimoji="1" lang="zh-CN" altLang="en-US" sz="2100" dirty="0">
                <a:solidFill>
                  <a:srgbClr val="0062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私接终端行为</a:t>
            </a:r>
            <a:endParaRPr kumimoji="1" lang="en-US" altLang="zh-CN" sz="2100" dirty="0">
              <a:solidFill>
                <a:srgbClr val="00628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100" dirty="0">
                <a:solidFill>
                  <a:srgbClr val="165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阻断并处理</a:t>
            </a:r>
            <a:r>
              <a:rPr kumimoji="1" lang="en-US" altLang="zh-CN" sz="2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260+</a:t>
            </a:r>
            <a:r>
              <a:rPr kumimoji="1" lang="zh-CN" altLang="en-US" sz="2100" dirty="0">
                <a:solidFill>
                  <a:srgbClr val="0062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疑似仿冒</a:t>
            </a:r>
            <a:r>
              <a:rPr kumimoji="1" lang="zh-CN" altLang="en-US" sz="2100" dirty="0">
                <a:solidFill>
                  <a:srgbClr val="0062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风险</a:t>
            </a:r>
            <a:endParaRPr kumimoji="1" lang="en-US" altLang="zh-CN" sz="2100" dirty="0">
              <a:solidFill>
                <a:srgbClr val="00628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100" dirty="0">
                <a:solidFill>
                  <a:srgbClr val="16518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态势感知预警</a:t>
            </a:r>
            <a:r>
              <a:rPr kumimoji="1" lang="en-US" altLang="zh-CN" sz="2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2000+</a:t>
            </a:r>
            <a:r>
              <a:rPr kumimoji="1" lang="zh-CN" altLang="en-US" sz="2100" dirty="0">
                <a:solidFill>
                  <a:srgbClr val="0062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视频漏录事件</a:t>
            </a:r>
            <a:endParaRPr kumimoji="1" lang="en-US" altLang="zh-CN" sz="2100" dirty="0">
              <a:solidFill>
                <a:srgbClr val="00628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100" dirty="0">
                <a:solidFill>
                  <a:srgbClr val="0062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有效支撑“</a:t>
            </a:r>
            <a:r>
              <a:rPr kumimoji="1" lang="en-US" altLang="zh-CN" sz="2100" dirty="0">
                <a:solidFill>
                  <a:srgbClr val="0062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HW</a:t>
            </a:r>
            <a:r>
              <a:rPr kumimoji="1" lang="zh-CN" altLang="en-US" sz="2100" dirty="0">
                <a:solidFill>
                  <a:srgbClr val="0062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行动”</a:t>
            </a:r>
            <a:r>
              <a:rPr kumimoji="1" lang="en-US" altLang="zh-CN" sz="2100" dirty="0">
                <a:solidFill>
                  <a:srgbClr val="0062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zh-CN" altLang="en-US" sz="2100" dirty="0">
                <a:solidFill>
                  <a:srgbClr val="0062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、国资委</a:t>
            </a:r>
            <a:r>
              <a:rPr kumimoji="1" lang="en-US" altLang="zh-CN" sz="2100" dirty="0">
                <a:solidFill>
                  <a:srgbClr val="0062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kumimoji="1" lang="zh-CN" altLang="en-US" sz="2100" dirty="0">
                <a:solidFill>
                  <a:srgbClr val="0062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网信办安全检查等重大活动</a:t>
            </a:r>
            <a:endParaRPr kumimoji="1" lang="en-US" altLang="zh-CN" sz="2100" dirty="0">
              <a:solidFill>
                <a:srgbClr val="00628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100" dirty="0">
                <a:solidFill>
                  <a:srgbClr val="0062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每年节省人工巡检服务费用近千万；</a:t>
            </a:r>
            <a:endParaRPr kumimoji="1" lang="en-US" altLang="zh-CN" sz="2100" dirty="0">
              <a:solidFill>
                <a:srgbClr val="00628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1" lang="zh-CN" altLang="en-US" sz="2100" dirty="0">
                <a:solidFill>
                  <a:srgbClr val="00628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实现网络资产盘点及溯源全自动化；</a:t>
            </a:r>
            <a:endParaRPr kumimoji="1" lang="en-US" altLang="zh-CN" sz="2100" dirty="0">
              <a:solidFill>
                <a:srgbClr val="00628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案例分享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-XX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银行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3"/>
            <a:ext cx="5717138" cy="660375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761" y="1369209"/>
            <a:ext cx="3540097" cy="24112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42" y="1369209"/>
            <a:ext cx="1868760" cy="241125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13" y="3868059"/>
            <a:ext cx="5392915" cy="282552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361486" y="2277928"/>
            <a:ext cx="4938059" cy="267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100" dirty="0">
                <a:solidFill>
                  <a:srgbClr val="1651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在金融科技部门部署系统，建立内网资产测绘、资产画像、网络空间地图、态势感知、安全面管控、脆弱点管控等手段，为总行实现全国分支行统一部署、挂图作战提供数据支撑；此解决方案获得总行科技部高度认可，荣获</a:t>
            </a:r>
            <a:r>
              <a:rPr kumimoji="1" lang="en-US" altLang="zh-CN" sz="2100" dirty="0">
                <a:solidFill>
                  <a:srgbClr val="1651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kumimoji="1" lang="zh-CN" altLang="en-US" sz="2100" dirty="0">
                <a:solidFill>
                  <a:srgbClr val="1651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年度总行金融科技创新一等奖，并在</a:t>
            </a:r>
            <a:r>
              <a:rPr kumimoji="1" lang="en-US" altLang="zh-CN" sz="2100" dirty="0">
                <a:solidFill>
                  <a:srgbClr val="1651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kumimoji="1" lang="zh-CN" altLang="en-US" sz="2100" dirty="0">
                <a:solidFill>
                  <a:srgbClr val="1651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金融电子化</a:t>
            </a:r>
            <a:r>
              <a:rPr kumimoji="1" lang="en-US" altLang="zh-CN" sz="2100" dirty="0">
                <a:solidFill>
                  <a:srgbClr val="1651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kumimoji="1" lang="zh-CN" altLang="en-US" sz="2100" dirty="0">
                <a:solidFill>
                  <a:srgbClr val="1651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发表署名文章。</a:t>
            </a:r>
            <a:endParaRPr kumimoji="1" lang="en-US" altLang="zh-CN" sz="2100" dirty="0">
              <a:solidFill>
                <a:srgbClr val="1651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案例分享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-XX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银行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等腰三角形 2"/>
          <p:cNvSpPr/>
          <p:nvPr/>
        </p:nvSpPr>
        <p:spPr>
          <a:xfrm flipV="1">
            <a:off x="5471119" y="5145944"/>
            <a:ext cx="534906" cy="261309"/>
          </a:xfrm>
          <a:prstGeom prst="triangle">
            <a:avLst>
              <a:gd name="adj" fmla="val 50907"/>
            </a:avLst>
          </a:prstGeom>
          <a:solidFill>
            <a:srgbClr val="FFB850"/>
          </a:solidFill>
          <a:ln>
            <a:noFill/>
          </a:ln>
          <a:effectLst>
            <a:innerShdw blurRad="152400" dist="762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等腰三角形 3"/>
          <p:cNvSpPr/>
          <p:nvPr/>
        </p:nvSpPr>
        <p:spPr>
          <a:xfrm rot="7200000" flipV="1">
            <a:off x="4095119" y="2804187"/>
            <a:ext cx="534712" cy="261404"/>
          </a:xfrm>
          <a:prstGeom prst="triangle">
            <a:avLst>
              <a:gd name="adj" fmla="val 50907"/>
            </a:avLst>
          </a:prstGeom>
          <a:solidFill>
            <a:srgbClr val="01ACBE"/>
          </a:solidFill>
          <a:ln>
            <a:noFill/>
          </a:ln>
          <a:effectLst>
            <a:innerShdw blurRad="152400" dist="762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等腰三角形 4"/>
          <p:cNvSpPr/>
          <p:nvPr/>
        </p:nvSpPr>
        <p:spPr>
          <a:xfrm rot="14400000" flipV="1">
            <a:off x="6763667" y="2676882"/>
            <a:ext cx="534712" cy="261404"/>
          </a:xfrm>
          <a:prstGeom prst="triangle">
            <a:avLst>
              <a:gd name="adj" fmla="val 50907"/>
            </a:avLst>
          </a:prstGeom>
          <a:solidFill>
            <a:srgbClr val="E87071"/>
          </a:solidFill>
          <a:ln>
            <a:noFill/>
          </a:ln>
          <a:effectLst>
            <a:innerShdw blurRad="152400" dist="76200" dir="13500000">
              <a:prstClr val="black">
                <a:alpha val="4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任意多边形 17"/>
          <p:cNvSpPr/>
          <p:nvPr/>
        </p:nvSpPr>
        <p:spPr>
          <a:xfrm>
            <a:off x="3253060" y="3008017"/>
            <a:ext cx="2459776" cy="2125562"/>
          </a:xfrm>
          <a:custGeom>
            <a:avLst/>
            <a:gdLst>
              <a:gd name="connsiteX0" fmla="*/ 1365925 w 2724354"/>
              <a:gd name="connsiteY0" fmla="*/ 0 h 2355042"/>
              <a:gd name="connsiteX1" fmla="*/ 2724354 w 2724354"/>
              <a:gd name="connsiteY1" fmla="*/ 784290 h 2355042"/>
              <a:gd name="connsiteX2" fmla="*/ 2724354 w 2724354"/>
              <a:gd name="connsiteY2" fmla="*/ 2355042 h 2355042"/>
              <a:gd name="connsiteX3" fmla="*/ 0 w 2724354"/>
              <a:gd name="connsiteY3" fmla="*/ 2355042 h 2355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4354" h="2355042">
                <a:moveTo>
                  <a:pt x="1365925" y="0"/>
                </a:moveTo>
                <a:lnTo>
                  <a:pt x="2724354" y="784290"/>
                </a:lnTo>
                <a:lnTo>
                  <a:pt x="2724354" y="2355042"/>
                </a:lnTo>
                <a:lnTo>
                  <a:pt x="0" y="2355042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75000"/>
                </a:schemeClr>
              </a:gs>
            </a:gsLst>
            <a:lin ang="2700000" scaled="1"/>
            <a:tileRect/>
          </a:gra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任意多边形 18"/>
          <p:cNvSpPr/>
          <p:nvPr/>
        </p:nvSpPr>
        <p:spPr>
          <a:xfrm flipH="1">
            <a:off x="5747273" y="3004338"/>
            <a:ext cx="2459776" cy="2125562"/>
          </a:xfrm>
          <a:custGeom>
            <a:avLst/>
            <a:gdLst>
              <a:gd name="connsiteX0" fmla="*/ 1365925 w 2724354"/>
              <a:gd name="connsiteY0" fmla="*/ 0 h 2355042"/>
              <a:gd name="connsiteX1" fmla="*/ 2724354 w 2724354"/>
              <a:gd name="connsiteY1" fmla="*/ 784290 h 2355042"/>
              <a:gd name="connsiteX2" fmla="*/ 2724354 w 2724354"/>
              <a:gd name="connsiteY2" fmla="*/ 2355042 h 2355042"/>
              <a:gd name="connsiteX3" fmla="*/ 0 w 2724354"/>
              <a:gd name="connsiteY3" fmla="*/ 2355042 h 2355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4354" h="2355042">
                <a:moveTo>
                  <a:pt x="1365925" y="0"/>
                </a:moveTo>
                <a:lnTo>
                  <a:pt x="2724354" y="784290"/>
                </a:lnTo>
                <a:lnTo>
                  <a:pt x="2724354" y="2355042"/>
                </a:lnTo>
                <a:lnTo>
                  <a:pt x="0" y="2355042"/>
                </a:lnTo>
                <a:close/>
              </a:path>
            </a:pathLst>
          </a:cu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 w="254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任意多边形 19"/>
          <p:cNvSpPr/>
          <p:nvPr/>
        </p:nvSpPr>
        <p:spPr>
          <a:xfrm rot="14400000" flipH="1">
            <a:off x="4192599" y="1374821"/>
            <a:ext cx="2458888" cy="2126331"/>
          </a:xfrm>
          <a:custGeom>
            <a:avLst/>
            <a:gdLst>
              <a:gd name="connsiteX0" fmla="*/ 1365925 w 2724354"/>
              <a:gd name="connsiteY0" fmla="*/ 0 h 2355042"/>
              <a:gd name="connsiteX1" fmla="*/ 2724354 w 2724354"/>
              <a:gd name="connsiteY1" fmla="*/ 784290 h 2355042"/>
              <a:gd name="connsiteX2" fmla="*/ 2724354 w 2724354"/>
              <a:gd name="connsiteY2" fmla="*/ 2355042 h 2355042"/>
              <a:gd name="connsiteX3" fmla="*/ 0 w 2724354"/>
              <a:gd name="connsiteY3" fmla="*/ 2355042 h 2355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24354" h="2355042">
                <a:moveTo>
                  <a:pt x="1365925" y="0"/>
                </a:moveTo>
                <a:lnTo>
                  <a:pt x="2724354" y="784290"/>
                </a:lnTo>
                <a:lnTo>
                  <a:pt x="2724354" y="2355042"/>
                </a:lnTo>
                <a:lnTo>
                  <a:pt x="0" y="2355042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75000"/>
                </a:schemeClr>
              </a:gs>
            </a:gsLst>
            <a:lin ang="900000" scaled="0"/>
            <a:tileRect/>
          </a:gra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9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40192" y="1835931"/>
            <a:ext cx="1671930" cy="1047097"/>
            <a:chOff x="4299023" y="1921477"/>
            <a:chExt cx="1671712" cy="1047339"/>
          </a:xfrm>
        </p:grpSpPr>
        <p:sp>
          <p:nvSpPr>
            <p:cNvPr id="10" name="任意多边形 9"/>
            <p:cNvSpPr/>
            <p:nvPr/>
          </p:nvSpPr>
          <p:spPr>
            <a:xfrm rot="15321110">
              <a:off x="4611209" y="1609291"/>
              <a:ext cx="1047339" cy="1671712"/>
            </a:xfrm>
            <a:custGeom>
              <a:avLst/>
              <a:gdLst>
                <a:gd name="connsiteX0" fmla="*/ 0 w 1543050"/>
                <a:gd name="connsiteY0" fmla="*/ 1730751 h 2462944"/>
                <a:gd name="connsiteX1" fmla="*/ 309567 w 1543050"/>
                <a:gd name="connsiteY1" fmla="*/ 1730751 h 2462944"/>
                <a:gd name="connsiteX2" fmla="*/ 309567 w 1543050"/>
                <a:gd name="connsiteY2" fmla="*/ 0 h 2462944"/>
                <a:gd name="connsiteX3" fmla="*/ 1233483 w 1543050"/>
                <a:gd name="connsiteY3" fmla="*/ 912638 h 2462944"/>
                <a:gd name="connsiteX4" fmla="*/ 1233483 w 1543050"/>
                <a:gd name="connsiteY4" fmla="*/ 1730751 h 2462944"/>
                <a:gd name="connsiteX5" fmla="*/ 1543050 w 1543050"/>
                <a:gd name="connsiteY5" fmla="*/ 1730751 h 2462944"/>
                <a:gd name="connsiteX6" fmla="*/ 771525 w 1543050"/>
                <a:gd name="connsiteY6" fmla="*/ 2462944 h 246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3050" h="2462944">
                  <a:moveTo>
                    <a:pt x="0" y="1730751"/>
                  </a:moveTo>
                  <a:lnTo>
                    <a:pt x="309567" y="1730751"/>
                  </a:lnTo>
                  <a:lnTo>
                    <a:pt x="309567" y="0"/>
                  </a:lnTo>
                  <a:lnTo>
                    <a:pt x="1233483" y="912638"/>
                  </a:lnTo>
                  <a:lnTo>
                    <a:pt x="1233483" y="1730751"/>
                  </a:lnTo>
                  <a:lnTo>
                    <a:pt x="1543050" y="1730751"/>
                  </a:lnTo>
                  <a:lnTo>
                    <a:pt x="771525" y="2462944"/>
                  </a:ln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  <a:effectLst>
              <a:outerShdw blurRad="152400" dist="1778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文本框 31"/>
            <p:cNvSpPr txBox="1"/>
            <p:nvPr/>
          </p:nvSpPr>
          <p:spPr>
            <a:xfrm>
              <a:off x="5091959" y="2124416"/>
              <a:ext cx="785133" cy="461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  <a:latin typeface="Impact" panose="020B0806030902050204" pitchFamily="34" charset="0"/>
                  <a:cs typeface="Iskoola Pota" panose="020B0502040204020203" pitchFamily="34" charset="0"/>
                </a:rPr>
                <a:t>01</a:t>
              </a:r>
              <a:endParaRPr lang="zh-CN" altLang="en-US" sz="2400" dirty="0">
                <a:solidFill>
                  <a:prstClr val="white"/>
                </a:solidFill>
                <a:latin typeface="Impact" panose="020B0806030902050204" pitchFamily="34" charset="0"/>
                <a:cs typeface="Iskoola Pota" panose="020B0502040204020203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216775" y="4197368"/>
            <a:ext cx="1240195" cy="1671325"/>
            <a:chOff x="4375595" y="4283461"/>
            <a:chExt cx="1240034" cy="1671712"/>
          </a:xfrm>
        </p:grpSpPr>
        <p:sp>
          <p:nvSpPr>
            <p:cNvPr id="13" name="任意多边形 8"/>
            <p:cNvSpPr/>
            <p:nvPr/>
          </p:nvSpPr>
          <p:spPr>
            <a:xfrm rot="8121110">
              <a:off x="4568290" y="4283461"/>
              <a:ext cx="1047339" cy="1671712"/>
            </a:xfrm>
            <a:custGeom>
              <a:avLst/>
              <a:gdLst>
                <a:gd name="connsiteX0" fmla="*/ 0 w 1543050"/>
                <a:gd name="connsiteY0" fmla="*/ 1730751 h 2462944"/>
                <a:gd name="connsiteX1" fmla="*/ 309567 w 1543050"/>
                <a:gd name="connsiteY1" fmla="*/ 1730751 h 2462944"/>
                <a:gd name="connsiteX2" fmla="*/ 309567 w 1543050"/>
                <a:gd name="connsiteY2" fmla="*/ 0 h 2462944"/>
                <a:gd name="connsiteX3" fmla="*/ 1233483 w 1543050"/>
                <a:gd name="connsiteY3" fmla="*/ 912638 h 2462944"/>
                <a:gd name="connsiteX4" fmla="*/ 1233483 w 1543050"/>
                <a:gd name="connsiteY4" fmla="*/ 1730751 h 2462944"/>
                <a:gd name="connsiteX5" fmla="*/ 1543050 w 1543050"/>
                <a:gd name="connsiteY5" fmla="*/ 1730751 h 2462944"/>
                <a:gd name="connsiteX6" fmla="*/ 771525 w 1543050"/>
                <a:gd name="connsiteY6" fmla="*/ 2462944 h 246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3050" h="2462944">
                  <a:moveTo>
                    <a:pt x="0" y="1730751"/>
                  </a:moveTo>
                  <a:lnTo>
                    <a:pt x="309567" y="1730751"/>
                  </a:lnTo>
                  <a:lnTo>
                    <a:pt x="309567" y="0"/>
                  </a:lnTo>
                  <a:lnTo>
                    <a:pt x="1233483" y="912638"/>
                  </a:lnTo>
                  <a:lnTo>
                    <a:pt x="1233483" y="1730751"/>
                  </a:lnTo>
                  <a:lnTo>
                    <a:pt x="1543050" y="1730751"/>
                  </a:lnTo>
                  <a:lnTo>
                    <a:pt x="771525" y="2462944"/>
                  </a:ln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  <a:effectLst>
              <a:outerShdw blurRad="152400" dist="1778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文本框 32"/>
            <p:cNvSpPr txBox="1"/>
            <p:nvPr/>
          </p:nvSpPr>
          <p:spPr>
            <a:xfrm>
              <a:off x="4375595" y="4611140"/>
              <a:ext cx="785133" cy="461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  <a:latin typeface="Impact" panose="020B0806030902050204" pitchFamily="34" charset="0"/>
                  <a:cs typeface="Iskoola Pota" panose="020B0502040204020203" pitchFamily="34" charset="0"/>
                </a:rPr>
                <a:t>03</a:t>
              </a:r>
              <a:endParaRPr lang="zh-CN" altLang="en-US" sz="2400" dirty="0">
                <a:solidFill>
                  <a:prstClr val="white"/>
                </a:solidFill>
                <a:latin typeface="Impact" panose="020B0806030902050204" pitchFamily="34" charset="0"/>
                <a:cs typeface="Iskoola Pota" panose="020B0502040204020203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698944" y="2790897"/>
            <a:ext cx="1047475" cy="1671325"/>
            <a:chOff x="6857441" y="2876664"/>
            <a:chExt cx="1047339" cy="1671712"/>
          </a:xfrm>
        </p:grpSpPr>
        <p:sp>
          <p:nvSpPr>
            <p:cNvPr id="16" name="任意多边形 10"/>
            <p:cNvSpPr/>
            <p:nvPr/>
          </p:nvSpPr>
          <p:spPr>
            <a:xfrm rot="921110">
              <a:off x="6857441" y="2876664"/>
              <a:ext cx="1047339" cy="1671712"/>
            </a:xfrm>
            <a:custGeom>
              <a:avLst/>
              <a:gdLst>
                <a:gd name="connsiteX0" fmla="*/ 0 w 1543050"/>
                <a:gd name="connsiteY0" fmla="*/ 1730751 h 2462944"/>
                <a:gd name="connsiteX1" fmla="*/ 309567 w 1543050"/>
                <a:gd name="connsiteY1" fmla="*/ 1730751 h 2462944"/>
                <a:gd name="connsiteX2" fmla="*/ 309567 w 1543050"/>
                <a:gd name="connsiteY2" fmla="*/ 0 h 2462944"/>
                <a:gd name="connsiteX3" fmla="*/ 1233483 w 1543050"/>
                <a:gd name="connsiteY3" fmla="*/ 912638 h 2462944"/>
                <a:gd name="connsiteX4" fmla="*/ 1233483 w 1543050"/>
                <a:gd name="connsiteY4" fmla="*/ 1730751 h 2462944"/>
                <a:gd name="connsiteX5" fmla="*/ 1543050 w 1543050"/>
                <a:gd name="connsiteY5" fmla="*/ 1730751 h 2462944"/>
                <a:gd name="connsiteX6" fmla="*/ 771525 w 1543050"/>
                <a:gd name="connsiteY6" fmla="*/ 2462944 h 2462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3050" h="2462944">
                  <a:moveTo>
                    <a:pt x="0" y="1730751"/>
                  </a:moveTo>
                  <a:lnTo>
                    <a:pt x="309567" y="1730751"/>
                  </a:lnTo>
                  <a:lnTo>
                    <a:pt x="309567" y="0"/>
                  </a:lnTo>
                  <a:lnTo>
                    <a:pt x="1233483" y="912638"/>
                  </a:lnTo>
                  <a:lnTo>
                    <a:pt x="1233483" y="1730751"/>
                  </a:lnTo>
                  <a:lnTo>
                    <a:pt x="1543050" y="1730751"/>
                  </a:lnTo>
                  <a:lnTo>
                    <a:pt x="771525" y="2462944"/>
                  </a:lnTo>
                  <a:close/>
                </a:path>
              </a:pathLst>
            </a:custGeom>
            <a:solidFill>
              <a:srgbClr val="E87071"/>
            </a:solidFill>
            <a:ln>
              <a:noFill/>
            </a:ln>
            <a:effectLst>
              <a:outerShdw blurRad="152400" dist="177800" dir="2700000" sx="95000" sy="95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文本框 33"/>
            <p:cNvSpPr txBox="1"/>
            <p:nvPr/>
          </p:nvSpPr>
          <p:spPr>
            <a:xfrm>
              <a:off x="6964271" y="3614308"/>
              <a:ext cx="785133" cy="461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prstClr val="white"/>
                  </a:solidFill>
                  <a:latin typeface="Impact" panose="020B0806030902050204" pitchFamily="34" charset="0"/>
                  <a:cs typeface="Iskoola Pota" panose="020B0502040204020203" pitchFamily="34" charset="0"/>
                </a:rPr>
                <a:t>02</a:t>
              </a:r>
              <a:endParaRPr lang="zh-CN" altLang="en-US" sz="2400" dirty="0">
                <a:solidFill>
                  <a:prstClr val="white"/>
                </a:solidFill>
                <a:latin typeface="Impact" panose="020B0806030902050204" pitchFamily="34" charset="0"/>
                <a:cs typeface="Iskoola Pota" panose="020B0502040204020203" pitchFamily="34" charset="0"/>
              </a:endParaRPr>
            </a:p>
          </p:txBody>
        </p:sp>
      </p:grpSp>
      <p:sp>
        <p:nvSpPr>
          <p:cNvPr id="18" name="文本框 51"/>
          <p:cNvSpPr txBox="1"/>
          <p:nvPr/>
        </p:nvSpPr>
        <p:spPr>
          <a:xfrm>
            <a:off x="5504506" y="2551994"/>
            <a:ext cx="719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资产可视</a:t>
            </a:r>
            <a:endParaRPr lang="en-US" altLang="zh-CN" sz="20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52"/>
          <p:cNvSpPr txBox="1"/>
          <p:nvPr/>
        </p:nvSpPr>
        <p:spPr>
          <a:xfrm>
            <a:off x="4478043" y="3644056"/>
            <a:ext cx="810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9A0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辅助运维</a:t>
            </a:r>
            <a:endParaRPr lang="en-US" altLang="zh-CN" sz="2000" b="1" dirty="0">
              <a:solidFill>
                <a:srgbClr val="FF9A0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53"/>
          <p:cNvSpPr txBox="1"/>
          <p:nvPr/>
        </p:nvSpPr>
        <p:spPr>
          <a:xfrm>
            <a:off x="5990408" y="4017606"/>
            <a:ext cx="8104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安全可控</a:t>
            </a:r>
            <a:endParaRPr lang="en-US" altLang="zh-CN" sz="2000" b="1" dirty="0">
              <a:solidFill>
                <a:srgbClr val="FF89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59456" y="2983942"/>
            <a:ext cx="3120827" cy="1541355"/>
            <a:chOff x="1318674" y="3069754"/>
            <a:chExt cx="3120421" cy="1541712"/>
          </a:xfrm>
        </p:grpSpPr>
        <p:sp>
          <p:nvSpPr>
            <p:cNvPr id="22" name="任意多边形 21"/>
            <p:cNvSpPr/>
            <p:nvPr/>
          </p:nvSpPr>
          <p:spPr>
            <a:xfrm rot="5400000" flipH="1">
              <a:off x="1566832" y="2933868"/>
              <a:ext cx="1488088" cy="1808019"/>
            </a:xfrm>
            <a:custGeom>
              <a:avLst/>
              <a:gdLst>
                <a:gd name="connsiteX0" fmla="*/ 2554514 w 2554514"/>
                <a:gd name="connsiteY0" fmla="*/ 2249714 h 2249714"/>
                <a:gd name="connsiteX1" fmla="*/ 2554514 w 2554514"/>
                <a:gd name="connsiteY1" fmla="*/ 0 h 2249714"/>
                <a:gd name="connsiteX2" fmla="*/ 0 w 2554514"/>
                <a:gd name="connsiteY2" fmla="*/ 0 h 2249714"/>
                <a:gd name="connsiteX0-1" fmla="*/ 1616857 w 1616857"/>
                <a:gd name="connsiteY0-2" fmla="*/ 2249715 h 2249715"/>
                <a:gd name="connsiteX1-3" fmla="*/ 1616857 w 1616857"/>
                <a:gd name="connsiteY1-4" fmla="*/ 1 h 2249715"/>
                <a:gd name="connsiteX2-5" fmla="*/ 1 w 1616857"/>
                <a:gd name="connsiteY2-6" fmla="*/ 0 h 22497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616857" h="2249715">
                  <a:moveTo>
                    <a:pt x="1616857" y="2249715"/>
                  </a:moveTo>
                  <a:lnTo>
                    <a:pt x="1616857" y="1"/>
                  </a:lnTo>
                  <a:lnTo>
                    <a:pt x="1" y="0"/>
                  </a:lnTo>
                </a:path>
              </a:pathLst>
            </a:custGeom>
            <a:noFill/>
            <a:ln w="2222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 rot="5400000" flipH="1">
              <a:off x="4377801" y="4550172"/>
              <a:ext cx="59088" cy="635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 rot="5400000" flipH="1">
              <a:off x="1316612" y="3071816"/>
              <a:ext cx="67623" cy="635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25" name="直接连接符 24"/>
            <p:cNvCxnSpPr>
              <a:stCxn id="22" idx="2"/>
            </p:cNvCxnSpPr>
            <p:nvPr/>
          </p:nvCxnSpPr>
          <p:spPr>
            <a:xfrm>
              <a:off x="3214886" y="4581921"/>
              <a:ext cx="1152128" cy="1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5808487" y="1442586"/>
            <a:ext cx="4296621" cy="739763"/>
            <a:chOff x="5967100" y="1528041"/>
            <a:chExt cx="4296062" cy="739934"/>
          </a:xfrm>
        </p:grpSpPr>
        <p:sp>
          <p:nvSpPr>
            <p:cNvPr id="27" name="任意多边形 28"/>
            <p:cNvSpPr/>
            <p:nvPr/>
          </p:nvSpPr>
          <p:spPr>
            <a:xfrm rot="5400000">
              <a:off x="6625879" y="986999"/>
              <a:ext cx="666846" cy="1808019"/>
            </a:xfrm>
            <a:custGeom>
              <a:avLst/>
              <a:gdLst>
                <a:gd name="connsiteX0" fmla="*/ 2554514 w 2554514"/>
                <a:gd name="connsiteY0" fmla="*/ 2249714 h 2249714"/>
                <a:gd name="connsiteX1" fmla="*/ 2554514 w 2554514"/>
                <a:gd name="connsiteY1" fmla="*/ 0 h 2249714"/>
                <a:gd name="connsiteX2" fmla="*/ 0 w 2554514"/>
                <a:gd name="connsiteY2" fmla="*/ 0 h 2249714"/>
                <a:gd name="connsiteX0-1" fmla="*/ 1616857 w 1616857"/>
                <a:gd name="connsiteY0-2" fmla="*/ 2249715 h 2249715"/>
                <a:gd name="connsiteX1-3" fmla="*/ 1616857 w 1616857"/>
                <a:gd name="connsiteY1-4" fmla="*/ 1 h 2249715"/>
                <a:gd name="connsiteX2-5" fmla="*/ 1 w 1616857"/>
                <a:gd name="connsiteY2-6" fmla="*/ 0 h 22497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616857" h="2249715">
                  <a:moveTo>
                    <a:pt x="1616857" y="2249715"/>
                  </a:moveTo>
                  <a:lnTo>
                    <a:pt x="1616857" y="1"/>
                  </a:lnTo>
                  <a:lnTo>
                    <a:pt x="1" y="0"/>
                  </a:lnTo>
                </a:path>
              </a:pathLst>
            </a:custGeom>
            <a:noFill/>
            <a:ln w="2222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 rot="5400000" flipH="1">
              <a:off x="10201868" y="1525835"/>
              <a:ext cx="59088" cy="635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rot="5400000" flipH="1">
              <a:off x="5965038" y="2202414"/>
              <a:ext cx="67623" cy="635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7863312" y="1557585"/>
              <a:ext cx="2336350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6944854" y="3761974"/>
            <a:ext cx="2952711" cy="739763"/>
            <a:chOff x="7103319" y="3847966"/>
            <a:chExt cx="2952327" cy="739934"/>
          </a:xfrm>
        </p:grpSpPr>
        <p:sp>
          <p:nvSpPr>
            <p:cNvPr id="32" name="任意多边形 37"/>
            <p:cNvSpPr/>
            <p:nvPr/>
          </p:nvSpPr>
          <p:spPr>
            <a:xfrm rot="5400000">
              <a:off x="7498068" y="3570955"/>
              <a:ext cx="666846" cy="1279958"/>
            </a:xfrm>
            <a:custGeom>
              <a:avLst/>
              <a:gdLst>
                <a:gd name="connsiteX0" fmla="*/ 2554514 w 2554514"/>
                <a:gd name="connsiteY0" fmla="*/ 2249714 h 2249714"/>
                <a:gd name="connsiteX1" fmla="*/ 2554514 w 2554514"/>
                <a:gd name="connsiteY1" fmla="*/ 0 h 2249714"/>
                <a:gd name="connsiteX2" fmla="*/ 0 w 2554514"/>
                <a:gd name="connsiteY2" fmla="*/ 0 h 2249714"/>
                <a:gd name="connsiteX0-1" fmla="*/ 1616857 w 1616857"/>
                <a:gd name="connsiteY0-2" fmla="*/ 2249715 h 2249715"/>
                <a:gd name="connsiteX1-3" fmla="*/ 1616857 w 1616857"/>
                <a:gd name="connsiteY1-4" fmla="*/ 1 h 2249715"/>
                <a:gd name="connsiteX2-5" fmla="*/ 1 w 1616857"/>
                <a:gd name="connsiteY2-6" fmla="*/ 0 h 224971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616857" h="2249715">
                  <a:moveTo>
                    <a:pt x="1616857" y="2249715"/>
                  </a:moveTo>
                  <a:lnTo>
                    <a:pt x="1616857" y="1"/>
                  </a:lnTo>
                  <a:lnTo>
                    <a:pt x="1" y="0"/>
                  </a:lnTo>
                </a:path>
              </a:pathLst>
            </a:custGeom>
            <a:noFill/>
            <a:ln w="2222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 rot="5400000" flipH="1">
              <a:off x="9994352" y="3845760"/>
              <a:ext cx="59088" cy="635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 rot="5400000" flipH="1">
              <a:off x="7101257" y="4522339"/>
              <a:ext cx="67623" cy="635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8471470" y="3877510"/>
              <a:ext cx="1492211" cy="0"/>
            </a:xfrm>
            <a:prstGeom prst="line">
              <a:avLst/>
            </a:prstGeom>
            <a:noFill/>
            <a:ln w="2222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7737044" y="1472127"/>
            <a:ext cx="2847328" cy="1209927"/>
            <a:chOff x="7895406" y="1557586"/>
            <a:chExt cx="2846957" cy="1210206"/>
          </a:xfrm>
        </p:grpSpPr>
        <p:sp>
          <p:nvSpPr>
            <p:cNvPr id="37" name="文本框 91"/>
            <p:cNvSpPr txBox="1"/>
            <p:nvPr/>
          </p:nvSpPr>
          <p:spPr>
            <a:xfrm>
              <a:off x="7895406" y="1557586"/>
              <a:ext cx="2455260" cy="369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00B0F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实时自动化资产梳理</a:t>
              </a:r>
              <a:endParaRPr lang="zh-CN" altLang="en-US" dirty="0">
                <a:solidFill>
                  <a:srgbClr val="00B0F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38" name="矩形 47"/>
            <p:cNvSpPr>
              <a:spLocks noChangeArrowheads="1"/>
            </p:cNvSpPr>
            <p:nvPr/>
          </p:nvSpPr>
          <p:spPr bwMode="auto">
            <a:xfrm>
              <a:off x="7941856" y="1917626"/>
              <a:ext cx="2800507" cy="850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 marL="171450" indent="-171450">
                <a:lnSpc>
                  <a:spcPct val="130000"/>
                </a:lnSpc>
                <a:spcBef>
                  <a:spcPct val="0"/>
                </a:spcBef>
                <a:buFont typeface="Wingdings" panose="05000000000000000000" pitchFamily="2" charset="2"/>
                <a:buChar char="n"/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全网资产快速识别，弥补哑终端识别不足缺陷；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71450" indent="-171450">
                <a:lnSpc>
                  <a:spcPct val="130000"/>
                </a:lnSpc>
                <a:spcBef>
                  <a:spcPct val="0"/>
                </a:spcBef>
                <a:buFont typeface="Wingdings" panose="05000000000000000000" pitchFamily="2" charset="2"/>
                <a:buChar char="n"/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资产离线、上线、异常及时感知，第一获取资产情况；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328382" y="3829009"/>
            <a:ext cx="2800872" cy="1228762"/>
            <a:chOff x="8486666" y="3915011"/>
            <a:chExt cx="2800508" cy="1229045"/>
          </a:xfrm>
        </p:grpSpPr>
        <p:sp>
          <p:nvSpPr>
            <p:cNvPr id="40" name="文本框 112"/>
            <p:cNvSpPr txBox="1"/>
            <p:nvPr/>
          </p:nvSpPr>
          <p:spPr>
            <a:xfrm>
              <a:off x="8486666" y="3915011"/>
              <a:ext cx="2800508" cy="369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E8707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实时自动化威胁监测阻断</a:t>
              </a:r>
              <a:endParaRPr lang="zh-CN" altLang="en-US" dirty="0">
                <a:solidFill>
                  <a:srgbClr val="E8707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41" name="矩形 47"/>
            <p:cNvSpPr>
              <a:spLocks noChangeArrowheads="1"/>
            </p:cNvSpPr>
            <p:nvPr/>
          </p:nvSpPr>
          <p:spPr bwMode="auto">
            <a:xfrm>
              <a:off x="8543479" y="4293890"/>
              <a:ext cx="2304256" cy="850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 marL="171450" indent="-171450">
                <a:lnSpc>
                  <a:spcPct val="130000"/>
                </a:lnSpc>
                <a:spcBef>
                  <a:spcPct val="0"/>
                </a:spcBef>
                <a:buFont typeface="Wingdings" panose="05000000000000000000" pitchFamily="2" charset="2"/>
                <a:buChar char="n"/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私接、仿冒及时感知阻断；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71450" indent="-171450">
                <a:lnSpc>
                  <a:spcPct val="130000"/>
                </a:lnSpc>
                <a:spcBef>
                  <a:spcPct val="0"/>
                </a:spcBef>
                <a:buFont typeface="Wingdings" panose="05000000000000000000" pitchFamily="2" charset="2"/>
                <a:buChar char="n"/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漏洞、弱口令实时监测；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71450" indent="-171450">
                <a:lnSpc>
                  <a:spcPct val="130000"/>
                </a:lnSpc>
                <a:spcBef>
                  <a:spcPct val="0"/>
                </a:spcBef>
                <a:buFont typeface="Wingdings" panose="05000000000000000000" pitchFamily="2" charset="2"/>
                <a:buChar char="n"/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视频漏录、外发及时发现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71450" indent="-171450">
                <a:lnSpc>
                  <a:spcPct val="130000"/>
                </a:lnSpc>
                <a:spcBef>
                  <a:spcPct val="0"/>
                </a:spcBef>
                <a:buFont typeface="Wingdings" panose="05000000000000000000" pitchFamily="2" charset="2"/>
                <a:buChar char="n"/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第一时间感知并阻断入侵行为；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199460" y="3034979"/>
            <a:ext cx="1784437" cy="1268684"/>
            <a:chOff x="1358673" y="3120799"/>
            <a:chExt cx="1784205" cy="1268977"/>
          </a:xfrm>
        </p:grpSpPr>
        <p:sp>
          <p:nvSpPr>
            <p:cNvPr id="43" name="文本框 120"/>
            <p:cNvSpPr txBox="1"/>
            <p:nvPr/>
          </p:nvSpPr>
          <p:spPr>
            <a:xfrm>
              <a:off x="1515637" y="3120799"/>
              <a:ext cx="1610219" cy="369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rgbClr val="FF9A05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运维降本提速</a:t>
              </a:r>
              <a:endParaRPr lang="zh-CN" altLang="en-US" dirty="0">
                <a:solidFill>
                  <a:srgbClr val="FF9A05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endParaRPr>
            </a:p>
          </p:txBody>
        </p:sp>
        <p:sp>
          <p:nvSpPr>
            <p:cNvPr id="44" name="矩形 43"/>
            <p:cNvSpPr>
              <a:spLocks noChangeArrowheads="1"/>
            </p:cNvSpPr>
            <p:nvPr/>
          </p:nvSpPr>
          <p:spPr bwMode="auto">
            <a:xfrm>
              <a:off x="1358673" y="3539610"/>
              <a:ext cx="1784205" cy="850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68573" tIns="34287" rIns="68573" bIns="34287">
              <a:spAutoFit/>
            </a:bodyPr>
            <a:lstStyle/>
            <a:p>
              <a:pPr marL="171450" indent="-171450">
                <a:lnSpc>
                  <a:spcPct val="130000"/>
                </a:lnSpc>
                <a:spcBef>
                  <a:spcPct val="0"/>
                </a:spcBef>
                <a:buFont typeface="Wingdings" panose="05000000000000000000" pitchFamily="2" charset="2"/>
                <a:buChar char="n"/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加强</a:t>
              </a: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IP</a:t>
              </a: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地址管理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71450" indent="-171450">
                <a:lnSpc>
                  <a:spcPct val="130000"/>
                </a:lnSpc>
                <a:spcBef>
                  <a:spcPct val="0"/>
                </a:spcBef>
                <a:buFont typeface="Wingdings" panose="05000000000000000000" pitchFamily="2" charset="2"/>
                <a:buChar char="n"/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加快终端溯源定位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71450" indent="-171450">
                <a:lnSpc>
                  <a:spcPct val="130000"/>
                </a:lnSpc>
                <a:spcBef>
                  <a:spcPct val="0"/>
                </a:spcBef>
                <a:buFont typeface="Wingdings" panose="05000000000000000000" pitchFamily="2" charset="2"/>
                <a:buChar char="n"/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降低运维成本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71450" indent="-171450">
                <a:lnSpc>
                  <a:spcPct val="130000"/>
                </a:lnSpc>
                <a:spcBef>
                  <a:spcPct val="0"/>
                </a:spcBef>
                <a:buFont typeface="Wingdings" panose="05000000000000000000" pitchFamily="2" charset="2"/>
                <a:buChar char="n"/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提升故障处置效率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bg1"/>
                </a:solidFill>
              </a:rPr>
              <a:t>应用价值体现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40000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8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6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18" grpId="0"/>
          <p:bldP spid="19" grpId="0"/>
          <p:bldP spid="2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4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2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0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3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6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0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8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4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6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68" presetID="2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2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5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6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4" grpId="0" animBg="1"/>
          <p:bldP spid="5" grpId="0" animBg="1"/>
          <p:bldP spid="6" grpId="0" animBg="1"/>
          <p:bldP spid="7" grpId="0" animBg="1"/>
          <p:bldP spid="8" grpId="0" animBg="1"/>
          <p:bldP spid="18" grpId="0"/>
          <p:bldP spid="19" grpId="0"/>
          <p:bldP spid="20" grpId="0"/>
        </p:bld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87"/>
          <p:cNvGrpSpPr>
            <a:grpSpLocks noChangeAspect="1"/>
          </p:cNvGrpSpPr>
          <p:nvPr/>
        </p:nvGrpSpPr>
        <p:grpSpPr bwMode="auto">
          <a:xfrm>
            <a:off x="7015195" y="4596506"/>
            <a:ext cx="266559" cy="331575"/>
            <a:chOff x="5971" y="2553"/>
            <a:chExt cx="246" cy="30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5" name="Freeform 889"/>
            <p:cNvSpPr/>
            <p:nvPr/>
          </p:nvSpPr>
          <p:spPr bwMode="auto">
            <a:xfrm>
              <a:off x="5971" y="2715"/>
              <a:ext cx="246" cy="144"/>
            </a:xfrm>
            <a:custGeom>
              <a:avLst/>
              <a:gdLst>
                <a:gd name="T0" fmla="*/ 66 w 101"/>
                <a:gd name="T1" fmla="*/ 0 h 60"/>
                <a:gd name="T2" fmla="*/ 58 w 101"/>
                <a:gd name="T3" fmla="*/ 38 h 60"/>
                <a:gd name="T4" fmla="*/ 54 w 101"/>
                <a:gd name="T5" fmla="*/ 12 h 60"/>
                <a:gd name="T6" fmla="*/ 56 w 101"/>
                <a:gd name="T7" fmla="*/ 6 h 60"/>
                <a:gd name="T8" fmla="*/ 52 w 101"/>
                <a:gd name="T9" fmla="*/ 2 h 60"/>
                <a:gd name="T10" fmla="*/ 51 w 101"/>
                <a:gd name="T11" fmla="*/ 2 h 60"/>
                <a:gd name="T12" fmla="*/ 50 w 101"/>
                <a:gd name="T13" fmla="*/ 2 h 60"/>
                <a:gd name="T14" fmla="*/ 49 w 101"/>
                <a:gd name="T15" fmla="*/ 2 h 60"/>
                <a:gd name="T16" fmla="*/ 45 w 101"/>
                <a:gd name="T17" fmla="*/ 6 h 60"/>
                <a:gd name="T18" fmla="*/ 47 w 101"/>
                <a:gd name="T19" fmla="*/ 12 h 60"/>
                <a:gd name="T20" fmla="*/ 43 w 101"/>
                <a:gd name="T21" fmla="*/ 38 h 60"/>
                <a:gd name="T22" fmla="*/ 35 w 101"/>
                <a:gd name="T23" fmla="*/ 0 h 60"/>
                <a:gd name="T24" fmla="*/ 35 w 101"/>
                <a:gd name="T25" fmla="*/ 0 h 60"/>
                <a:gd name="T26" fmla="*/ 34 w 101"/>
                <a:gd name="T27" fmla="*/ 0 h 60"/>
                <a:gd name="T28" fmla="*/ 8 w 101"/>
                <a:gd name="T29" fmla="*/ 10 h 60"/>
                <a:gd name="T30" fmla="*/ 0 w 101"/>
                <a:gd name="T31" fmla="*/ 32 h 60"/>
                <a:gd name="T32" fmla="*/ 0 w 101"/>
                <a:gd name="T33" fmla="*/ 56 h 60"/>
                <a:gd name="T34" fmla="*/ 16 w 101"/>
                <a:gd name="T35" fmla="*/ 59 h 60"/>
                <a:gd name="T36" fmla="*/ 16 w 101"/>
                <a:gd name="T37" fmla="*/ 38 h 60"/>
                <a:gd name="T38" fmla="*/ 20 w 101"/>
                <a:gd name="T39" fmla="*/ 30 h 60"/>
                <a:gd name="T40" fmla="*/ 20 w 101"/>
                <a:gd name="T41" fmla="*/ 59 h 60"/>
                <a:gd name="T42" fmla="*/ 51 w 101"/>
                <a:gd name="T43" fmla="*/ 60 h 60"/>
                <a:gd name="T44" fmla="*/ 80 w 101"/>
                <a:gd name="T45" fmla="*/ 59 h 60"/>
                <a:gd name="T46" fmla="*/ 80 w 101"/>
                <a:gd name="T47" fmla="*/ 30 h 60"/>
                <a:gd name="T48" fmla="*/ 85 w 101"/>
                <a:gd name="T49" fmla="*/ 38 h 60"/>
                <a:gd name="T50" fmla="*/ 85 w 101"/>
                <a:gd name="T51" fmla="*/ 58 h 60"/>
                <a:gd name="T52" fmla="*/ 101 w 101"/>
                <a:gd name="T53" fmla="*/ 56 h 60"/>
                <a:gd name="T54" fmla="*/ 101 w 101"/>
                <a:gd name="T55" fmla="*/ 32 h 60"/>
                <a:gd name="T56" fmla="*/ 93 w 101"/>
                <a:gd name="T57" fmla="*/ 10 h 60"/>
                <a:gd name="T58" fmla="*/ 67 w 101"/>
                <a:gd name="T59" fmla="*/ 0 h 60"/>
                <a:gd name="T60" fmla="*/ 66 w 101"/>
                <a:gd name="T61" fmla="*/ 0 h 60"/>
                <a:gd name="T62" fmla="*/ 66 w 101"/>
                <a:gd name="T6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1" h="60">
                  <a:moveTo>
                    <a:pt x="66" y="0"/>
                  </a:moveTo>
                  <a:cubicBezTo>
                    <a:pt x="66" y="5"/>
                    <a:pt x="58" y="38"/>
                    <a:pt x="58" y="38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8"/>
                    <a:pt x="35" y="5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9" y="1"/>
                    <a:pt x="15" y="6"/>
                    <a:pt x="8" y="10"/>
                  </a:cubicBezTo>
                  <a:cubicBezTo>
                    <a:pt x="6" y="12"/>
                    <a:pt x="1" y="17"/>
                    <a:pt x="0" y="32"/>
                  </a:cubicBezTo>
                  <a:cubicBezTo>
                    <a:pt x="0" y="34"/>
                    <a:pt x="0" y="47"/>
                    <a:pt x="0" y="56"/>
                  </a:cubicBezTo>
                  <a:cubicBezTo>
                    <a:pt x="6" y="57"/>
                    <a:pt x="9" y="58"/>
                    <a:pt x="16" y="59"/>
                  </a:cubicBezTo>
                  <a:cubicBezTo>
                    <a:pt x="16" y="51"/>
                    <a:pt x="16" y="40"/>
                    <a:pt x="16" y="38"/>
                  </a:cubicBezTo>
                  <a:cubicBezTo>
                    <a:pt x="16" y="35"/>
                    <a:pt x="19" y="32"/>
                    <a:pt x="20" y="30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9" y="59"/>
                    <a:pt x="41" y="60"/>
                    <a:pt x="51" y="60"/>
                  </a:cubicBezTo>
                  <a:cubicBezTo>
                    <a:pt x="60" y="60"/>
                    <a:pt x="71" y="59"/>
                    <a:pt x="80" y="5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2" y="32"/>
                    <a:pt x="85" y="34"/>
                    <a:pt x="85" y="38"/>
                  </a:cubicBezTo>
                  <a:cubicBezTo>
                    <a:pt x="85" y="40"/>
                    <a:pt x="85" y="51"/>
                    <a:pt x="85" y="58"/>
                  </a:cubicBezTo>
                  <a:cubicBezTo>
                    <a:pt x="92" y="58"/>
                    <a:pt x="95" y="57"/>
                    <a:pt x="101" y="56"/>
                  </a:cubicBezTo>
                  <a:cubicBezTo>
                    <a:pt x="101" y="47"/>
                    <a:pt x="101" y="34"/>
                    <a:pt x="101" y="32"/>
                  </a:cubicBezTo>
                  <a:cubicBezTo>
                    <a:pt x="100" y="17"/>
                    <a:pt x="95" y="12"/>
                    <a:pt x="93" y="10"/>
                  </a:cubicBezTo>
                  <a:cubicBezTo>
                    <a:pt x="86" y="6"/>
                    <a:pt x="72" y="1"/>
                    <a:pt x="67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0"/>
                    <a:pt x="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80" tIns="45690" rIns="91380" bIns="4569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890"/>
            <p:cNvSpPr/>
            <p:nvPr/>
          </p:nvSpPr>
          <p:spPr bwMode="auto">
            <a:xfrm>
              <a:off x="6032" y="2553"/>
              <a:ext cx="124" cy="147"/>
            </a:xfrm>
            <a:custGeom>
              <a:avLst/>
              <a:gdLst>
                <a:gd name="T0" fmla="*/ 26 w 51"/>
                <a:gd name="T1" fmla="*/ 0 h 61"/>
                <a:gd name="T2" fmla="*/ 4 w 51"/>
                <a:gd name="T3" fmla="*/ 25 h 61"/>
                <a:gd name="T4" fmla="*/ 0 w 51"/>
                <a:gd name="T5" fmla="*/ 30 h 61"/>
                <a:gd name="T6" fmla="*/ 5 w 51"/>
                <a:gd name="T7" fmla="*/ 40 h 61"/>
                <a:gd name="T8" fmla="*/ 26 w 51"/>
                <a:gd name="T9" fmla="*/ 61 h 61"/>
                <a:gd name="T10" fmla="*/ 46 w 51"/>
                <a:gd name="T11" fmla="*/ 39 h 61"/>
                <a:gd name="T12" fmla="*/ 51 w 51"/>
                <a:gd name="T13" fmla="*/ 30 h 61"/>
                <a:gd name="T14" fmla="*/ 48 w 51"/>
                <a:gd name="T15" fmla="*/ 25 h 61"/>
                <a:gd name="T16" fmla="*/ 26 w 51"/>
                <a:gd name="T1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61">
                  <a:moveTo>
                    <a:pt x="26" y="0"/>
                  </a:moveTo>
                  <a:cubicBezTo>
                    <a:pt x="13" y="0"/>
                    <a:pt x="4" y="11"/>
                    <a:pt x="4" y="25"/>
                  </a:cubicBezTo>
                  <a:cubicBezTo>
                    <a:pt x="2" y="26"/>
                    <a:pt x="0" y="27"/>
                    <a:pt x="0" y="30"/>
                  </a:cubicBezTo>
                  <a:cubicBezTo>
                    <a:pt x="0" y="33"/>
                    <a:pt x="2" y="39"/>
                    <a:pt x="5" y="40"/>
                  </a:cubicBezTo>
                  <a:cubicBezTo>
                    <a:pt x="8" y="51"/>
                    <a:pt x="15" y="61"/>
                    <a:pt x="26" y="61"/>
                  </a:cubicBezTo>
                  <a:cubicBezTo>
                    <a:pt x="37" y="61"/>
                    <a:pt x="44" y="51"/>
                    <a:pt x="46" y="39"/>
                  </a:cubicBezTo>
                  <a:cubicBezTo>
                    <a:pt x="50" y="38"/>
                    <a:pt x="51" y="33"/>
                    <a:pt x="51" y="30"/>
                  </a:cubicBezTo>
                  <a:cubicBezTo>
                    <a:pt x="51" y="27"/>
                    <a:pt x="50" y="26"/>
                    <a:pt x="48" y="25"/>
                  </a:cubicBezTo>
                  <a:cubicBezTo>
                    <a:pt x="47" y="11"/>
                    <a:pt x="39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80" tIns="45690" rIns="91380" bIns="4569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893"/>
          <p:cNvGrpSpPr>
            <a:grpSpLocks noChangeAspect="1"/>
          </p:cNvGrpSpPr>
          <p:nvPr/>
        </p:nvGrpSpPr>
        <p:grpSpPr bwMode="auto">
          <a:xfrm>
            <a:off x="7003913" y="3691698"/>
            <a:ext cx="289320" cy="288234"/>
            <a:chOff x="6356" y="2576"/>
            <a:chExt cx="267" cy="26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8" name="Freeform 896"/>
            <p:cNvSpPr>
              <a:spLocks noEditPoints="1"/>
            </p:cNvSpPr>
            <p:nvPr/>
          </p:nvSpPr>
          <p:spPr bwMode="auto">
            <a:xfrm>
              <a:off x="6356" y="2576"/>
              <a:ext cx="267" cy="266"/>
            </a:xfrm>
            <a:custGeom>
              <a:avLst/>
              <a:gdLst>
                <a:gd name="T0" fmla="*/ 55 w 110"/>
                <a:gd name="T1" fmla="*/ 0 h 111"/>
                <a:gd name="T2" fmla="*/ 0 w 110"/>
                <a:gd name="T3" fmla="*/ 56 h 111"/>
                <a:gd name="T4" fmla="*/ 55 w 110"/>
                <a:gd name="T5" fmla="*/ 111 h 111"/>
                <a:gd name="T6" fmla="*/ 110 w 110"/>
                <a:gd name="T7" fmla="*/ 56 h 111"/>
                <a:gd name="T8" fmla="*/ 55 w 110"/>
                <a:gd name="T9" fmla="*/ 0 h 111"/>
                <a:gd name="T10" fmla="*/ 55 w 110"/>
                <a:gd name="T11" fmla="*/ 100 h 111"/>
                <a:gd name="T12" fmla="*/ 10 w 110"/>
                <a:gd name="T13" fmla="*/ 56 h 111"/>
                <a:gd name="T14" fmla="*/ 55 w 110"/>
                <a:gd name="T15" fmla="*/ 11 h 111"/>
                <a:gd name="T16" fmla="*/ 100 w 110"/>
                <a:gd name="T17" fmla="*/ 56 h 111"/>
                <a:gd name="T18" fmla="*/ 55 w 110"/>
                <a:gd name="T19" fmla="*/ 10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cubicBezTo>
                    <a:pt x="25" y="0"/>
                    <a:pt x="0" y="25"/>
                    <a:pt x="0" y="56"/>
                  </a:cubicBezTo>
                  <a:cubicBezTo>
                    <a:pt x="0" y="86"/>
                    <a:pt x="25" y="111"/>
                    <a:pt x="55" y="111"/>
                  </a:cubicBezTo>
                  <a:cubicBezTo>
                    <a:pt x="86" y="111"/>
                    <a:pt x="110" y="86"/>
                    <a:pt x="110" y="56"/>
                  </a:cubicBezTo>
                  <a:cubicBezTo>
                    <a:pt x="110" y="25"/>
                    <a:pt x="86" y="0"/>
                    <a:pt x="55" y="0"/>
                  </a:cubicBezTo>
                  <a:close/>
                  <a:moveTo>
                    <a:pt x="55" y="100"/>
                  </a:moveTo>
                  <a:cubicBezTo>
                    <a:pt x="30" y="100"/>
                    <a:pt x="10" y="80"/>
                    <a:pt x="10" y="56"/>
                  </a:cubicBezTo>
                  <a:cubicBezTo>
                    <a:pt x="10" y="31"/>
                    <a:pt x="30" y="11"/>
                    <a:pt x="55" y="11"/>
                  </a:cubicBezTo>
                  <a:cubicBezTo>
                    <a:pt x="80" y="11"/>
                    <a:pt x="100" y="31"/>
                    <a:pt x="100" y="56"/>
                  </a:cubicBezTo>
                  <a:cubicBezTo>
                    <a:pt x="100" y="80"/>
                    <a:pt x="80" y="100"/>
                    <a:pt x="55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80" tIns="45690" rIns="91380" bIns="4569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Freeform 897"/>
            <p:cNvSpPr/>
            <p:nvPr/>
          </p:nvSpPr>
          <p:spPr bwMode="auto">
            <a:xfrm>
              <a:off x="6480" y="2605"/>
              <a:ext cx="19" cy="24"/>
            </a:xfrm>
            <a:custGeom>
              <a:avLst/>
              <a:gdLst>
                <a:gd name="T0" fmla="*/ 4 w 8"/>
                <a:gd name="T1" fmla="*/ 10 h 10"/>
                <a:gd name="T2" fmla="*/ 4 w 8"/>
                <a:gd name="T3" fmla="*/ 10 h 10"/>
                <a:gd name="T4" fmla="*/ 8 w 8"/>
                <a:gd name="T5" fmla="*/ 7 h 10"/>
                <a:gd name="T6" fmla="*/ 8 w 8"/>
                <a:gd name="T7" fmla="*/ 1 h 10"/>
                <a:gd name="T8" fmla="*/ 4 w 8"/>
                <a:gd name="T9" fmla="*/ 0 h 10"/>
                <a:gd name="T10" fmla="*/ 0 w 8"/>
                <a:gd name="T11" fmla="*/ 1 h 10"/>
                <a:gd name="T12" fmla="*/ 0 w 8"/>
                <a:gd name="T13" fmla="*/ 7 h 10"/>
                <a:gd name="T14" fmla="*/ 4 w 8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6" y="10"/>
                    <a:pt x="8" y="9"/>
                    <a:pt x="8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9"/>
                    <a:pt x="2" y="10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80" tIns="45690" rIns="91380" bIns="4569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 898"/>
            <p:cNvSpPr/>
            <p:nvPr/>
          </p:nvSpPr>
          <p:spPr bwMode="auto">
            <a:xfrm>
              <a:off x="6480" y="2790"/>
              <a:ext cx="19" cy="24"/>
            </a:xfrm>
            <a:custGeom>
              <a:avLst/>
              <a:gdLst>
                <a:gd name="T0" fmla="*/ 4 w 8"/>
                <a:gd name="T1" fmla="*/ 0 h 10"/>
                <a:gd name="T2" fmla="*/ 4 w 8"/>
                <a:gd name="T3" fmla="*/ 0 h 10"/>
                <a:gd name="T4" fmla="*/ 0 w 8"/>
                <a:gd name="T5" fmla="*/ 3 h 10"/>
                <a:gd name="T6" fmla="*/ 0 w 8"/>
                <a:gd name="T7" fmla="*/ 9 h 10"/>
                <a:gd name="T8" fmla="*/ 4 w 8"/>
                <a:gd name="T9" fmla="*/ 10 h 10"/>
                <a:gd name="T10" fmla="*/ 8 w 8"/>
                <a:gd name="T11" fmla="*/ 9 h 10"/>
                <a:gd name="T12" fmla="*/ 8 w 8"/>
                <a:gd name="T13" fmla="*/ 3 h 10"/>
                <a:gd name="T14" fmla="*/ 4 w 8"/>
                <a:gd name="T15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0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3" y="10"/>
                    <a:pt x="4" y="10"/>
                  </a:cubicBezTo>
                  <a:cubicBezTo>
                    <a:pt x="5" y="10"/>
                    <a:pt x="7" y="10"/>
                    <a:pt x="8" y="9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80" tIns="45690" rIns="91380" bIns="4569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 899"/>
            <p:cNvSpPr/>
            <p:nvPr/>
          </p:nvSpPr>
          <p:spPr bwMode="auto">
            <a:xfrm>
              <a:off x="6385" y="2701"/>
              <a:ext cx="24" cy="17"/>
            </a:xfrm>
            <a:custGeom>
              <a:avLst/>
              <a:gdLst>
                <a:gd name="T0" fmla="*/ 6 w 10"/>
                <a:gd name="T1" fmla="*/ 0 h 7"/>
                <a:gd name="T2" fmla="*/ 0 w 10"/>
                <a:gd name="T3" fmla="*/ 0 h 7"/>
                <a:gd name="T4" fmla="*/ 0 w 10"/>
                <a:gd name="T5" fmla="*/ 4 h 7"/>
                <a:gd name="T6" fmla="*/ 0 w 10"/>
                <a:gd name="T7" fmla="*/ 7 h 7"/>
                <a:gd name="T8" fmla="*/ 6 w 10"/>
                <a:gd name="T9" fmla="*/ 7 h 7"/>
                <a:gd name="T10" fmla="*/ 10 w 10"/>
                <a:gd name="T11" fmla="*/ 4 h 7"/>
                <a:gd name="T12" fmla="*/ 10 w 10"/>
                <a:gd name="T13" fmla="*/ 3 h 7"/>
                <a:gd name="T14" fmla="*/ 6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7"/>
                    <a:pt x="10" y="6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8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80" tIns="45690" rIns="91380" bIns="4569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 900"/>
            <p:cNvSpPr/>
            <p:nvPr/>
          </p:nvSpPr>
          <p:spPr bwMode="auto">
            <a:xfrm>
              <a:off x="6569" y="2701"/>
              <a:ext cx="24" cy="17"/>
            </a:xfrm>
            <a:custGeom>
              <a:avLst/>
              <a:gdLst>
                <a:gd name="T0" fmla="*/ 10 w 10"/>
                <a:gd name="T1" fmla="*/ 0 h 7"/>
                <a:gd name="T2" fmla="*/ 4 w 10"/>
                <a:gd name="T3" fmla="*/ 0 h 7"/>
                <a:gd name="T4" fmla="*/ 0 w 10"/>
                <a:gd name="T5" fmla="*/ 3 h 7"/>
                <a:gd name="T6" fmla="*/ 0 w 10"/>
                <a:gd name="T7" fmla="*/ 4 h 7"/>
                <a:gd name="T8" fmla="*/ 4 w 10"/>
                <a:gd name="T9" fmla="*/ 7 h 7"/>
                <a:gd name="T10" fmla="*/ 10 w 10"/>
                <a:gd name="T11" fmla="*/ 7 h 7"/>
                <a:gd name="T12" fmla="*/ 10 w 10"/>
                <a:gd name="T13" fmla="*/ 4 h 7"/>
                <a:gd name="T14" fmla="*/ 10 w 1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" h="7">
                  <a:moveTo>
                    <a:pt x="1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6"/>
                    <a:pt x="10" y="5"/>
                    <a:pt x="10" y="4"/>
                  </a:cubicBezTo>
                  <a:cubicBezTo>
                    <a:pt x="10" y="2"/>
                    <a:pt x="10" y="1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80" tIns="45690" rIns="91380" bIns="4569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 901"/>
            <p:cNvSpPr/>
            <p:nvPr/>
          </p:nvSpPr>
          <p:spPr bwMode="auto">
            <a:xfrm>
              <a:off x="6424" y="2636"/>
              <a:ext cx="75" cy="86"/>
            </a:xfrm>
            <a:custGeom>
              <a:avLst/>
              <a:gdLst>
                <a:gd name="T0" fmla="*/ 27 w 31"/>
                <a:gd name="T1" fmla="*/ 0 h 36"/>
                <a:gd name="T2" fmla="*/ 23 w 31"/>
                <a:gd name="T3" fmla="*/ 5 h 36"/>
                <a:gd name="T4" fmla="*/ 23 w 31"/>
                <a:gd name="T5" fmla="*/ 26 h 36"/>
                <a:gd name="T6" fmla="*/ 22 w 31"/>
                <a:gd name="T7" fmla="*/ 28 h 36"/>
                <a:gd name="T8" fmla="*/ 4 w 31"/>
                <a:gd name="T9" fmla="*/ 28 h 36"/>
                <a:gd name="T10" fmla="*/ 0 w 31"/>
                <a:gd name="T11" fmla="*/ 32 h 36"/>
                <a:gd name="T12" fmla="*/ 4 w 31"/>
                <a:gd name="T13" fmla="*/ 36 h 36"/>
                <a:gd name="T14" fmla="*/ 26 w 31"/>
                <a:gd name="T15" fmla="*/ 36 h 36"/>
                <a:gd name="T16" fmla="*/ 29 w 31"/>
                <a:gd name="T17" fmla="*/ 35 h 36"/>
                <a:gd name="T18" fmla="*/ 29 w 31"/>
                <a:gd name="T19" fmla="*/ 35 h 36"/>
                <a:gd name="T20" fmla="*/ 31 w 31"/>
                <a:gd name="T21" fmla="*/ 31 h 36"/>
                <a:gd name="T22" fmla="*/ 31 w 31"/>
                <a:gd name="T23" fmla="*/ 5 h 36"/>
                <a:gd name="T24" fmla="*/ 27 w 31"/>
                <a:gd name="T2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" h="36">
                  <a:moveTo>
                    <a:pt x="27" y="0"/>
                  </a:moveTo>
                  <a:cubicBezTo>
                    <a:pt x="25" y="0"/>
                    <a:pt x="23" y="2"/>
                    <a:pt x="23" y="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27"/>
                    <a:pt x="22" y="28"/>
                    <a:pt x="22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2" y="28"/>
                    <a:pt x="0" y="30"/>
                    <a:pt x="0" y="32"/>
                  </a:cubicBezTo>
                  <a:cubicBezTo>
                    <a:pt x="0" y="34"/>
                    <a:pt x="2" y="36"/>
                    <a:pt x="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7" y="36"/>
                    <a:pt x="28" y="35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30" y="34"/>
                    <a:pt x="31" y="33"/>
                    <a:pt x="31" y="31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80" tIns="45690" rIns="91380" bIns="4569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Freeform 905"/>
          <p:cNvSpPr/>
          <p:nvPr/>
        </p:nvSpPr>
        <p:spPr bwMode="auto">
          <a:xfrm>
            <a:off x="7061344" y="3180604"/>
            <a:ext cx="210974" cy="408154"/>
          </a:xfrm>
          <a:custGeom>
            <a:avLst/>
            <a:gdLst>
              <a:gd name="T0" fmla="*/ 31 w 72"/>
              <a:gd name="T1" fmla="*/ 118 h 118"/>
              <a:gd name="T2" fmla="*/ 39 w 72"/>
              <a:gd name="T3" fmla="*/ 118 h 118"/>
              <a:gd name="T4" fmla="*/ 41 w 72"/>
              <a:gd name="T5" fmla="*/ 115 h 118"/>
              <a:gd name="T6" fmla="*/ 41 w 72"/>
              <a:gd name="T7" fmla="*/ 107 h 118"/>
              <a:gd name="T8" fmla="*/ 62 w 72"/>
              <a:gd name="T9" fmla="*/ 100 h 118"/>
              <a:gd name="T10" fmla="*/ 69 w 72"/>
              <a:gd name="T11" fmla="*/ 73 h 118"/>
              <a:gd name="T12" fmla="*/ 41 w 72"/>
              <a:gd name="T13" fmla="*/ 53 h 118"/>
              <a:gd name="T14" fmla="*/ 40 w 72"/>
              <a:gd name="T15" fmla="*/ 52 h 118"/>
              <a:gd name="T16" fmla="*/ 30 w 72"/>
              <a:gd name="T17" fmla="*/ 48 h 118"/>
              <a:gd name="T18" fmla="*/ 29 w 72"/>
              <a:gd name="T19" fmla="*/ 47 h 118"/>
              <a:gd name="T20" fmla="*/ 22 w 72"/>
              <a:gd name="T21" fmla="*/ 42 h 118"/>
              <a:gd name="T22" fmla="*/ 23 w 72"/>
              <a:gd name="T23" fmla="*/ 31 h 118"/>
              <a:gd name="T24" fmla="*/ 35 w 72"/>
              <a:gd name="T25" fmla="*/ 26 h 118"/>
              <a:gd name="T26" fmla="*/ 43 w 72"/>
              <a:gd name="T27" fmla="*/ 28 h 118"/>
              <a:gd name="T28" fmla="*/ 52 w 72"/>
              <a:gd name="T29" fmla="*/ 33 h 118"/>
              <a:gd name="T30" fmla="*/ 53 w 72"/>
              <a:gd name="T31" fmla="*/ 34 h 118"/>
              <a:gd name="T32" fmla="*/ 53 w 72"/>
              <a:gd name="T33" fmla="*/ 34 h 118"/>
              <a:gd name="T34" fmla="*/ 53 w 72"/>
              <a:gd name="T35" fmla="*/ 35 h 118"/>
              <a:gd name="T36" fmla="*/ 58 w 72"/>
              <a:gd name="T37" fmla="*/ 38 h 118"/>
              <a:gd name="T38" fmla="*/ 67 w 72"/>
              <a:gd name="T39" fmla="*/ 32 h 118"/>
              <a:gd name="T40" fmla="*/ 67 w 72"/>
              <a:gd name="T41" fmla="*/ 25 h 118"/>
              <a:gd name="T42" fmla="*/ 48 w 72"/>
              <a:gd name="T43" fmla="*/ 12 h 118"/>
              <a:gd name="T44" fmla="*/ 41 w 72"/>
              <a:gd name="T45" fmla="*/ 11 h 118"/>
              <a:gd name="T46" fmla="*/ 41 w 72"/>
              <a:gd name="T47" fmla="*/ 2 h 118"/>
              <a:gd name="T48" fmla="*/ 39 w 72"/>
              <a:gd name="T49" fmla="*/ 0 h 118"/>
              <a:gd name="T50" fmla="*/ 31 w 72"/>
              <a:gd name="T51" fmla="*/ 0 h 118"/>
              <a:gd name="T52" fmla="*/ 28 w 72"/>
              <a:gd name="T53" fmla="*/ 2 h 118"/>
              <a:gd name="T54" fmla="*/ 28 w 72"/>
              <a:gd name="T55" fmla="*/ 11 h 118"/>
              <a:gd name="T56" fmla="*/ 10 w 72"/>
              <a:gd name="T57" fmla="*/ 20 h 118"/>
              <a:gd name="T58" fmla="*/ 5 w 72"/>
              <a:gd name="T59" fmla="*/ 48 h 118"/>
              <a:gd name="T60" fmla="*/ 14 w 72"/>
              <a:gd name="T61" fmla="*/ 58 h 118"/>
              <a:gd name="T62" fmla="*/ 40 w 72"/>
              <a:gd name="T63" fmla="*/ 71 h 118"/>
              <a:gd name="T64" fmla="*/ 44 w 72"/>
              <a:gd name="T65" fmla="*/ 72 h 118"/>
              <a:gd name="T66" fmla="*/ 50 w 72"/>
              <a:gd name="T67" fmla="*/ 78 h 118"/>
              <a:gd name="T68" fmla="*/ 48 w 72"/>
              <a:gd name="T69" fmla="*/ 89 h 118"/>
              <a:gd name="T70" fmla="*/ 38 w 72"/>
              <a:gd name="T71" fmla="*/ 92 h 118"/>
              <a:gd name="T72" fmla="*/ 26 w 72"/>
              <a:gd name="T73" fmla="*/ 90 h 118"/>
              <a:gd name="T74" fmla="*/ 17 w 72"/>
              <a:gd name="T75" fmla="*/ 85 h 118"/>
              <a:gd name="T76" fmla="*/ 16 w 72"/>
              <a:gd name="T77" fmla="*/ 84 h 118"/>
              <a:gd name="T78" fmla="*/ 16 w 72"/>
              <a:gd name="T79" fmla="*/ 84 h 118"/>
              <a:gd name="T80" fmla="*/ 16 w 72"/>
              <a:gd name="T81" fmla="*/ 84 h 118"/>
              <a:gd name="T82" fmla="*/ 16 w 72"/>
              <a:gd name="T83" fmla="*/ 83 h 118"/>
              <a:gd name="T84" fmla="*/ 11 w 72"/>
              <a:gd name="T85" fmla="*/ 80 h 118"/>
              <a:gd name="T86" fmla="*/ 2 w 72"/>
              <a:gd name="T87" fmla="*/ 86 h 118"/>
              <a:gd name="T88" fmla="*/ 2 w 72"/>
              <a:gd name="T89" fmla="*/ 93 h 118"/>
              <a:gd name="T90" fmla="*/ 28 w 72"/>
              <a:gd name="T91" fmla="*/ 107 h 118"/>
              <a:gd name="T92" fmla="*/ 28 w 72"/>
              <a:gd name="T93" fmla="*/ 115 h 118"/>
              <a:gd name="T94" fmla="*/ 31 w 72"/>
              <a:gd name="T95" fmla="*/ 118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2" h="118">
                <a:moveTo>
                  <a:pt x="31" y="118"/>
                </a:moveTo>
                <a:cubicBezTo>
                  <a:pt x="39" y="118"/>
                  <a:pt x="39" y="118"/>
                  <a:pt x="39" y="118"/>
                </a:cubicBezTo>
                <a:cubicBezTo>
                  <a:pt x="40" y="118"/>
                  <a:pt x="41" y="117"/>
                  <a:pt x="41" y="115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50" y="107"/>
                  <a:pt x="57" y="104"/>
                  <a:pt x="62" y="100"/>
                </a:cubicBezTo>
                <a:cubicBezTo>
                  <a:pt x="69" y="93"/>
                  <a:pt x="72" y="83"/>
                  <a:pt x="69" y="73"/>
                </a:cubicBezTo>
                <a:cubicBezTo>
                  <a:pt x="66" y="63"/>
                  <a:pt x="52" y="57"/>
                  <a:pt x="41" y="53"/>
                </a:cubicBezTo>
                <a:cubicBezTo>
                  <a:pt x="40" y="52"/>
                  <a:pt x="40" y="52"/>
                  <a:pt x="40" y="52"/>
                </a:cubicBezTo>
                <a:cubicBezTo>
                  <a:pt x="36" y="50"/>
                  <a:pt x="31" y="48"/>
                  <a:pt x="30" y="48"/>
                </a:cubicBezTo>
                <a:cubicBezTo>
                  <a:pt x="29" y="47"/>
                  <a:pt x="29" y="47"/>
                  <a:pt x="29" y="47"/>
                </a:cubicBezTo>
                <a:cubicBezTo>
                  <a:pt x="26" y="46"/>
                  <a:pt x="23" y="45"/>
                  <a:pt x="22" y="42"/>
                </a:cubicBezTo>
                <a:cubicBezTo>
                  <a:pt x="19" y="38"/>
                  <a:pt x="20" y="33"/>
                  <a:pt x="23" y="31"/>
                </a:cubicBezTo>
                <a:cubicBezTo>
                  <a:pt x="27" y="27"/>
                  <a:pt x="32" y="26"/>
                  <a:pt x="35" y="26"/>
                </a:cubicBezTo>
                <a:cubicBezTo>
                  <a:pt x="38" y="26"/>
                  <a:pt x="41" y="27"/>
                  <a:pt x="43" y="28"/>
                </a:cubicBezTo>
                <a:cubicBezTo>
                  <a:pt x="46" y="28"/>
                  <a:pt x="49" y="31"/>
                  <a:pt x="52" y="33"/>
                </a:cubicBezTo>
                <a:cubicBezTo>
                  <a:pt x="53" y="34"/>
                  <a:pt x="53" y="34"/>
                  <a:pt x="53" y="34"/>
                </a:cubicBezTo>
                <a:cubicBezTo>
                  <a:pt x="53" y="34"/>
                  <a:pt x="53" y="34"/>
                  <a:pt x="53" y="34"/>
                </a:cubicBezTo>
                <a:cubicBezTo>
                  <a:pt x="53" y="35"/>
                  <a:pt x="53" y="35"/>
                  <a:pt x="53" y="35"/>
                </a:cubicBezTo>
                <a:cubicBezTo>
                  <a:pt x="54" y="37"/>
                  <a:pt x="56" y="38"/>
                  <a:pt x="58" y="38"/>
                </a:cubicBezTo>
                <a:cubicBezTo>
                  <a:pt x="62" y="38"/>
                  <a:pt x="65" y="35"/>
                  <a:pt x="67" y="32"/>
                </a:cubicBezTo>
                <a:cubicBezTo>
                  <a:pt x="68" y="30"/>
                  <a:pt x="68" y="27"/>
                  <a:pt x="67" y="25"/>
                </a:cubicBezTo>
                <a:cubicBezTo>
                  <a:pt x="63" y="19"/>
                  <a:pt x="55" y="14"/>
                  <a:pt x="48" y="12"/>
                </a:cubicBezTo>
                <a:cubicBezTo>
                  <a:pt x="46" y="12"/>
                  <a:pt x="44" y="11"/>
                  <a:pt x="41" y="11"/>
                </a:cubicBezTo>
                <a:cubicBezTo>
                  <a:pt x="41" y="2"/>
                  <a:pt x="41" y="2"/>
                  <a:pt x="41" y="2"/>
                </a:cubicBezTo>
                <a:cubicBezTo>
                  <a:pt x="41" y="1"/>
                  <a:pt x="40" y="0"/>
                  <a:pt x="39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0" y="0"/>
                  <a:pt x="28" y="1"/>
                  <a:pt x="28" y="2"/>
                </a:cubicBezTo>
                <a:cubicBezTo>
                  <a:pt x="28" y="11"/>
                  <a:pt x="28" y="11"/>
                  <a:pt x="28" y="11"/>
                </a:cubicBezTo>
                <a:cubicBezTo>
                  <a:pt x="21" y="13"/>
                  <a:pt x="15" y="16"/>
                  <a:pt x="10" y="20"/>
                </a:cubicBezTo>
                <a:cubicBezTo>
                  <a:pt x="2" y="28"/>
                  <a:pt x="0" y="39"/>
                  <a:pt x="5" y="48"/>
                </a:cubicBezTo>
                <a:cubicBezTo>
                  <a:pt x="7" y="52"/>
                  <a:pt x="10" y="56"/>
                  <a:pt x="14" y="58"/>
                </a:cubicBezTo>
                <a:cubicBezTo>
                  <a:pt x="17" y="60"/>
                  <a:pt x="33" y="67"/>
                  <a:pt x="40" y="71"/>
                </a:cubicBezTo>
                <a:cubicBezTo>
                  <a:pt x="44" y="72"/>
                  <a:pt x="44" y="72"/>
                  <a:pt x="44" y="72"/>
                </a:cubicBezTo>
                <a:cubicBezTo>
                  <a:pt x="47" y="74"/>
                  <a:pt x="49" y="76"/>
                  <a:pt x="50" y="78"/>
                </a:cubicBezTo>
                <a:cubicBezTo>
                  <a:pt x="52" y="82"/>
                  <a:pt x="51" y="87"/>
                  <a:pt x="48" y="89"/>
                </a:cubicBezTo>
                <a:cubicBezTo>
                  <a:pt x="46" y="91"/>
                  <a:pt x="43" y="92"/>
                  <a:pt x="38" y="92"/>
                </a:cubicBezTo>
                <a:cubicBezTo>
                  <a:pt x="34" y="92"/>
                  <a:pt x="30" y="91"/>
                  <a:pt x="26" y="90"/>
                </a:cubicBezTo>
                <a:cubicBezTo>
                  <a:pt x="23" y="89"/>
                  <a:pt x="20" y="87"/>
                  <a:pt x="17" y="85"/>
                </a:cubicBezTo>
                <a:cubicBezTo>
                  <a:pt x="16" y="84"/>
                  <a:pt x="16" y="84"/>
                  <a:pt x="16" y="84"/>
                </a:cubicBezTo>
                <a:cubicBezTo>
                  <a:pt x="16" y="84"/>
                  <a:pt x="16" y="84"/>
                  <a:pt x="16" y="84"/>
                </a:cubicBezTo>
                <a:cubicBezTo>
                  <a:pt x="16" y="84"/>
                  <a:pt x="16" y="84"/>
                  <a:pt x="16" y="84"/>
                </a:cubicBezTo>
                <a:cubicBezTo>
                  <a:pt x="16" y="83"/>
                  <a:pt x="16" y="83"/>
                  <a:pt x="16" y="83"/>
                </a:cubicBezTo>
                <a:cubicBezTo>
                  <a:pt x="15" y="81"/>
                  <a:pt x="13" y="80"/>
                  <a:pt x="11" y="80"/>
                </a:cubicBezTo>
                <a:cubicBezTo>
                  <a:pt x="7" y="80"/>
                  <a:pt x="4" y="83"/>
                  <a:pt x="2" y="86"/>
                </a:cubicBezTo>
                <a:cubicBezTo>
                  <a:pt x="1" y="88"/>
                  <a:pt x="1" y="91"/>
                  <a:pt x="2" y="93"/>
                </a:cubicBezTo>
                <a:cubicBezTo>
                  <a:pt x="7" y="101"/>
                  <a:pt x="18" y="105"/>
                  <a:pt x="28" y="107"/>
                </a:cubicBezTo>
                <a:cubicBezTo>
                  <a:pt x="28" y="115"/>
                  <a:pt x="28" y="115"/>
                  <a:pt x="28" y="115"/>
                </a:cubicBezTo>
                <a:cubicBezTo>
                  <a:pt x="28" y="117"/>
                  <a:pt x="30" y="118"/>
                  <a:pt x="31" y="1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reflection blurRad="6350" stA="50000" endA="300" endPos="40000" dir="5400000" sy="-100000" algn="bl" rotWithShape="0"/>
          </a:effectLst>
        </p:spPr>
        <p:txBody>
          <a:bodyPr vert="horz" wrap="square" lIns="91380" tIns="45690" rIns="91380" bIns="4569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5" name="Group 909"/>
          <p:cNvGrpSpPr>
            <a:grpSpLocks noChangeAspect="1"/>
          </p:cNvGrpSpPr>
          <p:nvPr/>
        </p:nvGrpSpPr>
        <p:grpSpPr bwMode="auto">
          <a:xfrm>
            <a:off x="7023257" y="2335740"/>
            <a:ext cx="287148" cy="244888"/>
            <a:chOff x="6090" y="1175"/>
            <a:chExt cx="265" cy="226"/>
          </a:xfrm>
          <a:solidFill>
            <a:schemeClr val="bg1"/>
          </a:solidFill>
          <a:effectLst>
            <a:reflection blurRad="6350" stA="50000" endA="300" endPos="40000" dir="5400000" sy="-100000" algn="bl" rotWithShape="0"/>
          </a:effectLst>
        </p:grpSpPr>
        <p:sp>
          <p:nvSpPr>
            <p:cNvPr id="16" name="Freeform 910"/>
            <p:cNvSpPr/>
            <p:nvPr/>
          </p:nvSpPr>
          <p:spPr bwMode="auto">
            <a:xfrm>
              <a:off x="6129" y="1269"/>
              <a:ext cx="56" cy="96"/>
            </a:xfrm>
            <a:custGeom>
              <a:avLst/>
              <a:gdLst>
                <a:gd name="T0" fmla="*/ 2 w 23"/>
                <a:gd name="T1" fmla="*/ 40 h 40"/>
                <a:gd name="T2" fmla="*/ 21 w 23"/>
                <a:gd name="T3" fmla="*/ 40 h 40"/>
                <a:gd name="T4" fmla="*/ 23 w 23"/>
                <a:gd name="T5" fmla="*/ 38 h 40"/>
                <a:gd name="T6" fmla="*/ 23 w 23"/>
                <a:gd name="T7" fmla="*/ 2 h 40"/>
                <a:gd name="T8" fmla="*/ 21 w 23"/>
                <a:gd name="T9" fmla="*/ 0 h 40"/>
                <a:gd name="T10" fmla="*/ 2 w 23"/>
                <a:gd name="T11" fmla="*/ 0 h 40"/>
                <a:gd name="T12" fmla="*/ 0 w 23"/>
                <a:gd name="T13" fmla="*/ 2 h 40"/>
                <a:gd name="T14" fmla="*/ 0 w 23"/>
                <a:gd name="T15" fmla="*/ 38 h 40"/>
                <a:gd name="T16" fmla="*/ 2 w 23"/>
                <a:gd name="T1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0">
                  <a:moveTo>
                    <a:pt x="2" y="40"/>
                  </a:moveTo>
                  <a:cubicBezTo>
                    <a:pt x="21" y="40"/>
                    <a:pt x="21" y="40"/>
                    <a:pt x="21" y="40"/>
                  </a:cubicBezTo>
                  <a:cubicBezTo>
                    <a:pt x="22" y="40"/>
                    <a:pt x="23" y="39"/>
                    <a:pt x="23" y="3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80" tIns="45690" rIns="91380" bIns="4569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911"/>
            <p:cNvSpPr/>
            <p:nvPr/>
          </p:nvSpPr>
          <p:spPr bwMode="auto">
            <a:xfrm>
              <a:off x="6209" y="1235"/>
              <a:ext cx="54" cy="130"/>
            </a:xfrm>
            <a:custGeom>
              <a:avLst/>
              <a:gdLst>
                <a:gd name="T0" fmla="*/ 2 w 22"/>
                <a:gd name="T1" fmla="*/ 54 h 54"/>
                <a:gd name="T2" fmla="*/ 20 w 22"/>
                <a:gd name="T3" fmla="*/ 54 h 54"/>
                <a:gd name="T4" fmla="*/ 22 w 22"/>
                <a:gd name="T5" fmla="*/ 52 h 54"/>
                <a:gd name="T6" fmla="*/ 22 w 22"/>
                <a:gd name="T7" fmla="*/ 2 h 54"/>
                <a:gd name="T8" fmla="*/ 20 w 22"/>
                <a:gd name="T9" fmla="*/ 0 h 54"/>
                <a:gd name="T10" fmla="*/ 2 w 22"/>
                <a:gd name="T11" fmla="*/ 0 h 54"/>
                <a:gd name="T12" fmla="*/ 0 w 22"/>
                <a:gd name="T13" fmla="*/ 2 h 54"/>
                <a:gd name="T14" fmla="*/ 0 w 22"/>
                <a:gd name="T15" fmla="*/ 52 h 54"/>
                <a:gd name="T16" fmla="*/ 2 w 22"/>
                <a:gd name="T17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4">
                  <a:moveTo>
                    <a:pt x="2" y="54"/>
                  </a:move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2" y="53"/>
                    <a:pt x="22" y="5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1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3"/>
                    <a:pt x="1" y="54"/>
                    <a:pt x="2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80" tIns="45690" rIns="91380" bIns="4569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912"/>
            <p:cNvSpPr/>
            <p:nvPr/>
          </p:nvSpPr>
          <p:spPr bwMode="auto">
            <a:xfrm>
              <a:off x="6287" y="1207"/>
              <a:ext cx="56" cy="158"/>
            </a:xfrm>
            <a:custGeom>
              <a:avLst/>
              <a:gdLst>
                <a:gd name="T0" fmla="*/ 2 w 23"/>
                <a:gd name="T1" fmla="*/ 66 h 66"/>
                <a:gd name="T2" fmla="*/ 21 w 23"/>
                <a:gd name="T3" fmla="*/ 66 h 66"/>
                <a:gd name="T4" fmla="*/ 23 w 23"/>
                <a:gd name="T5" fmla="*/ 64 h 66"/>
                <a:gd name="T6" fmla="*/ 23 w 23"/>
                <a:gd name="T7" fmla="*/ 2 h 66"/>
                <a:gd name="T8" fmla="*/ 21 w 23"/>
                <a:gd name="T9" fmla="*/ 0 h 66"/>
                <a:gd name="T10" fmla="*/ 2 w 23"/>
                <a:gd name="T11" fmla="*/ 0 h 66"/>
                <a:gd name="T12" fmla="*/ 0 w 23"/>
                <a:gd name="T13" fmla="*/ 2 h 66"/>
                <a:gd name="T14" fmla="*/ 0 w 23"/>
                <a:gd name="T15" fmla="*/ 64 h 66"/>
                <a:gd name="T16" fmla="*/ 2 w 23"/>
                <a:gd name="T17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6">
                  <a:moveTo>
                    <a:pt x="2" y="66"/>
                  </a:moveTo>
                  <a:cubicBezTo>
                    <a:pt x="21" y="66"/>
                    <a:pt x="21" y="66"/>
                    <a:pt x="21" y="66"/>
                  </a:cubicBezTo>
                  <a:cubicBezTo>
                    <a:pt x="22" y="66"/>
                    <a:pt x="23" y="65"/>
                    <a:pt x="23" y="64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5"/>
                    <a:pt x="1" y="66"/>
                    <a:pt x="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80" tIns="45690" rIns="91380" bIns="4569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913"/>
            <p:cNvSpPr/>
            <p:nvPr/>
          </p:nvSpPr>
          <p:spPr bwMode="auto">
            <a:xfrm>
              <a:off x="6090" y="1175"/>
              <a:ext cx="265" cy="226"/>
            </a:xfrm>
            <a:custGeom>
              <a:avLst/>
              <a:gdLst>
                <a:gd name="T0" fmla="*/ 104 w 109"/>
                <a:gd name="T1" fmla="*/ 85 h 94"/>
                <a:gd name="T2" fmla="*/ 9 w 109"/>
                <a:gd name="T3" fmla="*/ 85 h 94"/>
                <a:gd name="T4" fmla="*/ 9 w 109"/>
                <a:gd name="T5" fmla="*/ 85 h 94"/>
                <a:gd name="T6" fmla="*/ 9 w 109"/>
                <a:gd name="T7" fmla="*/ 4 h 94"/>
                <a:gd name="T8" fmla="*/ 4 w 109"/>
                <a:gd name="T9" fmla="*/ 0 h 94"/>
                <a:gd name="T10" fmla="*/ 0 w 109"/>
                <a:gd name="T11" fmla="*/ 4 h 94"/>
                <a:gd name="T12" fmla="*/ 0 w 109"/>
                <a:gd name="T13" fmla="*/ 85 h 94"/>
                <a:gd name="T14" fmla="*/ 9 w 109"/>
                <a:gd name="T15" fmla="*/ 94 h 94"/>
                <a:gd name="T16" fmla="*/ 104 w 109"/>
                <a:gd name="T17" fmla="*/ 94 h 94"/>
                <a:gd name="T18" fmla="*/ 109 w 109"/>
                <a:gd name="T19" fmla="*/ 90 h 94"/>
                <a:gd name="T20" fmla="*/ 104 w 109"/>
                <a:gd name="T21" fmla="*/ 8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9" h="94">
                  <a:moveTo>
                    <a:pt x="104" y="85"/>
                  </a:move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90"/>
                    <a:pt x="4" y="94"/>
                    <a:pt x="9" y="94"/>
                  </a:cubicBezTo>
                  <a:cubicBezTo>
                    <a:pt x="104" y="94"/>
                    <a:pt x="104" y="94"/>
                    <a:pt x="104" y="94"/>
                  </a:cubicBezTo>
                  <a:cubicBezTo>
                    <a:pt x="107" y="94"/>
                    <a:pt x="109" y="92"/>
                    <a:pt x="109" y="90"/>
                  </a:cubicBezTo>
                  <a:cubicBezTo>
                    <a:pt x="109" y="87"/>
                    <a:pt x="107" y="85"/>
                    <a:pt x="10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80" tIns="45690" rIns="91380" bIns="4569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62520" y="1465865"/>
            <a:ext cx="3069673" cy="669590"/>
            <a:chOff x="3724283" y="5209973"/>
            <a:chExt cx="3071673" cy="670026"/>
          </a:xfrm>
        </p:grpSpPr>
        <p:sp>
          <p:nvSpPr>
            <p:cNvPr id="21" name="文本框 20"/>
            <p:cNvSpPr txBox="1"/>
            <p:nvPr/>
          </p:nvSpPr>
          <p:spPr>
            <a:xfrm>
              <a:off x="3724283" y="5209973"/>
              <a:ext cx="10001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595" dirty="0">
                  <a:solidFill>
                    <a:srgbClr val="FCB64F"/>
                  </a:solidFill>
                  <a:latin typeface="+mn-ea"/>
                </a:rPr>
                <a:t>01</a:t>
              </a:r>
              <a:endParaRPr lang="zh-CN" altLang="en-US" sz="3595" dirty="0">
                <a:solidFill>
                  <a:srgbClr val="FCB64F"/>
                </a:solidFill>
                <a:latin typeface="+mn-ea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425155" y="5230036"/>
              <a:ext cx="2370801" cy="649963"/>
              <a:chOff x="4528220" y="5170149"/>
              <a:chExt cx="2370801" cy="649963"/>
            </a:xfrm>
          </p:grpSpPr>
          <p:sp>
            <p:nvSpPr>
              <p:cNvPr id="23" name="文本框 22"/>
              <p:cNvSpPr txBox="1"/>
              <p:nvPr/>
            </p:nvSpPr>
            <p:spPr>
              <a:xfrm>
                <a:off x="4528220" y="5170149"/>
                <a:ext cx="21619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强化物防技防建设成果</a:t>
                </a:r>
                <a:endPara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4532470" y="5385249"/>
                <a:ext cx="2366551" cy="434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9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</a:rPr>
                  <a:t>实现物防技防资产实时监测与安全分析，确保资产状态正常，无漏洞可以被利用</a:t>
                </a:r>
                <a:endParaRPr lang="zh-CN" altLang="en-US" sz="9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479468" y="1467650"/>
            <a:ext cx="3069675" cy="669590"/>
            <a:chOff x="3724283" y="5209973"/>
            <a:chExt cx="3071675" cy="670026"/>
          </a:xfrm>
        </p:grpSpPr>
        <p:sp>
          <p:nvSpPr>
            <p:cNvPr id="26" name="文本框 25"/>
            <p:cNvSpPr txBox="1"/>
            <p:nvPr/>
          </p:nvSpPr>
          <p:spPr>
            <a:xfrm>
              <a:off x="3724283" y="5209973"/>
              <a:ext cx="10001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595" dirty="0">
                  <a:solidFill>
                    <a:srgbClr val="01ACBE"/>
                  </a:solidFill>
                  <a:latin typeface="+mn-ea"/>
                </a:rPr>
                <a:t>02</a:t>
              </a:r>
              <a:endParaRPr lang="zh-CN" altLang="en-US" sz="3595" dirty="0">
                <a:solidFill>
                  <a:srgbClr val="01ACBE"/>
                </a:solidFill>
                <a:latin typeface="+mn-ea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425156" y="5230036"/>
              <a:ext cx="2370802" cy="649963"/>
              <a:chOff x="4528221" y="5170149"/>
              <a:chExt cx="2370802" cy="649963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4528221" y="5170149"/>
                <a:ext cx="18801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强化应急处置能力</a:t>
                </a:r>
                <a:endPara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4532471" y="5385249"/>
                <a:ext cx="2366552" cy="434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9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</a:rPr>
                  <a:t>攻击威胁实时感知、报警、阻断，威胁事件及时处置、攻击危害降到最低</a:t>
                </a:r>
                <a:endParaRPr lang="zh-CN" altLang="en-US" sz="9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endParaRP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8304968" y="1442185"/>
            <a:ext cx="3069673" cy="669590"/>
            <a:chOff x="3724283" y="5209973"/>
            <a:chExt cx="3071673" cy="670026"/>
          </a:xfrm>
        </p:grpSpPr>
        <p:sp>
          <p:nvSpPr>
            <p:cNvPr id="31" name="文本框 30"/>
            <p:cNvSpPr txBox="1"/>
            <p:nvPr/>
          </p:nvSpPr>
          <p:spPr>
            <a:xfrm>
              <a:off x="3724283" y="5209973"/>
              <a:ext cx="10001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595" dirty="0">
                  <a:solidFill>
                    <a:srgbClr val="E87071"/>
                  </a:solidFill>
                  <a:latin typeface="+mn-ea"/>
                </a:rPr>
                <a:t>03</a:t>
              </a:r>
              <a:endParaRPr lang="zh-CN" altLang="en-US" sz="3595" dirty="0">
                <a:solidFill>
                  <a:srgbClr val="E87071"/>
                </a:solidFill>
                <a:latin typeface="+mn-ea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425156" y="5230036"/>
              <a:ext cx="2370800" cy="649963"/>
              <a:chOff x="4528221" y="5170149"/>
              <a:chExt cx="2370800" cy="649963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4528221" y="5170149"/>
                <a:ext cx="2034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降低人力时间成本</a:t>
                </a:r>
                <a:endPara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4532471" y="5385249"/>
                <a:ext cx="2366550" cy="434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9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</a:rPr>
                  <a:t>智能告警、溯源定位，降低人员技术要求；辅助运维，降低人力时间成本</a:t>
                </a:r>
                <a:endParaRPr lang="zh-CN" altLang="en-US" sz="9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1997356" y="2580629"/>
            <a:ext cx="3069673" cy="669590"/>
            <a:chOff x="3724283" y="5209973"/>
            <a:chExt cx="3071673" cy="670026"/>
          </a:xfrm>
        </p:grpSpPr>
        <p:sp>
          <p:nvSpPr>
            <p:cNvPr id="36" name="文本框 35"/>
            <p:cNvSpPr txBox="1"/>
            <p:nvPr/>
          </p:nvSpPr>
          <p:spPr>
            <a:xfrm>
              <a:off x="3724283" y="5209973"/>
              <a:ext cx="10001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595" dirty="0">
                  <a:solidFill>
                    <a:srgbClr val="9055A8"/>
                  </a:solidFill>
                  <a:latin typeface="+mn-ea"/>
                </a:rPr>
                <a:t>04</a:t>
              </a:r>
              <a:endParaRPr lang="zh-CN" altLang="en-US" sz="3595" dirty="0">
                <a:solidFill>
                  <a:srgbClr val="9055A8"/>
                </a:solidFill>
                <a:latin typeface="+mn-ea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4425156" y="5230036"/>
              <a:ext cx="2370800" cy="649963"/>
              <a:chOff x="4528221" y="5170149"/>
              <a:chExt cx="2370800" cy="649963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4528221" y="5170149"/>
                <a:ext cx="15191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辅助运维决策</a:t>
                </a:r>
                <a:endPara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4532471" y="5385249"/>
                <a:ext cx="2366550" cy="434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9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</a:rPr>
                  <a:t>攻击事件详细分析报表，辅助安防策略调整，安防系统部署调整，安防设备维护更新</a:t>
                </a:r>
                <a:endParaRPr lang="zh-CN" altLang="en-US" sz="9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endParaRPr>
              </a:p>
            </p:txBody>
          </p:sp>
        </p:grpSp>
      </p:grpSp>
      <p:graphicFrame>
        <p:nvGraphicFramePr>
          <p:cNvPr id="40" name="表格 39"/>
          <p:cNvGraphicFramePr>
            <a:graphicFrameLocks noGrp="1"/>
          </p:cNvGraphicFramePr>
          <p:nvPr/>
        </p:nvGraphicFramePr>
        <p:xfrm>
          <a:off x="737623" y="4147347"/>
          <a:ext cx="10503425" cy="16468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46779"/>
                <a:gridCol w="2633631"/>
                <a:gridCol w="3548508"/>
                <a:gridCol w="1852224"/>
                <a:gridCol w="1622283"/>
              </a:tblGrid>
              <a:tr h="333596"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</a:pPr>
                      <a:r>
                        <a:rPr lang="zh-CN" alt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项目价值</a:t>
                      </a: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指标计算公式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alt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项目实施前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zh-CN" alt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项目实施后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 anchor="ctr">
                    <a:solidFill>
                      <a:schemeClr val="accent2"/>
                    </a:solidFill>
                  </a:tcPr>
                </a:tc>
              </a:tr>
              <a:tr h="222476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设备盘点效率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每次盘点分行全部设备平均花费时间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</a:t>
                      </a:r>
                      <a:r>
                        <a:rPr lang="zh-CN" alt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工作日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工作日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/>
                </a:tc>
              </a:tr>
              <a:tr h="400572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问题设备定位效率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当某一设备出现问题，定位问题设备物理位置和网络位置（所连交换机的具体端口）的平均花费时间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分钟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分钟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/>
                </a:tc>
              </a:tr>
              <a:tr h="20757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安全合规检查效率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单项安全检查平均时间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</a:t>
                      </a:r>
                      <a:r>
                        <a:rPr lang="zh-CN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分钟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/>
                </a:tc>
              </a:tr>
              <a:tr h="224293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非法接入设备检测效率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检测到非法设备接入并响应操作平均花费的时间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无此能力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秒钟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/>
                </a:tc>
              </a:tr>
              <a:tr h="258167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安全入侵事件响应时间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发生安全入侵事件平均响应时间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sz="1200" kern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秒钟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380" marR="91380" marT="0" marB="0"/>
                </a:tc>
              </a:tr>
            </a:tbl>
          </a:graphicData>
        </a:graphic>
      </p:graphicFrame>
      <p:grpSp>
        <p:nvGrpSpPr>
          <p:cNvPr id="41" name="组合 40"/>
          <p:cNvGrpSpPr/>
          <p:nvPr/>
        </p:nvGrpSpPr>
        <p:grpSpPr>
          <a:xfrm>
            <a:off x="6469939" y="2588166"/>
            <a:ext cx="3086132" cy="683947"/>
            <a:chOff x="3724283" y="5209973"/>
            <a:chExt cx="3088143" cy="684393"/>
          </a:xfrm>
        </p:grpSpPr>
        <p:sp>
          <p:nvSpPr>
            <p:cNvPr id="42" name="文本框 41"/>
            <p:cNvSpPr txBox="1"/>
            <p:nvPr/>
          </p:nvSpPr>
          <p:spPr>
            <a:xfrm>
              <a:off x="3724283" y="5209973"/>
              <a:ext cx="10001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595" dirty="0">
                  <a:solidFill>
                    <a:schemeClr val="accent1">
                      <a:lumMod val="75000"/>
                    </a:schemeClr>
                  </a:solidFill>
                  <a:latin typeface="+mn-ea"/>
                </a:rPr>
                <a:t>05</a:t>
              </a:r>
              <a:endParaRPr lang="zh-CN" altLang="en-US" sz="3595" dirty="0">
                <a:solidFill>
                  <a:schemeClr val="accent1">
                    <a:lumMod val="75000"/>
                  </a:schemeClr>
                </a:solidFill>
                <a:latin typeface="+mn-ea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4445876" y="5230936"/>
              <a:ext cx="2366550" cy="663430"/>
              <a:chOff x="4548941" y="5171049"/>
              <a:chExt cx="2366550" cy="663430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4562151" y="5171049"/>
                <a:ext cx="15191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ea"/>
                  </a:rPr>
                  <a:t>助力合规与建设</a:t>
                </a:r>
                <a:endParaRPr lang="zh-CN" altLang="en-US" sz="14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4548941" y="5399616"/>
                <a:ext cx="2366550" cy="4348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zh-CN" altLang="en-US" sz="9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+mn-ea"/>
                  </a:rPr>
                  <a:t>满足国家与行业安全要求，助力行内系统建设，提供数据支撑</a:t>
                </a:r>
                <a:endParaRPr lang="zh-CN" altLang="en-US" sz="9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+mn-ea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降本提速、助力数字化转型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联系方式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303499" y="1268760"/>
            <a:ext cx="9577064" cy="51125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zh-CN" sz="2000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CN" sz="2000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请联系我们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CN" sz="2000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万物安全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伍晓斌   </a:t>
            </a:r>
            <a:r>
              <a:rPr lang="en-US" altLang="zh-CN" sz="2000" dirty="0">
                <a:solidFill>
                  <a:srgbClr val="0070C0"/>
                </a:solidFill>
              </a:rPr>
              <a:t>13590158122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0070C0"/>
                </a:solidFill>
              </a:rPr>
              <a:t> 贾旭光   </a:t>
            </a:r>
            <a:r>
              <a:rPr lang="en-US" altLang="zh-CN" sz="2000" dirty="0">
                <a:solidFill>
                  <a:srgbClr val="0070C0"/>
                </a:solidFill>
              </a:rPr>
              <a:t>15901895558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zh-CN" sz="2000" dirty="0">
              <a:solidFill>
                <a:srgbClr val="0070C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srgbClr val="FF0000"/>
                </a:solidFill>
              </a:rPr>
              <a:t>CSIG</a:t>
            </a:r>
            <a:r>
              <a:rPr lang="zh-CN" altLang="en-US" sz="2000" dirty="0">
                <a:solidFill>
                  <a:srgbClr val="FF0000"/>
                </a:solidFill>
              </a:rPr>
              <a:t>云与智慧产业事业群</a:t>
            </a:r>
            <a:r>
              <a:rPr lang="en-US" altLang="zh-CN" sz="2000" dirty="0">
                <a:solidFill>
                  <a:srgbClr val="FF0000"/>
                </a:solidFill>
              </a:rPr>
              <a:t>--</a:t>
            </a:r>
            <a:r>
              <a:rPr lang="zh-CN" altLang="en-US" sz="2000" dirty="0">
                <a:solidFill>
                  <a:srgbClr val="FF0000"/>
                </a:solidFill>
              </a:rPr>
              <a:t>安全产品三部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尤景涛  薛勇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51571" y="1484784"/>
            <a:ext cx="8280920" cy="720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持续创新、诚信共赢、成就客户、创造价值</a:t>
            </a:r>
            <a:endParaRPr lang="zh-CN" alt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ttp://photo-static-api.fotomore.com/creative/vcg/400/new/VCG41N1256775371.jpg" descr="&amp;pky370_sjzg_VCG41N1256775371&amp;2&amp;src_toppic_inpsrchzd1&amp;"/>
          <p:cNvPicPr>
            <a:picLocks noChangeAspect="1"/>
          </p:cNvPicPr>
          <p:nvPr/>
        </p:nvPicPr>
        <p:blipFill>
          <a:blip r:embed="rId1"/>
          <a:srcRect t="13764" r="50795" b="102"/>
          <a:stretch>
            <a:fillRect/>
          </a:stretch>
        </p:blipFill>
        <p:spPr>
          <a:xfrm>
            <a:off x="0" y="863827"/>
            <a:ext cx="5883252" cy="5985595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-635" y="863827"/>
            <a:ext cx="5883887" cy="5985595"/>
          </a:xfrm>
          <a:prstGeom prst="rect">
            <a:avLst/>
          </a:prstGeom>
          <a:gradFill>
            <a:gsLst>
              <a:gs pos="100000">
                <a:srgbClr val="007ADD">
                  <a:alpha val="94000"/>
                </a:srgbClr>
              </a:gs>
              <a:gs pos="0">
                <a:srgbClr val="404040">
                  <a:lumMod val="75000"/>
                  <a:lumOff val="25000"/>
                  <a:alpha val="24000"/>
                </a:srgbClr>
              </a:gs>
            </a:gsLst>
            <a:lin ang="4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1889" y="928729"/>
            <a:ext cx="741832" cy="76150"/>
          </a:xfrm>
          <a:prstGeom prst="rect">
            <a:avLst/>
          </a:prstGeom>
          <a:solidFill>
            <a:schemeClr val="bg1"/>
          </a:solidFill>
          <a:ln w="9525" cmpd="sng">
            <a:noFill/>
            <a:prstDash val="soli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34587" y="1851418"/>
            <a:ext cx="4629309" cy="3751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要全面加强网络安全检查，</a:t>
            </a:r>
            <a:r>
              <a:rPr lang="zh-CN" altLang="en-US" sz="1400" b="1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摸清家底，认清风险，找出漏洞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，通报结果，督促整改。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要建立统一高效的网络安全风险报告机制、情报共享机制研判处置机制，准确把握网络安全风险发生的规律、动向趋势。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习近平在网信工作座谈会上的讲话      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              2016.4.19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339" y="1918050"/>
            <a:ext cx="5042425" cy="3433748"/>
          </a:xfrm>
          <a:prstGeom prst="round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115494" y="1226985"/>
            <a:ext cx="152935" cy="1106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9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endParaRPr lang="en-US" altLang="zh-CN" sz="6595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05195" y="4120700"/>
            <a:ext cx="152935" cy="1106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59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endParaRPr lang="en-US" altLang="zh-CN" sz="659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国家政策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726602" y="1332960"/>
            <a:ext cx="10571578" cy="5099538"/>
            <a:chOff x="1145" y="1767"/>
            <a:chExt cx="16659" cy="8036"/>
          </a:xfrm>
        </p:grpSpPr>
        <p:grpSp>
          <p:nvGrpSpPr>
            <p:cNvPr id="37" name="Group 13"/>
            <p:cNvGrpSpPr/>
            <p:nvPr/>
          </p:nvGrpSpPr>
          <p:grpSpPr>
            <a:xfrm>
              <a:off x="13080" y="1767"/>
              <a:ext cx="4725" cy="8006"/>
              <a:chOff x="3774436" y="2050352"/>
              <a:chExt cx="2589194" cy="4520377"/>
            </a:xfrm>
          </p:grpSpPr>
          <p:sp>
            <p:nvSpPr>
              <p:cNvPr id="38" name="Rounded Rectangle 14"/>
              <p:cNvSpPr/>
              <p:nvPr/>
            </p:nvSpPr>
            <p:spPr>
              <a:xfrm>
                <a:off x="3774478" y="2050352"/>
                <a:ext cx="2589152" cy="4439657"/>
              </a:xfrm>
              <a:prstGeom prst="roundRect">
                <a:avLst>
                  <a:gd name="adj" fmla="val 12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9" name="Round Same Side Corner Rectangle 16"/>
              <p:cNvSpPr/>
              <p:nvPr/>
            </p:nvSpPr>
            <p:spPr>
              <a:xfrm rot="10800000">
                <a:off x="3774436" y="5930530"/>
                <a:ext cx="2589194" cy="639732"/>
              </a:xfrm>
              <a:prstGeom prst="round2SameRect">
                <a:avLst>
                  <a:gd name="adj1" fmla="val 4339"/>
                  <a:gd name="adj2" fmla="val 0"/>
                </a:avLst>
              </a:prstGeom>
              <a:solidFill>
                <a:srgbClr val="3676CC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40" name="Title 3"/>
              <p:cNvSpPr txBox="1"/>
              <p:nvPr/>
            </p:nvSpPr>
            <p:spPr>
              <a:xfrm>
                <a:off x="3946628" y="6018536"/>
                <a:ext cx="2216279" cy="552193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安全视角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30" name="Group 13"/>
            <p:cNvGrpSpPr/>
            <p:nvPr/>
          </p:nvGrpSpPr>
          <p:grpSpPr>
            <a:xfrm>
              <a:off x="7207" y="1797"/>
              <a:ext cx="4725" cy="8006"/>
              <a:chOff x="3774436" y="2050352"/>
              <a:chExt cx="2589194" cy="4520377"/>
            </a:xfrm>
          </p:grpSpPr>
          <p:sp>
            <p:nvSpPr>
              <p:cNvPr id="32" name="Rounded Rectangle 14"/>
              <p:cNvSpPr/>
              <p:nvPr/>
            </p:nvSpPr>
            <p:spPr>
              <a:xfrm>
                <a:off x="3774478" y="2050352"/>
                <a:ext cx="2589152" cy="4439657"/>
              </a:xfrm>
              <a:prstGeom prst="roundRect">
                <a:avLst>
                  <a:gd name="adj" fmla="val 12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4" name="Round Same Side Corner Rectangle 16"/>
              <p:cNvSpPr/>
              <p:nvPr/>
            </p:nvSpPr>
            <p:spPr>
              <a:xfrm rot="10800000">
                <a:off x="3774436" y="5930530"/>
                <a:ext cx="2589194" cy="639732"/>
              </a:xfrm>
              <a:prstGeom prst="round2SameRect">
                <a:avLst>
                  <a:gd name="adj1" fmla="val 4339"/>
                  <a:gd name="adj2" fmla="val 0"/>
                </a:avLst>
              </a:prstGeom>
              <a:solidFill>
                <a:srgbClr val="3676CC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35" name="Title 3"/>
              <p:cNvSpPr txBox="1"/>
              <p:nvPr/>
            </p:nvSpPr>
            <p:spPr>
              <a:xfrm>
                <a:off x="3946628" y="6018536"/>
                <a:ext cx="2216279" cy="552193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管理视角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50" name="Group 13"/>
            <p:cNvGrpSpPr/>
            <p:nvPr/>
          </p:nvGrpSpPr>
          <p:grpSpPr>
            <a:xfrm>
              <a:off x="1145" y="1797"/>
              <a:ext cx="4725" cy="8006"/>
              <a:chOff x="3774436" y="2050352"/>
              <a:chExt cx="2589194" cy="4520377"/>
            </a:xfrm>
          </p:grpSpPr>
          <p:sp>
            <p:nvSpPr>
              <p:cNvPr id="51" name="Rounded Rectangle 14"/>
              <p:cNvSpPr/>
              <p:nvPr/>
            </p:nvSpPr>
            <p:spPr>
              <a:xfrm>
                <a:off x="3774478" y="2050352"/>
                <a:ext cx="2589152" cy="4439657"/>
              </a:xfrm>
              <a:prstGeom prst="roundRect">
                <a:avLst>
                  <a:gd name="adj" fmla="val 1231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381000" dist="2540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65" name="Round Same Side Corner Rectangle 16"/>
              <p:cNvSpPr/>
              <p:nvPr/>
            </p:nvSpPr>
            <p:spPr>
              <a:xfrm rot="10800000">
                <a:off x="3774436" y="5930530"/>
                <a:ext cx="2589194" cy="639732"/>
              </a:xfrm>
              <a:prstGeom prst="round2SameRect">
                <a:avLst>
                  <a:gd name="adj1" fmla="val 4339"/>
                  <a:gd name="adj2" fmla="val 0"/>
                </a:avLst>
              </a:prstGeom>
              <a:solidFill>
                <a:srgbClr val="3676CC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dirty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ea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66" name="Title 3"/>
              <p:cNvSpPr txBox="1"/>
              <p:nvPr/>
            </p:nvSpPr>
            <p:spPr>
              <a:xfrm>
                <a:off x="3946628" y="6018536"/>
                <a:ext cx="2216279" cy="552193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 algn="ctr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资产视角</a:t>
                </a:r>
                <a:endPara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575" y="2178"/>
              <a:ext cx="15808" cy="7482"/>
              <a:chOff x="1575" y="2178"/>
              <a:chExt cx="15808" cy="7482"/>
            </a:xfrm>
          </p:grpSpPr>
          <p:grpSp>
            <p:nvGrpSpPr>
              <p:cNvPr id="3" name="iṣľïḋê"/>
              <p:cNvGrpSpPr/>
              <p:nvPr/>
            </p:nvGrpSpPr>
            <p:grpSpPr>
              <a:xfrm>
                <a:off x="1575" y="2198"/>
                <a:ext cx="3865" cy="6127"/>
                <a:chOff x="660401" y="2243554"/>
                <a:chExt cx="2454274" cy="3890545"/>
              </a:xfrm>
            </p:grpSpPr>
            <p:sp>
              <p:nvSpPr>
                <p:cNvPr id="18" name="išḷïḓê"/>
                <p:cNvSpPr/>
                <p:nvPr/>
              </p:nvSpPr>
              <p:spPr>
                <a:xfrm>
                  <a:off x="711102" y="2243554"/>
                  <a:ext cx="2340000" cy="2340777"/>
                </a:xfrm>
                <a:prstGeom prst="ellipse">
                  <a:avLst/>
                </a:prstGeom>
                <a:blipFill rotWithShape="1">
                  <a:blip r:embed="rId1"/>
                  <a:stretch>
                    <a:fillRect/>
                  </a:stretch>
                </a:blipFill>
                <a:ln w="762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20" name="íşľiḋè"/>
                <p:cNvSpPr/>
                <p:nvPr/>
              </p:nvSpPr>
              <p:spPr bwMode="auto">
                <a:xfrm>
                  <a:off x="660401" y="4802764"/>
                  <a:ext cx="2454274" cy="13313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89941" tIns="46770" rIns="89941" bIns="46770" anchor="t" anchorCtr="0">
                  <a:normAutofit/>
                </a:bodyPr>
                <a:lstStyle/>
                <a:p>
                  <a:pPr marL="171450" indent="-171450" defTabSz="913765">
                    <a:buFont typeface="Arial" panose="020B0604020202020204" pitchFamily="34" charset="0"/>
                    <a:buChar char="•"/>
                  </a:pPr>
                  <a:r>
                    <a:rPr lang="en-US" altLang="zh-CN" sz="1100" b="1" dirty="0">
                      <a:solidFill>
                        <a:srgbClr val="007AD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资产可视：</a:t>
                  </a:r>
                  <a:r>
                    <a:rPr lang="en-US" altLang="zh-CN" sz="11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你无法</a:t>
                  </a:r>
                  <a:r>
                    <a:rPr lang="zh-CN" altLang="en-US" sz="11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管理和</a:t>
                  </a:r>
                  <a:r>
                    <a:rPr lang="en-US" altLang="zh-CN" sz="11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保护你看不见的东西，遗漏的资产容易成为安全盲点</a:t>
                  </a:r>
                  <a:endParaRPr lang="en-US" altLang="zh-CN" sz="1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  <a:p>
                  <a:pPr marL="171450" indent="-171450" defTabSz="913765">
                    <a:buFont typeface="Arial" panose="020B0604020202020204" pitchFamily="34" charset="0"/>
                    <a:buChar char="•"/>
                  </a:pPr>
                  <a:endParaRPr lang="en-US" altLang="zh-CN" sz="1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  <a:p>
                  <a:pPr marL="171450" indent="-171450" defTabSz="913765">
                    <a:buFont typeface="Arial" panose="020B0604020202020204" pitchFamily="34" charset="0"/>
                    <a:buChar char="•"/>
                  </a:pPr>
                  <a:r>
                    <a:rPr lang="en-US" altLang="zh-CN" sz="1100" b="1" dirty="0">
                      <a:solidFill>
                        <a:srgbClr val="007AD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资产可管：</a:t>
                  </a:r>
                  <a:r>
                    <a:rPr lang="en-US" altLang="zh-CN" sz="11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脱缰的资产</a:t>
                  </a:r>
                  <a:r>
                    <a:rPr lang="zh-CN" altLang="en-US" sz="11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易造成企业资产流失，资产不受控将引入无法估量的安全风险</a:t>
                  </a:r>
                  <a:endParaRPr lang="zh-CN" altLang="en-US" sz="1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" name="í$ļîḑè"/>
              <p:cNvGrpSpPr/>
              <p:nvPr/>
            </p:nvGrpSpPr>
            <p:grpSpPr>
              <a:xfrm>
                <a:off x="7627" y="2198"/>
                <a:ext cx="3865" cy="6127"/>
                <a:chOff x="641351" y="2434051"/>
                <a:chExt cx="2454274" cy="3890548"/>
              </a:xfrm>
            </p:grpSpPr>
            <p:sp>
              <p:nvSpPr>
                <p:cNvPr id="13" name="işlïḍe"/>
                <p:cNvSpPr/>
                <p:nvPr/>
              </p:nvSpPr>
              <p:spPr>
                <a:xfrm>
                  <a:off x="693964" y="2434051"/>
                  <a:ext cx="2340000" cy="2340777"/>
                </a:xfrm>
                <a:prstGeom prst="ellipse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 w="762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5" name="ï$ľiḓê"/>
                <p:cNvSpPr/>
                <p:nvPr/>
              </p:nvSpPr>
              <p:spPr bwMode="auto">
                <a:xfrm>
                  <a:off x="641351" y="4993264"/>
                  <a:ext cx="2454274" cy="13313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89941" tIns="46770" rIns="89941" bIns="46770" anchor="t" anchorCtr="0">
                  <a:normAutofit/>
                </a:bodyPr>
                <a:lstStyle/>
                <a:p>
                  <a:pPr marL="171450" indent="-171450" defTabSz="913765">
                    <a:buFont typeface="Arial" panose="020B0604020202020204" pitchFamily="34" charset="0"/>
                    <a:buChar char="•"/>
                  </a:pPr>
                  <a:r>
                    <a:rPr lang="en-US" altLang="zh-CN" sz="1100" b="1" dirty="0">
                      <a:solidFill>
                        <a:srgbClr val="007AD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资产全生命周期管理：</a:t>
                  </a:r>
                  <a:r>
                    <a:rPr lang="en-US" altLang="zh-CN" sz="11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资产台账管理、资产调拨、变更</a:t>
                  </a:r>
                  <a:r>
                    <a:rPr lang="zh-CN" altLang="en-US" sz="11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、报废等全生命周期管理</a:t>
                  </a:r>
                  <a:endParaRPr lang="zh-CN" altLang="en-US" sz="1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  <a:p>
                  <a:pPr marL="171450" indent="-171450" defTabSz="913765">
                    <a:buFont typeface="Arial" panose="020B0604020202020204" pitchFamily="34" charset="0"/>
                    <a:buChar char="•"/>
                  </a:pPr>
                  <a:endParaRPr lang="en-US" altLang="zh-CN" sz="1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  <a:p>
                  <a:pPr marL="171450" indent="-171450" defTabSz="913765">
                    <a:buFont typeface="Arial" panose="020B0604020202020204" pitchFamily="34" charset="0"/>
                    <a:buChar char="•"/>
                  </a:pPr>
                  <a:r>
                    <a:rPr lang="en-US" altLang="zh-CN" sz="1100" b="1" dirty="0">
                      <a:solidFill>
                        <a:srgbClr val="007AD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资产</a:t>
                  </a:r>
                  <a:r>
                    <a:rPr lang="zh-CN" altLang="en-US" sz="1100" b="1" dirty="0">
                      <a:solidFill>
                        <a:srgbClr val="007AD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状态</a:t>
                  </a:r>
                  <a:r>
                    <a:rPr lang="en-US" altLang="zh-CN" sz="1100" b="1" dirty="0">
                      <a:solidFill>
                        <a:srgbClr val="007AD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监控：</a:t>
                  </a:r>
                  <a:r>
                    <a:rPr lang="en-US" altLang="zh-CN" sz="11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监控资产运行状态确保系统可用性、连续性、稳定性</a:t>
                  </a:r>
                  <a:endParaRPr lang="zh-CN" altLang="en-US" sz="1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" name="iş1iḍê"/>
              <p:cNvGrpSpPr/>
              <p:nvPr/>
            </p:nvGrpSpPr>
            <p:grpSpPr>
              <a:xfrm>
                <a:off x="13519" y="2178"/>
                <a:ext cx="3865" cy="6097"/>
                <a:chOff x="660401" y="2243554"/>
                <a:chExt cx="2454274" cy="3871495"/>
              </a:xfrm>
            </p:grpSpPr>
            <p:sp>
              <p:nvSpPr>
                <p:cNvPr id="8" name="îšľídé"/>
                <p:cNvSpPr/>
                <p:nvPr/>
              </p:nvSpPr>
              <p:spPr>
                <a:xfrm>
                  <a:off x="711102" y="2243554"/>
                  <a:ext cx="2340000" cy="2340777"/>
                </a:xfrm>
                <a:prstGeom prst="ellipse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762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0" name="ïṩ1íḋé"/>
                <p:cNvSpPr/>
                <p:nvPr/>
              </p:nvSpPr>
              <p:spPr bwMode="auto">
                <a:xfrm>
                  <a:off x="660401" y="4783714"/>
                  <a:ext cx="2454274" cy="13313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89941" tIns="46770" rIns="89941" bIns="46770" anchor="t" anchorCtr="0">
                  <a:normAutofit/>
                </a:bodyPr>
                <a:lstStyle/>
                <a:p>
                  <a:pPr marL="171450" indent="-171450" defTabSz="913765">
                    <a:buFont typeface="Arial" panose="020B0604020202020204" pitchFamily="34" charset="0"/>
                    <a:buChar char="•"/>
                  </a:pPr>
                  <a:r>
                    <a:rPr lang="en-US" altLang="zh-CN" sz="1100" b="1" dirty="0">
                      <a:solidFill>
                        <a:srgbClr val="007AD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资产风险：</a:t>
                  </a:r>
                  <a:r>
                    <a:rPr lang="en-US" altLang="zh-CN" sz="11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每个资产都对应着相应的风险，风险资产容易成为安全的脆弱点</a:t>
                  </a:r>
                  <a:endParaRPr lang="en-US" altLang="zh-CN" sz="1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  <a:p>
                  <a:pPr marL="171450" indent="-171450" defTabSz="913765">
                    <a:buFont typeface="Arial" panose="020B0604020202020204" pitchFamily="34" charset="0"/>
                    <a:buChar char="•"/>
                  </a:pPr>
                  <a:endParaRPr lang="en-US" altLang="zh-CN" sz="1100" dirty="0">
                    <a:solidFill>
                      <a:srgbClr val="007AD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  <a:p>
                  <a:pPr marL="171450" indent="-171450" defTabSz="913765">
                    <a:buFont typeface="Arial" panose="020B0604020202020204" pitchFamily="34" charset="0"/>
                    <a:buChar char="•"/>
                  </a:pPr>
                  <a:r>
                    <a:rPr lang="zh-CN" altLang="en-US" sz="1100" b="1" dirty="0">
                      <a:solidFill>
                        <a:srgbClr val="007AD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安全</a:t>
                  </a:r>
                  <a:r>
                    <a:rPr lang="en-US" altLang="zh-CN" sz="1100" b="1" dirty="0">
                      <a:solidFill>
                        <a:srgbClr val="007ADD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事件响应：</a:t>
                  </a:r>
                  <a:r>
                    <a:rPr lang="en-US" altLang="zh-CN" sz="1100" dirty="0"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发生安全事件，需快速定位，确认责任归属并快速响应处置</a:t>
                  </a:r>
                  <a:endParaRPr lang="en-US" altLang="zh-CN" sz="1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cxnSp>
            <p:nvCxnSpPr>
              <p:cNvPr id="7" name="íšlîḋê"/>
              <p:cNvCxnSpPr/>
              <p:nvPr/>
            </p:nvCxnSpPr>
            <p:spPr>
              <a:xfrm>
                <a:off x="6525" y="2610"/>
                <a:ext cx="0" cy="702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íšḷïḑe"/>
              <p:cNvCxnSpPr/>
              <p:nvPr/>
            </p:nvCxnSpPr>
            <p:spPr>
              <a:xfrm>
                <a:off x="12506" y="2640"/>
                <a:ext cx="0" cy="702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矩形 25"/>
          <p:cNvSpPr/>
          <p:nvPr/>
        </p:nvSpPr>
        <p:spPr>
          <a:xfrm>
            <a:off x="338235" y="824022"/>
            <a:ext cx="741832" cy="76150"/>
          </a:xfrm>
          <a:prstGeom prst="rect">
            <a:avLst/>
          </a:prstGeom>
          <a:ln w="31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为什么需要网络空间资产测绘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66397" y="2478618"/>
            <a:ext cx="3498222" cy="3582440"/>
            <a:chOff x="2562225" y="1525856"/>
            <a:chExt cx="4339590" cy="4320540"/>
          </a:xfrm>
        </p:grpSpPr>
        <p:grpSp>
          <p:nvGrpSpPr>
            <p:cNvPr id="5" name="组合 4"/>
            <p:cNvGrpSpPr/>
            <p:nvPr/>
          </p:nvGrpSpPr>
          <p:grpSpPr>
            <a:xfrm>
              <a:off x="2562225" y="1525856"/>
              <a:ext cx="4339590" cy="4320540"/>
              <a:chOff x="4378975" y="1963447"/>
              <a:chExt cx="3491551" cy="3477073"/>
            </a:xfrm>
          </p:grpSpPr>
          <p:sp>
            <p:nvSpPr>
              <p:cNvPr id="7" name="任意多边形 1"/>
              <p:cNvSpPr/>
              <p:nvPr/>
            </p:nvSpPr>
            <p:spPr>
              <a:xfrm>
                <a:off x="4393453" y="1963447"/>
                <a:ext cx="3477073" cy="3477073"/>
              </a:xfrm>
              <a:custGeom>
                <a:avLst/>
                <a:gdLst>
                  <a:gd name="connsiteX0" fmla="*/ 2111816 w 4223632"/>
                  <a:gd name="connsiteY0" fmla="*/ 267709 h 4223632"/>
                  <a:gd name="connsiteX1" fmla="*/ 267709 w 4223632"/>
                  <a:gd name="connsiteY1" fmla="*/ 2111816 h 4223632"/>
                  <a:gd name="connsiteX2" fmla="*/ 2111816 w 4223632"/>
                  <a:gd name="connsiteY2" fmla="*/ 3955923 h 4223632"/>
                  <a:gd name="connsiteX3" fmla="*/ 3955923 w 4223632"/>
                  <a:gd name="connsiteY3" fmla="*/ 2111816 h 4223632"/>
                  <a:gd name="connsiteX4" fmla="*/ 2111816 w 4223632"/>
                  <a:gd name="connsiteY4" fmla="*/ 267709 h 4223632"/>
                  <a:gd name="connsiteX5" fmla="*/ 2111816 w 4223632"/>
                  <a:gd name="connsiteY5" fmla="*/ 0 h 4223632"/>
                  <a:gd name="connsiteX6" fmla="*/ 4223632 w 4223632"/>
                  <a:gd name="connsiteY6" fmla="*/ 2111816 h 4223632"/>
                  <a:gd name="connsiteX7" fmla="*/ 2111816 w 4223632"/>
                  <a:gd name="connsiteY7" fmla="*/ 4223632 h 4223632"/>
                  <a:gd name="connsiteX8" fmla="*/ 0 w 4223632"/>
                  <a:gd name="connsiteY8" fmla="*/ 2111816 h 4223632"/>
                  <a:gd name="connsiteX9" fmla="*/ 2111816 w 4223632"/>
                  <a:gd name="connsiteY9" fmla="*/ 0 h 4223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23632" h="4223632">
                    <a:moveTo>
                      <a:pt x="2111816" y="267709"/>
                    </a:moveTo>
                    <a:cubicBezTo>
                      <a:pt x="1093344" y="267709"/>
                      <a:pt x="267709" y="1093344"/>
                      <a:pt x="267709" y="2111816"/>
                    </a:cubicBezTo>
                    <a:cubicBezTo>
                      <a:pt x="267709" y="3130288"/>
                      <a:pt x="1093344" y="3955923"/>
                      <a:pt x="2111816" y="3955923"/>
                    </a:cubicBezTo>
                    <a:cubicBezTo>
                      <a:pt x="3130288" y="3955923"/>
                      <a:pt x="3955923" y="3130288"/>
                      <a:pt x="3955923" y="2111816"/>
                    </a:cubicBezTo>
                    <a:cubicBezTo>
                      <a:pt x="3955923" y="1093344"/>
                      <a:pt x="3130288" y="267709"/>
                      <a:pt x="2111816" y="267709"/>
                    </a:cubicBezTo>
                    <a:close/>
                    <a:moveTo>
                      <a:pt x="2111816" y="0"/>
                    </a:moveTo>
                    <a:cubicBezTo>
                      <a:pt x="3278140" y="0"/>
                      <a:pt x="4223632" y="945492"/>
                      <a:pt x="4223632" y="2111816"/>
                    </a:cubicBezTo>
                    <a:cubicBezTo>
                      <a:pt x="4223632" y="3278140"/>
                      <a:pt x="3278140" y="4223632"/>
                      <a:pt x="2111816" y="4223632"/>
                    </a:cubicBezTo>
                    <a:cubicBezTo>
                      <a:pt x="945492" y="4223632"/>
                      <a:pt x="0" y="3278140"/>
                      <a:pt x="0" y="2111816"/>
                    </a:cubicBezTo>
                    <a:cubicBezTo>
                      <a:pt x="0" y="945492"/>
                      <a:pt x="945492" y="0"/>
                      <a:pt x="2111816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  <a:effectLst>
                <a:innerShdw blurRad="76200" dist="50800" dir="13500000">
                  <a:prstClr val="black">
                    <a:alpha val="4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4378975" y="1963447"/>
                <a:ext cx="3477073" cy="3477073"/>
              </a:xfrm>
              <a:prstGeom prst="ellipse">
                <a:avLst/>
              </a:prstGeom>
              <a:noFill/>
              <a:ln w="3175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4606001" y="2184719"/>
                <a:ext cx="3036294" cy="3036294"/>
              </a:xfrm>
              <a:prstGeom prst="ellipse">
                <a:avLst/>
              </a:prstGeom>
              <a:noFill/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2922905" y="2203401"/>
              <a:ext cx="3820442" cy="2991881"/>
              <a:chOff x="5481" y="1570"/>
              <a:chExt cx="7595" cy="5947"/>
            </a:xfrm>
          </p:grpSpPr>
          <p:grpSp>
            <p:nvGrpSpPr>
              <p:cNvPr id="11" name="Group 205"/>
              <p:cNvGrpSpPr/>
              <p:nvPr/>
            </p:nvGrpSpPr>
            <p:grpSpPr bwMode="auto">
              <a:xfrm>
                <a:off x="8469" y="2995"/>
                <a:ext cx="4070" cy="3163"/>
                <a:chOff x="1194" y="1080"/>
                <a:chExt cx="1628" cy="1265"/>
              </a:xfrm>
            </p:grpSpPr>
            <p:sp>
              <p:nvSpPr>
                <p:cNvPr id="731" name="Freeform 5"/>
                <p:cNvSpPr/>
                <p:nvPr/>
              </p:nvSpPr>
              <p:spPr bwMode="auto">
                <a:xfrm>
                  <a:off x="1479" y="1682"/>
                  <a:ext cx="8" cy="9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5 h 9"/>
                    <a:gd name="T4" fmla="*/ 8 w 8"/>
                    <a:gd name="T5" fmla="*/ 0 h 9"/>
                    <a:gd name="T6" fmla="*/ 0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3" y="9"/>
                        <a:pt x="8" y="6"/>
                        <a:pt x="8" y="5"/>
                      </a:cubicBezTo>
                      <a:cubicBezTo>
                        <a:pt x="8" y="3"/>
                        <a:pt x="8" y="2"/>
                        <a:pt x="8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0" y="9"/>
                        <a:pt x="1" y="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32" name="Freeform 6"/>
                <p:cNvSpPr/>
                <p:nvPr/>
              </p:nvSpPr>
              <p:spPr bwMode="auto">
                <a:xfrm>
                  <a:off x="1599" y="2085"/>
                  <a:ext cx="24" cy="24"/>
                </a:xfrm>
                <a:custGeom>
                  <a:avLst/>
                  <a:gdLst>
                    <a:gd name="T0" fmla="*/ 8 w 24"/>
                    <a:gd name="T1" fmla="*/ 15 h 24"/>
                    <a:gd name="T2" fmla="*/ 0 w 24"/>
                    <a:gd name="T3" fmla="*/ 23 h 24"/>
                    <a:gd name="T4" fmla="*/ 0 w 24"/>
                    <a:gd name="T5" fmla="*/ 24 h 24"/>
                    <a:gd name="T6" fmla="*/ 24 w 24"/>
                    <a:gd name="T7" fmla="*/ 0 h 24"/>
                    <a:gd name="T8" fmla="*/ 8 w 24"/>
                    <a:gd name="T9" fmla="*/ 15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24">
                      <a:moveTo>
                        <a:pt x="8" y="15"/>
                      </a:moveTo>
                      <a:cubicBezTo>
                        <a:pt x="5" y="15"/>
                        <a:pt x="0" y="20"/>
                        <a:pt x="0" y="23"/>
                      </a:cubicBezTo>
                      <a:cubicBezTo>
                        <a:pt x="0" y="23"/>
                        <a:pt x="0" y="23"/>
                        <a:pt x="0" y="24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6" y="3"/>
                        <a:pt x="10" y="7"/>
                        <a:pt x="8" y="1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33" name="Freeform 7"/>
                <p:cNvSpPr/>
                <p:nvPr/>
              </p:nvSpPr>
              <p:spPr bwMode="auto">
                <a:xfrm>
                  <a:off x="1720" y="2070"/>
                  <a:ext cx="4" cy="5"/>
                </a:xfrm>
                <a:custGeom>
                  <a:avLst/>
                  <a:gdLst>
                    <a:gd name="T0" fmla="*/ 0 w 4"/>
                    <a:gd name="T1" fmla="*/ 0 h 5"/>
                    <a:gd name="T2" fmla="*/ 0 w 4"/>
                    <a:gd name="T3" fmla="*/ 5 h 5"/>
                    <a:gd name="T4" fmla="*/ 4 w 4"/>
                    <a:gd name="T5" fmla="*/ 1 h 5"/>
                    <a:gd name="T6" fmla="*/ 0 w 4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5">
                      <a:moveTo>
                        <a:pt x="0" y="0"/>
                      </a:moveTo>
                      <a:cubicBezTo>
                        <a:pt x="0" y="2"/>
                        <a:pt x="0" y="4"/>
                        <a:pt x="0" y="5"/>
                      </a:cubicBezTo>
                      <a:cubicBezTo>
                        <a:pt x="4" y="1"/>
                        <a:pt x="4" y="1"/>
                        <a:pt x="4" y="1"/>
                      </a:cubicBezTo>
                      <a:cubicBezTo>
                        <a:pt x="3" y="1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34" name="Freeform 8"/>
                <p:cNvSpPr/>
                <p:nvPr/>
              </p:nvSpPr>
              <p:spPr bwMode="auto">
                <a:xfrm>
                  <a:off x="1674" y="2041"/>
                  <a:ext cx="46" cy="50"/>
                </a:xfrm>
                <a:custGeom>
                  <a:avLst/>
                  <a:gdLst>
                    <a:gd name="T0" fmla="*/ 39 w 46"/>
                    <a:gd name="T1" fmla="*/ 0 h 50"/>
                    <a:gd name="T2" fmla="*/ 38 w 46"/>
                    <a:gd name="T3" fmla="*/ 9 h 50"/>
                    <a:gd name="T4" fmla="*/ 18 w 46"/>
                    <a:gd name="T5" fmla="*/ 27 h 50"/>
                    <a:gd name="T6" fmla="*/ 0 w 46"/>
                    <a:gd name="T7" fmla="*/ 45 h 50"/>
                    <a:gd name="T8" fmla="*/ 2 w 46"/>
                    <a:gd name="T9" fmla="*/ 50 h 50"/>
                    <a:gd name="T10" fmla="*/ 46 w 46"/>
                    <a:gd name="T11" fmla="*/ 6 h 50"/>
                    <a:gd name="T12" fmla="*/ 39 w 46"/>
                    <a:gd name="T13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6" h="50">
                      <a:moveTo>
                        <a:pt x="39" y="0"/>
                      </a:moveTo>
                      <a:cubicBezTo>
                        <a:pt x="38" y="3"/>
                        <a:pt x="39" y="7"/>
                        <a:pt x="38" y="9"/>
                      </a:cubicBezTo>
                      <a:cubicBezTo>
                        <a:pt x="33" y="13"/>
                        <a:pt x="25" y="24"/>
                        <a:pt x="18" y="27"/>
                      </a:cubicBezTo>
                      <a:cubicBezTo>
                        <a:pt x="10" y="32"/>
                        <a:pt x="0" y="31"/>
                        <a:pt x="0" y="45"/>
                      </a:cubicBezTo>
                      <a:cubicBezTo>
                        <a:pt x="0" y="46"/>
                        <a:pt x="1" y="48"/>
                        <a:pt x="2" y="50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4" y="3"/>
                        <a:pt x="42" y="1"/>
                        <a:pt x="39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35" name="Freeform 9"/>
                <p:cNvSpPr/>
                <p:nvPr/>
              </p:nvSpPr>
              <p:spPr bwMode="auto">
                <a:xfrm>
                  <a:off x="1668" y="2058"/>
                  <a:ext cx="58" cy="69"/>
                </a:xfrm>
                <a:custGeom>
                  <a:avLst/>
                  <a:gdLst>
                    <a:gd name="T0" fmla="*/ 52 w 58"/>
                    <a:gd name="T1" fmla="*/ 12 h 69"/>
                    <a:gd name="T2" fmla="*/ 57 w 58"/>
                    <a:gd name="T3" fmla="*/ 13 h 69"/>
                    <a:gd name="T4" fmla="*/ 58 w 58"/>
                    <a:gd name="T5" fmla="*/ 13 h 69"/>
                    <a:gd name="T6" fmla="*/ 58 w 58"/>
                    <a:gd name="T7" fmla="*/ 10 h 69"/>
                    <a:gd name="T8" fmla="*/ 55 w 58"/>
                    <a:gd name="T9" fmla="*/ 0 h 69"/>
                    <a:gd name="T10" fmla="*/ 10 w 58"/>
                    <a:gd name="T11" fmla="*/ 45 h 69"/>
                    <a:gd name="T12" fmla="*/ 5 w 58"/>
                    <a:gd name="T13" fmla="*/ 55 h 69"/>
                    <a:gd name="T14" fmla="*/ 0 w 58"/>
                    <a:gd name="T15" fmla="*/ 60 h 69"/>
                    <a:gd name="T16" fmla="*/ 1 w 58"/>
                    <a:gd name="T17" fmla="*/ 69 h 69"/>
                    <a:gd name="T18" fmla="*/ 52 w 58"/>
                    <a:gd name="T19" fmla="*/ 17 h 69"/>
                    <a:gd name="T20" fmla="*/ 52 w 58"/>
                    <a:gd name="T21" fmla="*/ 12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8" h="69">
                      <a:moveTo>
                        <a:pt x="52" y="12"/>
                      </a:moveTo>
                      <a:cubicBezTo>
                        <a:pt x="53" y="12"/>
                        <a:pt x="55" y="13"/>
                        <a:pt x="57" y="13"/>
                      </a:cubicBezTo>
                      <a:cubicBezTo>
                        <a:pt x="58" y="13"/>
                        <a:pt x="58" y="13"/>
                        <a:pt x="58" y="13"/>
                      </a:cubicBezTo>
                      <a:cubicBezTo>
                        <a:pt x="58" y="10"/>
                        <a:pt x="58" y="10"/>
                        <a:pt x="58" y="10"/>
                      </a:cubicBezTo>
                      <a:cubicBezTo>
                        <a:pt x="55" y="7"/>
                        <a:pt x="56" y="4"/>
                        <a:pt x="55" y="0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8" y="49"/>
                        <a:pt x="5" y="55"/>
                        <a:pt x="5" y="55"/>
                      </a:cubicBezTo>
                      <a:cubicBezTo>
                        <a:pt x="5" y="55"/>
                        <a:pt x="0" y="59"/>
                        <a:pt x="0" y="60"/>
                      </a:cubicBezTo>
                      <a:cubicBezTo>
                        <a:pt x="0" y="63"/>
                        <a:pt x="0" y="66"/>
                        <a:pt x="1" y="69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2" y="16"/>
                        <a:pt x="52" y="14"/>
                        <a:pt x="52" y="1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36" name="Freeform 10"/>
                <p:cNvSpPr/>
                <p:nvPr/>
              </p:nvSpPr>
              <p:spPr bwMode="auto">
                <a:xfrm>
                  <a:off x="1671" y="2092"/>
                  <a:ext cx="47" cy="56"/>
                </a:xfrm>
                <a:custGeom>
                  <a:avLst/>
                  <a:gdLst>
                    <a:gd name="T0" fmla="*/ 47 w 47"/>
                    <a:gd name="T1" fmla="*/ 0 h 56"/>
                    <a:gd name="T2" fmla="*/ 0 w 47"/>
                    <a:gd name="T3" fmla="*/ 47 h 56"/>
                    <a:gd name="T4" fmla="*/ 5 w 47"/>
                    <a:gd name="T5" fmla="*/ 56 h 56"/>
                    <a:gd name="T6" fmla="*/ 39 w 47"/>
                    <a:gd name="T7" fmla="*/ 22 h 56"/>
                    <a:gd name="T8" fmla="*/ 47 w 47"/>
                    <a:gd name="T9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56">
                      <a:moveTo>
                        <a:pt x="47" y="0"/>
                      </a:move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0" y="50"/>
                        <a:pt x="2" y="54"/>
                        <a:pt x="5" y="56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42" y="15"/>
                        <a:pt x="45" y="8"/>
                        <a:pt x="47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37" name="Freeform 11"/>
                <p:cNvSpPr/>
                <p:nvPr/>
              </p:nvSpPr>
              <p:spPr bwMode="auto">
                <a:xfrm>
                  <a:off x="1687" y="2136"/>
                  <a:ext cx="15" cy="15"/>
                </a:xfrm>
                <a:custGeom>
                  <a:avLst/>
                  <a:gdLst>
                    <a:gd name="T0" fmla="*/ 15 w 15"/>
                    <a:gd name="T1" fmla="*/ 0 h 15"/>
                    <a:gd name="T2" fmla="*/ 0 w 15"/>
                    <a:gd name="T3" fmla="*/ 15 h 15"/>
                    <a:gd name="T4" fmla="*/ 15 w 15"/>
                    <a:gd name="T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15">
                      <a:moveTo>
                        <a:pt x="15" y="0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8" y="14"/>
                        <a:pt x="12" y="7"/>
                        <a:pt x="15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38" name="Freeform 12"/>
                <p:cNvSpPr/>
                <p:nvPr/>
              </p:nvSpPr>
              <p:spPr bwMode="auto">
                <a:xfrm>
                  <a:off x="1208" y="1710"/>
                  <a:ext cx="34" cy="34"/>
                </a:xfrm>
                <a:custGeom>
                  <a:avLst/>
                  <a:gdLst>
                    <a:gd name="T0" fmla="*/ 31 w 34"/>
                    <a:gd name="T1" fmla="*/ 2 h 34"/>
                    <a:gd name="T2" fmla="*/ 14 w 34"/>
                    <a:gd name="T3" fmla="*/ 10 h 34"/>
                    <a:gd name="T4" fmla="*/ 0 w 34"/>
                    <a:gd name="T5" fmla="*/ 34 h 34"/>
                    <a:gd name="T6" fmla="*/ 34 w 34"/>
                    <a:gd name="T7" fmla="*/ 0 h 34"/>
                    <a:gd name="T8" fmla="*/ 31 w 34"/>
                    <a:gd name="T9" fmla="*/ 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34">
                      <a:moveTo>
                        <a:pt x="31" y="2"/>
                      </a:moveTo>
                      <a:cubicBezTo>
                        <a:pt x="26" y="5"/>
                        <a:pt x="18" y="4"/>
                        <a:pt x="14" y="10"/>
                      </a:cubicBezTo>
                      <a:cubicBezTo>
                        <a:pt x="10" y="16"/>
                        <a:pt x="4" y="25"/>
                        <a:pt x="0" y="34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3" y="1"/>
                        <a:pt x="32" y="1"/>
                        <a:pt x="31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39" name="Freeform 13"/>
                <p:cNvSpPr/>
                <p:nvPr/>
              </p:nvSpPr>
              <p:spPr bwMode="auto">
                <a:xfrm>
                  <a:off x="1250" y="1647"/>
                  <a:ext cx="51" cy="54"/>
                </a:xfrm>
                <a:custGeom>
                  <a:avLst/>
                  <a:gdLst>
                    <a:gd name="T0" fmla="*/ 39 w 51"/>
                    <a:gd name="T1" fmla="*/ 0 h 54"/>
                    <a:gd name="T2" fmla="*/ 3 w 51"/>
                    <a:gd name="T3" fmla="*/ 36 h 54"/>
                    <a:gd name="T4" fmla="*/ 1 w 51"/>
                    <a:gd name="T5" fmla="*/ 52 h 54"/>
                    <a:gd name="T6" fmla="*/ 0 w 51"/>
                    <a:gd name="T7" fmla="*/ 54 h 54"/>
                    <a:gd name="T8" fmla="*/ 51 w 51"/>
                    <a:gd name="T9" fmla="*/ 3 h 54"/>
                    <a:gd name="T10" fmla="*/ 39 w 51"/>
                    <a:gd name="T11" fmla="*/ 0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1" h="54">
                      <a:moveTo>
                        <a:pt x="39" y="0"/>
                      </a:moveTo>
                      <a:cubicBezTo>
                        <a:pt x="3" y="36"/>
                        <a:pt x="3" y="36"/>
                        <a:pt x="3" y="36"/>
                      </a:cubicBezTo>
                      <a:cubicBezTo>
                        <a:pt x="2" y="40"/>
                        <a:pt x="3" y="45"/>
                        <a:pt x="1" y="52"/>
                      </a:cubicBezTo>
                      <a:cubicBezTo>
                        <a:pt x="1" y="53"/>
                        <a:pt x="1" y="53"/>
                        <a:pt x="0" y="54"/>
                      </a:cubicBezTo>
                      <a:cubicBezTo>
                        <a:pt x="51" y="3"/>
                        <a:pt x="51" y="3"/>
                        <a:pt x="51" y="3"/>
                      </a:cubicBezTo>
                      <a:cubicBezTo>
                        <a:pt x="47" y="2"/>
                        <a:pt x="43" y="2"/>
                        <a:pt x="39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40" name="Freeform 14"/>
                <p:cNvSpPr/>
                <p:nvPr/>
              </p:nvSpPr>
              <p:spPr bwMode="auto">
                <a:xfrm>
                  <a:off x="1196" y="1635"/>
                  <a:ext cx="150" cy="147"/>
                </a:xfrm>
                <a:custGeom>
                  <a:avLst/>
                  <a:gdLst>
                    <a:gd name="T0" fmla="*/ 126 w 149"/>
                    <a:gd name="T1" fmla="*/ 8 h 146"/>
                    <a:gd name="T2" fmla="*/ 0 w 149"/>
                    <a:gd name="T3" fmla="*/ 134 h 146"/>
                    <a:gd name="T4" fmla="*/ 3 w 149"/>
                    <a:gd name="T5" fmla="*/ 146 h 146"/>
                    <a:gd name="T6" fmla="*/ 149 w 149"/>
                    <a:gd name="T7" fmla="*/ 0 h 146"/>
                    <a:gd name="T8" fmla="*/ 126 w 149"/>
                    <a:gd name="T9" fmla="*/ 8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46">
                      <a:moveTo>
                        <a:pt x="126" y="8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1" y="138"/>
                        <a:pt x="2" y="142"/>
                        <a:pt x="3" y="146"/>
                      </a:cubicBez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141" y="2"/>
                        <a:pt x="132" y="5"/>
                        <a:pt x="126" y="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41" name="Freeform 15"/>
                <p:cNvSpPr/>
                <p:nvPr/>
              </p:nvSpPr>
              <p:spPr bwMode="auto">
                <a:xfrm>
                  <a:off x="1199" y="1632"/>
                  <a:ext cx="177" cy="179"/>
                </a:xfrm>
                <a:custGeom>
                  <a:avLst/>
                  <a:gdLst>
                    <a:gd name="T0" fmla="*/ 173 w 176"/>
                    <a:gd name="T1" fmla="*/ 3 h 178"/>
                    <a:gd name="T2" fmla="*/ 163 w 176"/>
                    <a:gd name="T3" fmla="*/ 0 h 178"/>
                    <a:gd name="T4" fmla="*/ 2 w 176"/>
                    <a:gd name="T5" fmla="*/ 161 h 178"/>
                    <a:gd name="T6" fmla="*/ 3 w 176"/>
                    <a:gd name="T7" fmla="*/ 166 h 178"/>
                    <a:gd name="T8" fmla="*/ 0 w 176"/>
                    <a:gd name="T9" fmla="*/ 178 h 178"/>
                    <a:gd name="T10" fmla="*/ 176 w 176"/>
                    <a:gd name="T11" fmla="*/ 1 h 178"/>
                    <a:gd name="T12" fmla="*/ 173 w 176"/>
                    <a:gd name="T13" fmla="*/ 3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6" h="178">
                      <a:moveTo>
                        <a:pt x="173" y="3"/>
                      </a:moveTo>
                      <a:cubicBezTo>
                        <a:pt x="171" y="3"/>
                        <a:pt x="167" y="0"/>
                        <a:pt x="163" y="0"/>
                      </a:cubicBezTo>
                      <a:cubicBezTo>
                        <a:pt x="2" y="161"/>
                        <a:pt x="2" y="161"/>
                        <a:pt x="2" y="161"/>
                      </a:cubicBezTo>
                      <a:cubicBezTo>
                        <a:pt x="2" y="162"/>
                        <a:pt x="3" y="164"/>
                        <a:pt x="3" y="166"/>
                      </a:cubicBezTo>
                      <a:cubicBezTo>
                        <a:pt x="3" y="169"/>
                        <a:pt x="1" y="174"/>
                        <a:pt x="0" y="178"/>
                      </a:cubicBezTo>
                      <a:cubicBezTo>
                        <a:pt x="176" y="1"/>
                        <a:pt x="176" y="1"/>
                        <a:pt x="176" y="1"/>
                      </a:cubicBezTo>
                      <a:cubicBezTo>
                        <a:pt x="175" y="2"/>
                        <a:pt x="174" y="3"/>
                        <a:pt x="173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42" name="Freeform 16"/>
                <p:cNvSpPr/>
                <p:nvPr/>
              </p:nvSpPr>
              <p:spPr bwMode="auto">
                <a:xfrm>
                  <a:off x="1194" y="1628"/>
                  <a:ext cx="214" cy="214"/>
                </a:xfrm>
                <a:custGeom>
                  <a:avLst/>
                  <a:gdLst>
                    <a:gd name="T0" fmla="*/ 209 w 213"/>
                    <a:gd name="T1" fmla="*/ 0 h 213"/>
                    <a:gd name="T2" fmla="*/ 198 w 213"/>
                    <a:gd name="T3" fmla="*/ 4 h 213"/>
                    <a:gd name="T4" fmla="*/ 197 w 213"/>
                    <a:gd name="T5" fmla="*/ 4 h 213"/>
                    <a:gd name="T6" fmla="*/ 0 w 213"/>
                    <a:gd name="T7" fmla="*/ 201 h 213"/>
                    <a:gd name="T8" fmla="*/ 0 w 213"/>
                    <a:gd name="T9" fmla="*/ 203 h 213"/>
                    <a:gd name="T10" fmla="*/ 2 w 213"/>
                    <a:gd name="T11" fmla="*/ 211 h 213"/>
                    <a:gd name="T12" fmla="*/ 1 w 213"/>
                    <a:gd name="T13" fmla="*/ 211 h 213"/>
                    <a:gd name="T14" fmla="*/ 2 w 213"/>
                    <a:gd name="T15" fmla="*/ 213 h 213"/>
                    <a:gd name="T16" fmla="*/ 213 w 213"/>
                    <a:gd name="T17" fmla="*/ 3 h 213"/>
                    <a:gd name="T18" fmla="*/ 209 w 213"/>
                    <a:gd name="T19" fmla="*/ 0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3" h="213">
                      <a:moveTo>
                        <a:pt x="209" y="0"/>
                      </a:moveTo>
                      <a:cubicBezTo>
                        <a:pt x="204" y="0"/>
                        <a:pt x="203" y="4"/>
                        <a:pt x="198" y="4"/>
                      </a:cubicBezTo>
                      <a:cubicBezTo>
                        <a:pt x="197" y="4"/>
                        <a:pt x="197" y="4"/>
                        <a:pt x="197" y="4"/>
                      </a:cubicBezTo>
                      <a:cubicBezTo>
                        <a:pt x="0" y="201"/>
                        <a:pt x="0" y="201"/>
                        <a:pt x="0" y="201"/>
                      </a:cubicBezTo>
                      <a:cubicBezTo>
                        <a:pt x="0" y="202"/>
                        <a:pt x="0" y="202"/>
                        <a:pt x="0" y="203"/>
                      </a:cubicBezTo>
                      <a:cubicBezTo>
                        <a:pt x="0" y="205"/>
                        <a:pt x="2" y="208"/>
                        <a:pt x="2" y="211"/>
                      </a:cubicBezTo>
                      <a:cubicBezTo>
                        <a:pt x="1" y="211"/>
                        <a:pt x="1" y="211"/>
                        <a:pt x="1" y="211"/>
                      </a:cubicBezTo>
                      <a:cubicBezTo>
                        <a:pt x="1" y="212"/>
                        <a:pt x="2" y="213"/>
                        <a:pt x="2" y="213"/>
                      </a:cubicBezTo>
                      <a:cubicBezTo>
                        <a:pt x="213" y="3"/>
                        <a:pt x="213" y="3"/>
                        <a:pt x="213" y="3"/>
                      </a:cubicBezTo>
                      <a:cubicBezTo>
                        <a:pt x="212" y="1"/>
                        <a:pt x="211" y="0"/>
                        <a:pt x="209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43" name="Freeform 17"/>
                <p:cNvSpPr/>
                <p:nvPr/>
              </p:nvSpPr>
              <p:spPr bwMode="auto">
                <a:xfrm>
                  <a:off x="1203" y="1640"/>
                  <a:ext cx="213" cy="217"/>
                </a:xfrm>
                <a:custGeom>
                  <a:avLst/>
                  <a:gdLst>
                    <a:gd name="T0" fmla="*/ 208 w 212"/>
                    <a:gd name="T1" fmla="*/ 15 h 216"/>
                    <a:gd name="T2" fmla="*/ 212 w 212"/>
                    <a:gd name="T3" fmla="*/ 5 h 216"/>
                    <a:gd name="T4" fmla="*/ 209 w 212"/>
                    <a:gd name="T5" fmla="*/ 0 h 216"/>
                    <a:gd name="T6" fmla="*/ 0 w 212"/>
                    <a:gd name="T7" fmla="*/ 209 h 216"/>
                    <a:gd name="T8" fmla="*/ 8 w 212"/>
                    <a:gd name="T9" fmla="*/ 216 h 216"/>
                    <a:gd name="T10" fmla="*/ 208 w 212"/>
                    <a:gd name="T11" fmla="*/ 15 h 216"/>
                    <a:gd name="T12" fmla="*/ 208 w 212"/>
                    <a:gd name="T13" fmla="*/ 15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2" h="216">
                      <a:moveTo>
                        <a:pt x="208" y="15"/>
                      </a:moveTo>
                      <a:cubicBezTo>
                        <a:pt x="208" y="11"/>
                        <a:pt x="212" y="9"/>
                        <a:pt x="212" y="5"/>
                      </a:cubicBezTo>
                      <a:cubicBezTo>
                        <a:pt x="212" y="3"/>
                        <a:pt x="210" y="2"/>
                        <a:pt x="209" y="0"/>
                      </a:cubicBezTo>
                      <a:cubicBezTo>
                        <a:pt x="0" y="209"/>
                        <a:pt x="0" y="209"/>
                        <a:pt x="0" y="209"/>
                      </a:cubicBezTo>
                      <a:cubicBezTo>
                        <a:pt x="2" y="211"/>
                        <a:pt x="5" y="214"/>
                        <a:pt x="8" y="216"/>
                      </a:cubicBezTo>
                      <a:cubicBezTo>
                        <a:pt x="208" y="15"/>
                        <a:pt x="208" y="15"/>
                        <a:pt x="208" y="15"/>
                      </a:cubicBezTo>
                      <a:cubicBezTo>
                        <a:pt x="208" y="15"/>
                        <a:pt x="208" y="15"/>
                        <a:pt x="208" y="1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44" name="Freeform 18"/>
                <p:cNvSpPr/>
                <p:nvPr/>
              </p:nvSpPr>
              <p:spPr bwMode="auto">
                <a:xfrm>
                  <a:off x="1218" y="1665"/>
                  <a:ext cx="210" cy="209"/>
                </a:xfrm>
                <a:custGeom>
                  <a:avLst/>
                  <a:gdLst>
                    <a:gd name="T0" fmla="*/ 206 w 209"/>
                    <a:gd name="T1" fmla="*/ 3 h 207"/>
                    <a:gd name="T2" fmla="*/ 198 w 209"/>
                    <a:gd name="T3" fmla="*/ 0 h 207"/>
                    <a:gd name="T4" fmla="*/ 0 w 209"/>
                    <a:gd name="T5" fmla="*/ 198 h 207"/>
                    <a:gd name="T6" fmla="*/ 6 w 209"/>
                    <a:gd name="T7" fmla="*/ 207 h 207"/>
                    <a:gd name="T8" fmla="*/ 209 w 209"/>
                    <a:gd name="T9" fmla="*/ 3 h 207"/>
                    <a:gd name="T10" fmla="*/ 206 w 209"/>
                    <a:gd name="T11" fmla="*/ 3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9" h="207">
                      <a:moveTo>
                        <a:pt x="206" y="3"/>
                      </a:moveTo>
                      <a:cubicBezTo>
                        <a:pt x="203" y="3"/>
                        <a:pt x="200" y="2"/>
                        <a:pt x="198" y="0"/>
                      </a:cubicBezTo>
                      <a:cubicBezTo>
                        <a:pt x="0" y="198"/>
                        <a:pt x="0" y="198"/>
                        <a:pt x="0" y="198"/>
                      </a:cubicBezTo>
                      <a:cubicBezTo>
                        <a:pt x="3" y="200"/>
                        <a:pt x="4" y="203"/>
                        <a:pt x="6" y="207"/>
                      </a:cubicBezTo>
                      <a:cubicBezTo>
                        <a:pt x="209" y="3"/>
                        <a:pt x="209" y="3"/>
                        <a:pt x="209" y="3"/>
                      </a:cubicBezTo>
                      <a:cubicBezTo>
                        <a:pt x="208" y="3"/>
                        <a:pt x="207" y="3"/>
                        <a:pt x="206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45" name="Freeform 19"/>
                <p:cNvSpPr/>
                <p:nvPr/>
              </p:nvSpPr>
              <p:spPr bwMode="auto">
                <a:xfrm>
                  <a:off x="1229" y="1670"/>
                  <a:ext cx="221" cy="220"/>
                </a:xfrm>
                <a:custGeom>
                  <a:avLst/>
                  <a:gdLst>
                    <a:gd name="T0" fmla="*/ 211 w 220"/>
                    <a:gd name="T1" fmla="*/ 0 h 218"/>
                    <a:gd name="T2" fmla="*/ 0 w 220"/>
                    <a:gd name="T3" fmla="*/ 210 h 218"/>
                    <a:gd name="T4" fmla="*/ 7 w 220"/>
                    <a:gd name="T5" fmla="*/ 218 h 218"/>
                    <a:gd name="T6" fmla="*/ 220 w 220"/>
                    <a:gd name="T7" fmla="*/ 6 h 218"/>
                    <a:gd name="T8" fmla="*/ 211 w 220"/>
                    <a:gd name="T9" fmla="*/ 0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0" h="218">
                      <a:moveTo>
                        <a:pt x="211" y="0"/>
                      </a:moveTo>
                      <a:cubicBezTo>
                        <a:pt x="0" y="210"/>
                        <a:pt x="0" y="210"/>
                        <a:pt x="0" y="210"/>
                      </a:cubicBezTo>
                      <a:cubicBezTo>
                        <a:pt x="2" y="213"/>
                        <a:pt x="4" y="216"/>
                        <a:pt x="7" y="218"/>
                      </a:cubicBezTo>
                      <a:cubicBezTo>
                        <a:pt x="220" y="6"/>
                        <a:pt x="220" y="6"/>
                        <a:pt x="220" y="6"/>
                      </a:cubicBezTo>
                      <a:cubicBezTo>
                        <a:pt x="217" y="3"/>
                        <a:pt x="214" y="1"/>
                        <a:pt x="21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46" name="Freeform 20"/>
                <p:cNvSpPr/>
                <p:nvPr/>
              </p:nvSpPr>
              <p:spPr bwMode="auto">
                <a:xfrm>
                  <a:off x="1244" y="1682"/>
                  <a:ext cx="223" cy="220"/>
                </a:xfrm>
                <a:custGeom>
                  <a:avLst/>
                  <a:gdLst>
                    <a:gd name="T0" fmla="*/ 213 w 222"/>
                    <a:gd name="T1" fmla="*/ 0 h 218"/>
                    <a:gd name="T2" fmla="*/ 0 w 222"/>
                    <a:gd name="T3" fmla="*/ 212 h 218"/>
                    <a:gd name="T4" fmla="*/ 9 w 222"/>
                    <a:gd name="T5" fmla="*/ 218 h 218"/>
                    <a:gd name="T6" fmla="*/ 222 w 222"/>
                    <a:gd name="T7" fmla="*/ 6 h 218"/>
                    <a:gd name="T8" fmla="*/ 213 w 222"/>
                    <a:gd name="T9" fmla="*/ 0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2" h="218">
                      <a:moveTo>
                        <a:pt x="213" y="0"/>
                      </a:moveTo>
                      <a:cubicBezTo>
                        <a:pt x="0" y="212"/>
                        <a:pt x="0" y="212"/>
                        <a:pt x="0" y="212"/>
                      </a:cubicBezTo>
                      <a:cubicBezTo>
                        <a:pt x="3" y="214"/>
                        <a:pt x="6" y="216"/>
                        <a:pt x="9" y="218"/>
                      </a:cubicBezTo>
                      <a:cubicBezTo>
                        <a:pt x="222" y="6"/>
                        <a:pt x="222" y="6"/>
                        <a:pt x="222" y="6"/>
                      </a:cubicBezTo>
                      <a:cubicBezTo>
                        <a:pt x="219" y="4"/>
                        <a:pt x="216" y="2"/>
                        <a:pt x="21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47" name="Freeform 21"/>
                <p:cNvSpPr/>
                <p:nvPr/>
              </p:nvSpPr>
              <p:spPr bwMode="auto">
                <a:xfrm>
                  <a:off x="1262" y="1670"/>
                  <a:ext cx="247" cy="239"/>
                </a:xfrm>
                <a:custGeom>
                  <a:avLst/>
                  <a:gdLst>
                    <a:gd name="T0" fmla="*/ 242 w 245"/>
                    <a:gd name="T1" fmla="*/ 1 h 237"/>
                    <a:gd name="T2" fmla="*/ 236 w 245"/>
                    <a:gd name="T3" fmla="*/ 1 h 237"/>
                    <a:gd name="T4" fmla="*/ 237 w 245"/>
                    <a:gd name="T5" fmla="*/ 0 h 237"/>
                    <a:gd name="T6" fmla="*/ 236 w 245"/>
                    <a:gd name="T7" fmla="*/ 0 h 237"/>
                    <a:gd name="T8" fmla="*/ 224 w 245"/>
                    <a:gd name="T9" fmla="*/ 12 h 237"/>
                    <a:gd name="T10" fmla="*/ 224 w 245"/>
                    <a:gd name="T11" fmla="*/ 17 h 237"/>
                    <a:gd name="T12" fmla="*/ 217 w 245"/>
                    <a:gd name="T13" fmla="*/ 21 h 237"/>
                    <a:gd name="T14" fmla="*/ 215 w 245"/>
                    <a:gd name="T15" fmla="*/ 20 h 237"/>
                    <a:gd name="T16" fmla="*/ 0 w 245"/>
                    <a:gd name="T17" fmla="*/ 236 h 237"/>
                    <a:gd name="T18" fmla="*/ 5 w 245"/>
                    <a:gd name="T19" fmla="*/ 237 h 237"/>
                    <a:gd name="T20" fmla="*/ 16 w 245"/>
                    <a:gd name="T21" fmla="*/ 235 h 237"/>
                    <a:gd name="T22" fmla="*/ 245 w 245"/>
                    <a:gd name="T23" fmla="*/ 5 h 237"/>
                    <a:gd name="T24" fmla="*/ 242 w 245"/>
                    <a:gd name="T25" fmla="*/ 1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45" h="237">
                      <a:moveTo>
                        <a:pt x="242" y="1"/>
                      </a:moveTo>
                      <a:cubicBezTo>
                        <a:pt x="236" y="1"/>
                        <a:pt x="236" y="1"/>
                        <a:pt x="236" y="1"/>
                      </a:cubicBezTo>
                      <a:cubicBezTo>
                        <a:pt x="237" y="0"/>
                        <a:pt x="237" y="0"/>
                        <a:pt x="237" y="0"/>
                      </a:cubicBezTo>
                      <a:cubicBezTo>
                        <a:pt x="236" y="0"/>
                        <a:pt x="236" y="0"/>
                        <a:pt x="236" y="0"/>
                      </a:cubicBezTo>
                      <a:cubicBezTo>
                        <a:pt x="224" y="12"/>
                        <a:pt x="224" y="12"/>
                        <a:pt x="224" y="12"/>
                      </a:cubicBezTo>
                      <a:cubicBezTo>
                        <a:pt x="224" y="14"/>
                        <a:pt x="224" y="15"/>
                        <a:pt x="224" y="17"/>
                      </a:cubicBezTo>
                      <a:cubicBezTo>
                        <a:pt x="224" y="18"/>
                        <a:pt x="219" y="21"/>
                        <a:pt x="217" y="21"/>
                      </a:cubicBezTo>
                      <a:cubicBezTo>
                        <a:pt x="216" y="21"/>
                        <a:pt x="216" y="20"/>
                        <a:pt x="215" y="20"/>
                      </a:cubicBezTo>
                      <a:cubicBezTo>
                        <a:pt x="0" y="236"/>
                        <a:pt x="0" y="236"/>
                        <a:pt x="0" y="236"/>
                      </a:cubicBezTo>
                      <a:cubicBezTo>
                        <a:pt x="1" y="236"/>
                        <a:pt x="3" y="237"/>
                        <a:pt x="5" y="237"/>
                      </a:cubicBezTo>
                      <a:cubicBezTo>
                        <a:pt x="9" y="237"/>
                        <a:pt x="13" y="236"/>
                        <a:pt x="16" y="235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4" y="4"/>
                        <a:pt x="242" y="3"/>
                        <a:pt x="242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48" name="Freeform 22"/>
                <p:cNvSpPr/>
                <p:nvPr/>
              </p:nvSpPr>
              <p:spPr bwMode="auto">
                <a:xfrm>
                  <a:off x="1295" y="1678"/>
                  <a:ext cx="236" cy="229"/>
                </a:xfrm>
                <a:custGeom>
                  <a:avLst/>
                  <a:gdLst>
                    <a:gd name="T0" fmla="*/ 223 w 234"/>
                    <a:gd name="T1" fmla="*/ 0 h 227"/>
                    <a:gd name="T2" fmla="*/ 0 w 234"/>
                    <a:gd name="T3" fmla="*/ 223 h 227"/>
                    <a:gd name="T4" fmla="*/ 12 w 234"/>
                    <a:gd name="T5" fmla="*/ 227 h 227"/>
                    <a:gd name="T6" fmla="*/ 234 w 234"/>
                    <a:gd name="T7" fmla="*/ 4 h 227"/>
                    <a:gd name="T8" fmla="*/ 227 w 234"/>
                    <a:gd name="T9" fmla="*/ 1 h 227"/>
                    <a:gd name="T10" fmla="*/ 223 w 234"/>
                    <a:gd name="T11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4" h="227">
                      <a:moveTo>
                        <a:pt x="223" y="0"/>
                      </a:moveTo>
                      <a:cubicBezTo>
                        <a:pt x="0" y="223"/>
                        <a:pt x="0" y="223"/>
                        <a:pt x="0" y="223"/>
                      </a:cubicBezTo>
                      <a:cubicBezTo>
                        <a:pt x="4" y="224"/>
                        <a:pt x="8" y="226"/>
                        <a:pt x="12" y="227"/>
                      </a:cubicBezTo>
                      <a:cubicBezTo>
                        <a:pt x="234" y="4"/>
                        <a:pt x="234" y="4"/>
                        <a:pt x="234" y="4"/>
                      </a:cubicBezTo>
                      <a:cubicBezTo>
                        <a:pt x="232" y="3"/>
                        <a:pt x="229" y="2"/>
                        <a:pt x="227" y="1"/>
                      </a:cubicBezTo>
                      <a:cubicBezTo>
                        <a:pt x="225" y="1"/>
                        <a:pt x="224" y="0"/>
                        <a:pt x="22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49" name="Freeform 23"/>
                <p:cNvSpPr/>
                <p:nvPr/>
              </p:nvSpPr>
              <p:spPr bwMode="auto">
                <a:xfrm>
                  <a:off x="1328" y="1685"/>
                  <a:ext cx="228" cy="214"/>
                </a:xfrm>
                <a:custGeom>
                  <a:avLst/>
                  <a:gdLst>
                    <a:gd name="T0" fmla="*/ 225 w 226"/>
                    <a:gd name="T1" fmla="*/ 2 h 212"/>
                    <a:gd name="T2" fmla="*/ 212 w 226"/>
                    <a:gd name="T3" fmla="*/ 0 h 212"/>
                    <a:gd name="T4" fmla="*/ 0 w 226"/>
                    <a:gd name="T5" fmla="*/ 212 h 212"/>
                    <a:gd name="T6" fmla="*/ 21 w 226"/>
                    <a:gd name="T7" fmla="*/ 206 h 212"/>
                    <a:gd name="T8" fmla="*/ 226 w 226"/>
                    <a:gd name="T9" fmla="*/ 1 h 212"/>
                    <a:gd name="T10" fmla="*/ 225 w 226"/>
                    <a:gd name="T11" fmla="*/ 2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6" h="212">
                      <a:moveTo>
                        <a:pt x="225" y="2"/>
                      </a:moveTo>
                      <a:cubicBezTo>
                        <a:pt x="221" y="2"/>
                        <a:pt x="217" y="1"/>
                        <a:pt x="212" y="0"/>
                      </a:cubicBezTo>
                      <a:cubicBezTo>
                        <a:pt x="0" y="212"/>
                        <a:pt x="0" y="212"/>
                        <a:pt x="0" y="212"/>
                      </a:cubicBezTo>
                      <a:cubicBezTo>
                        <a:pt x="7" y="210"/>
                        <a:pt x="13" y="207"/>
                        <a:pt x="21" y="206"/>
                      </a:cubicBezTo>
                      <a:cubicBezTo>
                        <a:pt x="226" y="1"/>
                        <a:pt x="226" y="1"/>
                        <a:pt x="226" y="1"/>
                      </a:cubicBezTo>
                      <a:cubicBezTo>
                        <a:pt x="225" y="1"/>
                        <a:pt x="225" y="2"/>
                        <a:pt x="225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50" name="Freeform 24"/>
                <p:cNvSpPr/>
                <p:nvPr/>
              </p:nvSpPr>
              <p:spPr bwMode="auto">
                <a:xfrm>
                  <a:off x="1362" y="1682"/>
                  <a:ext cx="224" cy="221"/>
                </a:xfrm>
                <a:custGeom>
                  <a:avLst/>
                  <a:gdLst>
                    <a:gd name="T0" fmla="*/ 212 w 223"/>
                    <a:gd name="T1" fmla="*/ 0 h 219"/>
                    <a:gd name="T2" fmla="*/ 211 w 223"/>
                    <a:gd name="T3" fmla="*/ 0 h 219"/>
                    <a:gd name="T4" fmla="*/ 0 w 223"/>
                    <a:gd name="T5" fmla="*/ 211 h 219"/>
                    <a:gd name="T6" fmla="*/ 7 w 223"/>
                    <a:gd name="T7" fmla="*/ 219 h 219"/>
                    <a:gd name="T8" fmla="*/ 223 w 223"/>
                    <a:gd name="T9" fmla="*/ 3 h 219"/>
                    <a:gd name="T10" fmla="*/ 212 w 223"/>
                    <a:gd name="T11" fmla="*/ 0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3" h="219">
                      <a:moveTo>
                        <a:pt x="212" y="0"/>
                      </a:moveTo>
                      <a:cubicBezTo>
                        <a:pt x="212" y="0"/>
                        <a:pt x="211" y="0"/>
                        <a:pt x="211" y="0"/>
                      </a:cubicBezTo>
                      <a:cubicBezTo>
                        <a:pt x="0" y="211"/>
                        <a:pt x="0" y="211"/>
                        <a:pt x="0" y="211"/>
                      </a:cubicBezTo>
                      <a:cubicBezTo>
                        <a:pt x="3" y="213"/>
                        <a:pt x="5" y="216"/>
                        <a:pt x="7" y="219"/>
                      </a:cubicBezTo>
                      <a:cubicBezTo>
                        <a:pt x="223" y="3"/>
                        <a:pt x="223" y="3"/>
                        <a:pt x="223" y="3"/>
                      </a:cubicBezTo>
                      <a:cubicBezTo>
                        <a:pt x="219" y="2"/>
                        <a:pt x="216" y="0"/>
                        <a:pt x="21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51" name="Freeform 25"/>
                <p:cNvSpPr/>
                <p:nvPr/>
              </p:nvSpPr>
              <p:spPr bwMode="auto">
                <a:xfrm>
                  <a:off x="1377" y="1700"/>
                  <a:ext cx="213" cy="210"/>
                </a:xfrm>
                <a:custGeom>
                  <a:avLst/>
                  <a:gdLst>
                    <a:gd name="T0" fmla="*/ 207 w 212"/>
                    <a:gd name="T1" fmla="*/ 0 h 208"/>
                    <a:gd name="T2" fmla="*/ 0 w 212"/>
                    <a:gd name="T3" fmla="*/ 207 h 208"/>
                    <a:gd name="T4" fmla="*/ 0 w 212"/>
                    <a:gd name="T5" fmla="*/ 207 h 208"/>
                    <a:gd name="T6" fmla="*/ 12 w 212"/>
                    <a:gd name="T7" fmla="*/ 207 h 208"/>
                    <a:gd name="T8" fmla="*/ 14 w 212"/>
                    <a:gd name="T9" fmla="*/ 208 h 208"/>
                    <a:gd name="T10" fmla="*/ 212 w 212"/>
                    <a:gd name="T11" fmla="*/ 10 h 208"/>
                    <a:gd name="T12" fmla="*/ 207 w 212"/>
                    <a:gd name="T13" fmla="*/ 0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2" h="208">
                      <a:moveTo>
                        <a:pt x="207" y="0"/>
                      </a:move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2" y="207"/>
                        <a:pt x="7" y="207"/>
                        <a:pt x="12" y="207"/>
                      </a:cubicBezTo>
                      <a:cubicBezTo>
                        <a:pt x="13" y="207"/>
                        <a:pt x="13" y="207"/>
                        <a:pt x="14" y="208"/>
                      </a:cubicBezTo>
                      <a:cubicBezTo>
                        <a:pt x="212" y="10"/>
                        <a:pt x="212" y="10"/>
                        <a:pt x="212" y="10"/>
                      </a:cubicBezTo>
                      <a:lnTo>
                        <a:pt x="207" y="0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52" name="Freeform 26"/>
                <p:cNvSpPr/>
                <p:nvPr/>
              </p:nvSpPr>
              <p:spPr bwMode="auto">
                <a:xfrm>
                  <a:off x="1401" y="1720"/>
                  <a:ext cx="199" cy="206"/>
                </a:xfrm>
                <a:custGeom>
                  <a:avLst/>
                  <a:gdLst>
                    <a:gd name="T0" fmla="*/ 193 w 198"/>
                    <a:gd name="T1" fmla="*/ 0 h 205"/>
                    <a:gd name="T2" fmla="*/ 0 w 198"/>
                    <a:gd name="T3" fmla="*/ 193 h 205"/>
                    <a:gd name="T4" fmla="*/ 5 w 198"/>
                    <a:gd name="T5" fmla="*/ 200 h 205"/>
                    <a:gd name="T6" fmla="*/ 3 w 198"/>
                    <a:gd name="T7" fmla="*/ 205 h 205"/>
                    <a:gd name="T8" fmla="*/ 198 w 198"/>
                    <a:gd name="T9" fmla="*/ 10 h 205"/>
                    <a:gd name="T10" fmla="*/ 193 w 198"/>
                    <a:gd name="T11" fmla="*/ 0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8" h="205">
                      <a:moveTo>
                        <a:pt x="193" y="0"/>
                      </a:moveTo>
                      <a:cubicBezTo>
                        <a:pt x="0" y="193"/>
                        <a:pt x="0" y="193"/>
                        <a:pt x="0" y="193"/>
                      </a:cubicBezTo>
                      <a:cubicBezTo>
                        <a:pt x="2" y="195"/>
                        <a:pt x="4" y="197"/>
                        <a:pt x="5" y="200"/>
                      </a:cubicBezTo>
                      <a:cubicBezTo>
                        <a:pt x="4" y="201"/>
                        <a:pt x="3" y="203"/>
                        <a:pt x="3" y="205"/>
                      </a:cubicBezTo>
                      <a:cubicBezTo>
                        <a:pt x="198" y="10"/>
                        <a:pt x="198" y="10"/>
                        <a:pt x="198" y="10"/>
                      </a:cubicBezTo>
                      <a:lnTo>
                        <a:pt x="193" y="0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53" name="Freeform 27"/>
                <p:cNvSpPr/>
                <p:nvPr/>
              </p:nvSpPr>
              <p:spPr bwMode="auto">
                <a:xfrm>
                  <a:off x="1397" y="1739"/>
                  <a:ext cx="212" cy="220"/>
                </a:xfrm>
                <a:custGeom>
                  <a:avLst/>
                  <a:gdLst>
                    <a:gd name="T0" fmla="*/ 211 w 211"/>
                    <a:gd name="T1" fmla="*/ 9 h 219"/>
                    <a:gd name="T2" fmla="*/ 207 w 211"/>
                    <a:gd name="T3" fmla="*/ 0 h 219"/>
                    <a:gd name="T4" fmla="*/ 1 w 211"/>
                    <a:gd name="T5" fmla="*/ 206 h 219"/>
                    <a:gd name="T6" fmla="*/ 0 w 211"/>
                    <a:gd name="T7" fmla="*/ 209 h 219"/>
                    <a:gd name="T8" fmla="*/ 3 w 211"/>
                    <a:gd name="T9" fmla="*/ 219 h 219"/>
                    <a:gd name="T10" fmla="*/ 211 w 211"/>
                    <a:gd name="T11" fmla="*/ 11 h 219"/>
                    <a:gd name="T12" fmla="*/ 211 w 211"/>
                    <a:gd name="T13" fmla="*/ 9 h 2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1" h="219">
                      <a:moveTo>
                        <a:pt x="211" y="9"/>
                      </a:moveTo>
                      <a:cubicBezTo>
                        <a:pt x="207" y="0"/>
                        <a:pt x="207" y="0"/>
                        <a:pt x="207" y="0"/>
                      </a:cubicBezTo>
                      <a:cubicBezTo>
                        <a:pt x="1" y="206"/>
                        <a:pt x="1" y="206"/>
                        <a:pt x="1" y="206"/>
                      </a:cubicBezTo>
                      <a:cubicBezTo>
                        <a:pt x="0" y="207"/>
                        <a:pt x="0" y="209"/>
                        <a:pt x="0" y="209"/>
                      </a:cubicBezTo>
                      <a:cubicBezTo>
                        <a:pt x="0" y="213"/>
                        <a:pt x="1" y="216"/>
                        <a:pt x="3" y="219"/>
                      </a:cubicBezTo>
                      <a:cubicBezTo>
                        <a:pt x="211" y="11"/>
                        <a:pt x="211" y="11"/>
                        <a:pt x="211" y="11"/>
                      </a:cubicBezTo>
                      <a:cubicBezTo>
                        <a:pt x="211" y="10"/>
                        <a:pt x="211" y="10"/>
                        <a:pt x="211" y="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54" name="Freeform 28"/>
                <p:cNvSpPr/>
                <p:nvPr/>
              </p:nvSpPr>
              <p:spPr bwMode="auto">
                <a:xfrm>
                  <a:off x="1406" y="1760"/>
                  <a:ext cx="212" cy="214"/>
                </a:xfrm>
                <a:custGeom>
                  <a:avLst/>
                  <a:gdLst>
                    <a:gd name="T0" fmla="*/ 206 w 211"/>
                    <a:gd name="T1" fmla="*/ 0 h 213"/>
                    <a:gd name="T2" fmla="*/ 0 w 211"/>
                    <a:gd name="T3" fmla="*/ 206 h 213"/>
                    <a:gd name="T4" fmla="*/ 7 w 211"/>
                    <a:gd name="T5" fmla="*/ 213 h 213"/>
                    <a:gd name="T6" fmla="*/ 211 w 211"/>
                    <a:gd name="T7" fmla="*/ 9 h 213"/>
                    <a:gd name="T8" fmla="*/ 206 w 211"/>
                    <a:gd name="T9" fmla="*/ 0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" h="213">
                      <a:moveTo>
                        <a:pt x="206" y="0"/>
                      </a:moveTo>
                      <a:cubicBezTo>
                        <a:pt x="0" y="206"/>
                        <a:pt x="0" y="206"/>
                        <a:pt x="0" y="206"/>
                      </a:cubicBezTo>
                      <a:cubicBezTo>
                        <a:pt x="2" y="208"/>
                        <a:pt x="5" y="211"/>
                        <a:pt x="7" y="213"/>
                      </a:cubicBezTo>
                      <a:cubicBezTo>
                        <a:pt x="211" y="9"/>
                        <a:pt x="211" y="9"/>
                        <a:pt x="211" y="9"/>
                      </a:cubicBezTo>
                      <a:cubicBezTo>
                        <a:pt x="210" y="7"/>
                        <a:pt x="208" y="4"/>
                        <a:pt x="206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55" name="Freeform 29"/>
                <p:cNvSpPr/>
                <p:nvPr/>
              </p:nvSpPr>
              <p:spPr bwMode="auto">
                <a:xfrm>
                  <a:off x="1421" y="1783"/>
                  <a:ext cx="205" cy="210"/>
                </a:xfrm>
                <a:custGeom>
                  <a:avLst/>
                  <a:gdLst>
                    <a:gd name="T0" fmla="*/ 198 w 204"/>
                    <a:gd name="T1" fmla="*/ 1 h 209"/>
                    <a:gd name="T2" fmla="*/ 198 w 204"/>
                    <a:gd name="T3" fmla="*/ 0 h 209"/>
                    <a:gd name="T4" fmla="*/ 0 w 204"/>
                    <a:gd name="T5" fmla="*/ 198 h 209"/>
                    <a:gd name="T6" fmla="*/ 3 w 204"/>
                    <a:gd name="T7" fmla="*/ 209 h 209"/>
                    <a:gd name="T8" fmla="*/ 204 w 204"/>
                    <a:gd name="T9" fmla="*/ 9 h 209"/>
                    <a:gd name="T10" fmla="*/ 198 w 204"/>
                    <a:gd name="T11" fmla="*/ 1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4" h="209">
                      <a:moveTo>
                        <a:pt x="198" y="1"/>
                      </a:moveTo>
                      <a:cubicBezTo>
                        <a:pt x="198" y="0"/>
                        <a:pt x="198" y="0"/>
                        <a:pt x="198" y="0"/>
                      </a:cubicBezTo>
                      <a:cubicBezTo>
                        <a:pt x="0" y="198"/>
                        <a:pt x="0" y="198"/>
                        <a:pt x="0" y="198"/>
                      </a:cubicBezTo>
                      <a:cubicBezTo>
                        <a:pt x="2" y="201"/>
                        <a:pt x="2" y="205"/>
                        <a:pt x="3" y="209"/>
                      </a:cubicBezTo>
                      <a:cubicBezTo>
                        <a:pt x="204" y="9"/>
                        <a:pt x="204" y="9"/>
                        <a:pt x="204" y="9"/>
                      </a:cubicBezTo>
                      <a:cubicBezTo>
                        <a:pt x="201" y="7"/>
                        <a:pt x="198" y="5"/>
                        <a:pt x="198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56" name="Freeform 30"/>
                <p:cNvSpPr/>
                <p:nvPr/>
              </p:nvSpPr>
              <p:spPr bwMode="auto">
                <a:xfrm>
                  <a:off x="1427" y="1798"/>
                  <a:ext cx="209" cy="217"/>
                </a:xfrm>
                <a:custGeom>
                  <a:avLst/>
                  <a:gdLst>
                    <a:gd name="T0" fmla="*/ 204 w 208"/>
                    <a:gd name="T1" fmla="*/ 0 h 216"/>
                    <a:gd name="T2" fmla="*/ 0 w 208"/>
                    <a:gd name="T3" fmla="*/ 205 h 216"/>
                    <a:gd name="T4" fmla="*/ 3 w 208"/>
                    <a:gd name="T5" fmla="*/ 216 h 216"/>
                    <a:gd name="T6" fmla="*/ 208 w 208"/>
                    <a:gd name="T7" fmla="*/ 12 h 216"/>
                    <a:gd name="T8" fmla="*/ 204 w 208"/>
                    <a:gd name="T9" fmla="*/ 0 h 2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8" h="216">
                      <a:moveTo>
                        <a:pt x="204" y="0"/>
                      </a:moveTo>
                      <a:cubicBezTo>
                        <a:pt x="0" y="205"/>
                        <a:pt x="0" y="205"/>
                        <a:pt x="0" y="205"/>
                      </a:cubicBezTo>
                      <a:cubicBezTo>
                        <a:pt x="1" y="208"/>
                        <a:pt x="2" y="211"/>
                        <a:pt x="3" y="216"/>
                      </a:cubicBezTo>
                      <a:cubicBezTo>
                        <a:pt x="208" y="12"/>
                        <a:pt x="208" y="12"/>
                        <a:pt x="208" y="12"/>
                      </a:cubicBezTo>
                      <a:cubicBezTo>
                        <a:pt x="207" y="8"/>
                        <a:pt x="207" y="4"/>
                        <a:pt x="204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57" name="Freeform 31"/>
                <p:cNvSpPr/>
                <p:nvPr/>
              </p:nvSpPr>
              <p:spPr bwMode="auto">
                <a:xfrm>
                  <a:off x="1433" y="1818"/>
                  <a:ext cx="218" cy="222"/>
                </a:xfrm>
                <a:custGeom>
                  <a:avLst/>
                  <a:gdLst>
                    <a:gd name="T0" fmla="*/ 207 w 217"/>
                    <a:gd name="T1" fmla="*/ 0 h 220"/>
                    <a:gd name="T2" fmla="*/ 0 w 217"/>
                    <a:gd name="T3" fmla="*/ 207 h 220"/>
                    <a:gd name="T4" fmla="*/ 2 w 217"/>
                    <a:gd name="T5" fmla="*/ 218 h 220"/>
                    <a:gd name="T6" fmla="*/ 2 w 217"/>
                    <a:gd name="T7" fmla="*/ 220 h 220"/>
                    <a:gd name="T8" fmla="*/ 217 w 217"/>
                    <a:gd name="T9" fmla="*/ 6 h 220"/>
                    <a:gd name="T10" fmla="*/ 207 w 217"/>
                    <a:gd name="T11" fmla="*/ 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7" h="220">
                      <a:moveTo>
                        <a:pt x="207" y="0"/>
                      </a:moveTo>
                      <a:cubicBezTo>
                        <a:pt x="0" y="207"/>
                        <a:pt x="0" y="207"/>
                        <a:pt x="0" y="207"/>
                      </a:cubicBezTo>
                      <a:cubicBezTo>
                        <a:pt x="1" y="211"/>
                        <a:pt x="2" y="213"/>
                        <a:pt x="2" y="218"/>
                      </a:cubicBezTo>
                      <a:cubicBezTo>
                        <a:pt x="2" y="219"/>
                        <a:pt x="2" y="220"/>
                        <a:pt x="2" y="220"/>
                      </a:cubicBezTo>
                      <a:cubicBezTo>
                        <a:pt x="217" y="6"/>
                        <a:pt x="217" y="6"/>
                        <a:pt x="217" y="6"/>
                      </a:cubicBezTo>
                      <a:cubicBezTo>
                        <a:pt x="213" y="3"/>
                        <a:pt x="210" y="2"/>
                        <a:pt x="207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58" name="Freeform 32"/>
                <p:cNvSpPr/>
                <p:nvPr/>
              </p:nvSpPr>
              <p:spPr bwMode="auto">
                <a:xfrm>
                  <a:off x="1418" y="1832"/>
                  <a:ext cx="248" cy="254"/>
                </a:xfrm>
                <a:custGeom>
                  <a:avLst/>
                  <a:gdLst>
                    <a:gd name="T0" fmla="*/ 238 w 246"/>
                    <a:gd name="T1" fmla="*/ 0 h 252"/>
                    <a:gd name="T2" fmla="*/ 0 w 246"/>
                    <a:gd name="T3" fmla="*/ 237 h 252"/>
                    <a:gd name="T4" fmla="*/ 0 w 246"/>
                    <a:gd name="T5" fmla="*/ 243 h 252"/>
                    <a:gd name="T6" fmla="*/ 1 w 246"/>
                    <a:gd name="T7" fmla="*/ 252 h 252"/>
                    <a:gd name="T8" fmla="*/ 246 w 246"/>
                    <a:gd name="T9" fmla="*/ 7 h 252"/>
                    <a:gd name="T10" fmla="*/ 238 w 246"/>
                    <a:gd name="T11" fmla="*/ 0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6" h="252">
                      <a:moveTo>
                        <a:pt x="238" y="0"/>
                      </a:moveTo>
                      <a:cubicBezTo>
                        <a:pt x="0" y="237"/>
                        <a:pt x="0" y="237"/>
                        <a:pt x="0" y="237"/>
                      </a:cubicBezTo>
                      <a:cubicBezTo>
                        <a:pt x="0" y="239"/>
                        <a:pt x="0" y="241"/>
                        <a:pt x="0" y="243"/>
                      </a:cubicBezTo>
                      <a:cubicBezTo>
                        <a:pt x="0" y="246"/>
                        <a:pt x="0" y="249"/>
                        <a:pt x="1" y="252"/>
                      </a:cubicBezTo>
                      <a:cubicBezTo>
                        <a:pt x="246" y="7"/>
                        <a:pt x="246" y="7"/>
                        <a:pt x="246" y="7"/>
                      </a:cubicBezTo>
                      <a:cubicBezTo>
                        <a:pt x="242" y="6"/>
                        <a:pt x="240" y="3"/>
                        <a:pt x="238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59" name="Freeform 33"/>
                <p:cNvSpPr/>
                <p:nvPr/>
              </p:nvSpPr>
              <p:spPr bwMode="auto">
                <a:xfrm>
                  <a:off x="1422" y="1849"/>
                  <a:ext cx="254" cy="257"/>
                </a:xfrm>
                <a:custGeom>
                  <a:avLst/>
                  <a:gdLst>
                    <a:gd name="T0" fmla="*/ 245 w 252"/>
                    <a:gd name="T1" fmla="*/ 0 h 255"/>
                    <a:gd name="T2" fmla="*/ 0 w 252"/>
                    <a:gd name="T3" fmla="*/ 245 h 255"/>
                    <a:gd name="T4" fmla="*/ 5 w 252"/>
                    <a:gd name="T5" fmla="*/ 255 h 255"/>
                    <a:gd name="T6" fmla="*/ 252 w 252"/>
                    <a:gd name="T7" fmla="*/ 8 h 255"/>
                    <a:gd name="T8" fmla="*/ 245 w 252"/>
                    <a:gd name="T9" fmla="*/ 0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2" h="255">
                      <a:moveTo>
                        <a:pt x="245" y="0"/>
                      </a:moveTo>
                      <a:cubicBezTo>
                        <a:pt x="0" y="245"/>
                        <a:pt x="0" y="245"/>
                        <a:pt x="0" y="245"/>
                      </a:cubicBezTo>
                      <a:cubicBezTo>
                        <a:pt x="1" y="249"/>
                        <a:pt x="3" y="252"/>
                        <a:pt x="5" y="255"/>
                      </a:cubicBezTo>
                      <a:cubicBezTo>
                        <a:pt x="252" y="8"/>
                        <a:pt x="252" y="8"/>
                        <a:pt x="252" y="8"/>
                      </a:cubicBezTo>
                      <a:cubicBezTo>
                        <a:pt x="249" y="6"/>
                        <a:pt x="247" y="2"/>
                        <a:pt x="245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60" name="Freeform 34"/>
                <p:cNvSpPr/>
                <p:nvPr/>
              </p:nvSpPr>
              <p:spPr bwMode="auto">
                <a:xfrm>
                  <a:off x="1433" y="1853"/>
                  <a:ext cx="277" cy="270"/>
                </a:xfrm>
                <a:custGeom>
                  <a:avLst/>
                  <a:gdLst>
                    <a:gd name="T0" fmla="*/ 264 w 275"/>
                    <a:gd name="T1" fmla="*/ 2 h 268"/>
                    <a:gd name="T2" fmla="*/ 258 w 275"/>
                    <a:gd name="T3" fmla="*/ 1 h 268"/>
                    <a:gd name="T4" fmla="*/ 0 w 275"/>
                    <a:gd name="T5" fmla="*/ 260 h 268"/>
                    <a:gd name="T6" fmla="*/ 2 w 275"/>
                    <a:gd name="T7" fmla="*/ 263 h 268"/>
                    <a:gd name="T8" fmla="*/ 6 w 275"/>
                    <a:gd name="T9" fmla="*/ 268 h 268"/>
                    <a:gd name="T10" fmla="*/ 275 w 275"/>
                    <a:gd name="T11" fmla="*/ 0 h 268"/>
                    <a:gd name="T12" fmla="*/ 264 w 275"/>
                    <a:gd name="T13" fmla="*/ 2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5" h="268">
                      <a:moveTo>
                        <a:pt x="264" y="2"/>
                      </a:moveTo>
                      <a:cubicBezTo>
                        <a:pt x="262" y="2"/>
                        <a:pt x="260" y="2"/>
                        <a:pt x="258" y="1"/>
                      </a:cubicBezTo>
                      <a:cubicBezTo>
                        <a:pt x="0" y="260"/>
                        <a:pt x="0" y="260"/>
                        <a:pt x="0" y="260"/>
                      </a:cubicBezTo>
                      <a:cubicBezTo>
                        <a:pt x="0" y="261"/>
                        <a:pt x="1" y="262"/>
                        <a:pt x="2" y="263"/>
                      </a:cubicBezTo>
                      <a:cubicBezTo>
                        <a:pt x="3" y="265"/>
                        <a:pt x="5" y="267"/>
                        <a:pt x="6" y="268"/>
                      </a:cubicBezTo>
                      <a:cubicBezTo>
                        <a:pt x="275" y="0"/>
                        <a:pt x="275" y="0"/>
                        <a:pt x="275" y="0"/>
                      </a:cubicBezTo>
                      <a:cubicBezTo>
                        <a:pt x="271" y="0"/>
                        <a:pt x="268" y="1"/>
                        <a:pt x="264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61" name="Freeform 35"/>
                <p:cNvSpPr/>
                <p:nvPr/>
              </p:nvSpPr>
              <p:spPr bwMode="auto">
                <a:xfrm>
                  <a:off x="1443" y="1846"/>
                  <a:ext cx="289" cy="302"/>
                </a:xfrm>
                <a:custGeom>
                  <a:avLst/>
                  <a:gdLst>
                    <a:gd name="T0" fmla="*/ 287 w 287"/>
                    <a:gd name="T1" fmla="*/ 5 h 300"/>
                    <a:gd name="T2" fmla="*/ 285 w 287"/>
                    <a:gd name="T3" fmla="*/ 0 h 300"/>
                    <a:gd name="T4" fmla="*/ 285 w 287"/>
                    <a:gd name="T5" fmla="*/ 1 h 300"/>
                    <a:gd name="T6" fmla="*/ 0 w 287"/>
                    <a:gd name="T7" fmla="*/ 287 h 300"/>
                    <a:gd name="T8" fmla="*/ 0 w 287"/>
                    <a:gd name="T9" fmla="*/ 287 h 300"/>
                    <a:gd name="T10" fmla="*/ 0 w 287"/>
                    <a:gd name="T11" fmla="*/ 300 h 300"/>
                    <a:gd name="T12" fmla="*/ 286 w 287"/>
                    <a:gd name="T13" fmla="*/ 14 h 300"/>
                    <a:gd name="T14" fmla="*/ 287 w 287"/>
                    <a:gd name="T15" fmla="*/ 5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7" h="300">
                      <a:moveTo>
                        <a:pt x="287" y="5"/>
                      </a:moveTo>
                      <a:cubicBezTo>
                        <a:pt x="287" y="3"/>
                        <a:pt x="286" y="2"/>
                        <a:pt x="285" y="0"/>
                      </a:cubicBezTo>
                      <a:cubicBezTo>
                        <a:pt x="285" y="1"/>
                        <a:pt x="285" y="1"/>
                        <a:pt x="285" y="1"/>
                      </a:cubicBezTo>
                      <a:cubicBezTo>
                        <a:pt x="0" y="287"/>
                        <a:pt x="0" y="287"/>
                        <a:pt x="0" y="287"/>
                      </a:cubicBezTo>
                      <a:cubicBezTo>
                        <a:pt x="0" y="287"/>
                        <a:pt x="0" y="287"/>
                        <a:pt x="0" y="287"/>
                      </a:cubicBezTo>
                      <a:cubicBezTo>
                        <a:pt x="0" y="292"/>
                        <a:pt x="0" y="296"/>
                        <a:pt x="0" y="300"/>
                      </a:cubicBezTo>
                      <a:cubicBezTo>
                        <a:pt x="286" y="14"/>
                        <a:pt x="286" y="14"/>
                        <a:pt x="286" y="14"/>
                      </a:cubicBezTo>
                      <a:cubicBezTo>
                        <a:pt x="287" y="11"/>
                        <a:pt x="287" y="8"/>
                        <a:pt x="287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62" name="Freeform 36"/>
                <p:cNvSpPr/>
                <p:nvPr/>
              </p:nvSpPr>
              <p:spPr bwMode="auto">
                <a:xfrm>
                  <a:off x="1446" y="1886"/>
                  <a:ext cx="274" cy="284"/>
                </a:xfrm>
                <a:custGeom>
                  <a:avLst/>
                  <a:gdLst>
                    <a:gd name="T0" fmla="*/ 197 w 272"/>
                    <a:gd name="T1" fmla="*/ 84 h 283"/>
                    <a:gd name="T2" fmla="*/ 242 w 272"/>
                    <a:gd name="T3" fmla="*/ 41 h 283"/>
                    <a:gd name="T4" fmla="*/ 264 w 272"/>
                    <a:gd name="T5" fmla="*/ 11 h 283"/>
                    <a:gd name="T6" fmla="*/ 272 w 272"/>
                    <a:gd name="T7" fmla="*/ 0 h 283"/>
                    <a:gd name="T8" fmla="*/ 0 w 272"/>
                    <a:gd name="T9" fmla="*/ 272 h 283"/>
                    <a:gd name="T10" fmla="*/ 4 w 272"/>
                    <a:gd name="T11" fmla="*/ 283 h 283"/>
                    <a:gd name="T12" fmla="*/ 189 w 272"/>
                    <a:gd name="T13" fmla="*/ 98 h 283"/>
                    <a:gd name="T14" fmla="*/ 197 w 272"/>
                    <a:gd name="T15" fmla="*/ 84 h 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72" h="283">
                      <a:moveTo>
                        <a:pt x="197" y="84"/>
                      </a:moveTo>
                      <a:cubicBezTo>
                        <a:pt x="204" y="59"/>
                        <a:pt x="224" y="55"/>
                        <a:pt x="242" y="41"/>
                      </a:cubicBezTo>
                      <a:cubicBezTo>
                        <a:pt x="253" y="33"/>
                        <a:pt x="256" y="23"/>
                        <a:pt x="264" y="11"/>
                      </a:cubicBezTo>
                      <a:cubicBezTo>
                        <a:pt x="267" y="9"/>
                        <a:pt x="269" y="5"/>
                        <a:pt x="272" y="0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1" y="276"/>
                        <a:pt x="3" y="279"/>
                        <a:pt x="4" y="283"/>
                      </a:cubicBezTo>
                      <a:cubicBezTo>
                        <a:pt x="189" y="98"/>
                        <a:pt x="189" y="98"/>
                        <a:pt x="189" y="98"/>
                      </a:cubicBezTo>
                      <a:cubicBezTo>
                        <a:pt x="190" y="92"/>
                        <a:pt x="196" y="90"/>
                        <a:pt x="197" y="8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63" name="Freeform 37"/>
                <p:cNvSpPr/>
                <p:nvPr/>
              </p:nvSpPr>
              <p:spPr bwMode="auto">
                <a:xfrm>
                  <a:off x="1455" y="1997"/>
                  <a:ext cx="183" cy="192"/>
                </a:xfrm>
                <a:custGeom>
                  <a:avLst/>
                  <a:gdLst>
                    <a:gd name="T0" fmla="*/ 182 w 182"/>
                    <a:gd name="T1" fmla="*/ 11 h 190"/>
                    <a:gd name="T2" fmla="*/ 181 w 182"/>
                    <a:gd name="T3" fmla="*/ 0 h 190"/>
                    <a:gd name="T4" fmla="*/ 0 w 182"/>
                    <a:gd name="T5" fmla="*/ 181 h 190"/>
                    <a:gd name="T6" fmla="*/ 6 w 182"/>
                    <a:gd name="T7" fmla="*/ 190 h 190"/>
                    <a:gd name="T8" fmla="*/ 182 w 182"/>
                    <a:gd name="T9" fmla="*/ 14 h 190"/>
                    <a:gd name="T10" fmla="*/ 182 w 182"/>
                    <a:gd name="T11" fmla="*/ 11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2" h="190">
                      <a:moveTo>
                        <a:pt x="182" y="11"/>
                      </a:moveTo>
                      <a:cubicBezTo>
                        <a:pt x="182" y="6"/>
                        <a:pt x="181" y="3"/>
                        <a:pt x="181" y="0"/>
                      </a:cubicBezTo>
                      <a:cubicBezTo>
                        <a:pt x="0" y="181"/>
                        <a:pt x="0" y="181"/>
                        <a:pt x="0" y="181"/>
                      </a:cubicBezTo>
                      <a:cubicBezTo>
                        <a:pt x="2" y="184"/>
                        <a:pt x="4" y="187"/>
                        <a:pt x="6" y="190"/>
                      </a:cubicBezTo>
                      <a:cubicBezTo>
                        <a:pt x="182" y="14"/>
                        <a:pt x="182" y="14"/>
                        <a:pt x="182" y="14"/>
                      </a:cubicBezTo>
                      <a:cubicBezTo>
                        <a:pt x="182" y="13"/>
                        <a:pt x="182" y="12"/>
                        <a:pt x="182" y="1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64" name="Freeform 38"/>
                <p:cNvSpPr/>
                <p:nvPr/>
              </p:nvSpPr>
              <p:spPr bwMode="auto">
                <a:xfrm>
                  <a:off x="1466" y="2019"/>
                  <a:ext cx="183" cy="188"/>
                </a:xfrm>
                <a:custGeom>
                  <a:avLst/>
                  <a:gdLst>
                    <a:gd name="T0" fmla="*/ 182 w 182"/>
                    <a:gd name="T1" fmla="*/ 8 h 186"/>
                    <a:gd name="T2" fmla="*/ 177 w 182"/>
                    <a:gd name="T3" fmla="*/ 0 h 186"/>
                    <a:gd name="T4" fmla="*/ 0 w 182"/>
                    <a:gd name="T5" fmla="*/ 177 h 186"/>
                    <a:gd name="T6" fmla="*/ 6 w 182"/>
                    <a:gd name="T7" fmla="*/ 186 h 186"/>
                    <a:gd name="T8" fmla="*/ 181 w 182"/>
                    <a:gd name="T9" fmla="*/ 11 h 186"/>
                    <a:gd name="T10" fmla="*/ 182 w 182"/>
                    <a:gd name="T11" fmla="*/ 8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2" h="186">
                      <a:moveTo>
                        <a:pt x="182" y="8"/>
                      </a:moveTo>
                      <a:cubicBezTo>
                        <a:pt x="182" y="6"/>
                        <a:pt x="179" y="3"/>
                        <a:pt x="177" y="0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2" y="180"/>
                        <a:pt x="5" y="183"/>
                        <a:pt x="6" y="186"/>
                      </a:cubicBezTo>
                      <a:cubicBezTo>
                        <a:pt x="181" y="11"/>
                        <a:pt x="181" y="11"/>
                        <a:pt x="181" y="11"/>
                      </a:cubicBezTo>
                      <a:cubicBezTo>
                        <a:pt x="181" y="10"/>
                        <a:pt x="182" y="9"/>
                        <a:pt x="182" y="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65" name="Freeform 39"/>
                <p:cNvSpPr/>
                <p:nvPr/>
              </p:nvSpPr>
              <p:spPr bwMode="auto">
                <a:xfrm>
                  <a:off x="1471" y="2046"/>
                  <a:ext cx="176" cy="185"/>
                </a:xfrm>
                <a:custGeom>
                  <a:avLst/>
                  <a:gdLst>
                    <a:gd name="T0" fmla="*/ 127 w 175"/>
                    <a:gd name="T1" fmla="*/ 62 h 184"/>
                    <a:gd name="T2" fmla="*/ 135 w 175"/>
                    <a:gd name="T3" fmla="*/ 54 h 184"/>
                    <a:gd name="T4" fmla="*/ 151 w 175"/>
                    <a:gd name="T5" fmla="*/ 39 h 184"/>
                    <a:gd name="T6" fmla="*/ 175 w 175"/>
                    <a:gd name="T7" fmla="*/ 15 h 184"/>
                    <a:gd name="T8" fmla="*/ 174 w 175"/>
                    <a:gd name="T9" fmla="*/ 11 h 184"/>
                    <a:gd name="T10" fmla="*/ 175 w 175"/>
                    <a:gd name="T11" fmla="*/ 0 h 184"/>
                    <a:gd name="T12" fmla="*/ 0 w 175"/>
                    <a:gd name="T13" fmla="*/ 175 h 184"/>
                    <a:gd name="T14" fmla="*/ 2 w 175"/>
                    <a:gd name="T15" fmla="*/ 183 h 184"/>
                    <a:gd name="T16" fmla="*/ 4 w 175"/>
                    <a:gd name="T17" fmla="*/ 182 h 184"/>
                    <a:gd name="T18" fmla="*/ 6 w 175"/>
                    <a:gd name="T19" fmla="*/ 184 h 184"/>
                    <a:gd name="T20" fmla="*/ 127 w 175"/>
                    <a:gd name="T21" fmla="*/ 63 h 184"/>
                    <a:gd name="T22" fmla="*/ 127 w 175"/>
                    <a:gd name="T23" fmla="*/ 62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5" h="184">
                      <a:moveTo>
                        <a:pt x="127" y="62"/>
                      </a:moveTo>
                      <a:cubicBezTo>
                        <a:pt x="127" y="59"/>
                        <a:pt x="132" y="54"/>
                        <a:pt x="135" y="54"/>
                      </a:cubicBezTo>
                      <a:cubicBezTo>
                        <a:pt x="137" y="46"/>
                        <a:pt x="143" y="42"/>
                        <a:pt x="151" y="39"/>
                      </a:cubicBezTo>
                      <a:cubicBezTo>
                        <a:pt x="175" y="15"/>
                        <a:pt x="175" y="15"/>
                        <a:pt x="175" y="15"/>
                      </a:cubicBezTo>
                      <a:cubicBezTo>
                        <a:pt x="175" y="13"/>
                        <a:pt x="175" y="12"/>
                        <a:pt x="174" y="11"/>
                      </a:cubicBezTo>
                      <a:cubicBezTo>
                        <a:pt x="174" y="6"/>
                        <a:pt x="174" y="3"/>
                        <a:pt x="175" y="0"/>
                      </a:cubicBezTo>
                      <a:cubicBezTo>
                        <a:pt x="0" y="175"/>
                        <a:pt x="0" y="175"/>
                        <a:pt x="0" y="175"/>
                      </a:cubicBezTo>
                      <a:cubicBezTo>
                        <a:pt x="1" y="177"/>
                        <a:pt x="2" y="180"/>
                        <a:pt x="2" y="183"/>
                      </a:cubicBezTo>
                      <a:cubicBezTo>
                        <a:pt x="2" y="183"/>
                        <a:pt x="3" y="182"/>
                        <a:pt x="4" y="182"/>
                      </a:cubicBezTo>
                      <a:cubicBezTo>
                        <a:pt x="5" y="183"/>
                        <a:pt x="5" y="183"/>
                        <a:pt x="6" y="184"/>
                      </a:cubicBezTo>
                      <a:cubicBezTo>
                        <a:pt x="127" y="63"/>
                        <a:pt x="127" y="63"/>
                        <a:pt x="127" y="63"/>
                      </a:cubicBezTo>
                      <a:cubicBezTo>
                        <a:pt x="127" y="62"/>
                        <a:pt x="127" y="62"/>
                        <a:pt x="127" y="6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66" name="Freeform 40"/>
                <p:cNvSpPr/>
                <p:nvPr/>
              </p:nvSpPr>
              <p:spPr bwMode="auto">
                <a:xfrm>
                  <a:off x="1488" y="2118"/>
                  <a:ext cx="119" cy="116"/>
                </a:xfrm>
                <a:custGeom>
                  <a:avLst/>
                  <a:gdLst>
                    <a:gd name="T0" fmla="*/ 118 w 118"/>
                    <a:gd name="T1" fmla="*/ 9 h 115"/>
                    <a:gd name="T2" fmla="*/ 115 w 118"/>
                    <a:gd name="T3" fmla="*/ 0 h 115"/>
                    <a:gd name="T4" fmla="*/ 0 w 118"/>
                    <a:gd name="T5" fmla="*/ 115 h 115"/>
                    <a:gd name="T6" fmla="*/ 22 w 118"/>
                    <a:gd name="T7" fmla="*/ 107 h 115"/>
                    <a:gd name="T8" fmla="*/ 118 w 118"/>
                    <a:gd name="T9" fmla="*/ 12 h 115"/>
                    <a:gd name="T10" fmla="*/ 118 w 118"/>
                    <a:gd name="T11" fmla="*/ 9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5">
                      <a:moveTo>
                        <a:pt x="118" y="9"/>
                      </a:moveTo>
                      <a:cubicBezTo>
                        <a:pt x="118" y="5"/>
                        <a:pt x="116" y="2"/>
                        <a:pt x="115" y="0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7" y="114"/>
                        <a:pt x="14" y="108"/>
                        <a:pt x="22" y="107"/>
                      </a:cubicBezTo>
                      <a:cubicBezTo>
                        <a:pt x="118" y="12"/>
                        <a:pt x="118" y="12"/>
                        <a:pt x="118" y="12"/>
                      </a:cubicBezTo>
                      <a:cubicBezTo>
                        <a:pt x="118" y="11"/>
                        <a:pt x="118" y="9"/>
                        <a:pt x="118" y="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67" name="Freeform 41"/>
                <p:cNvSpPr/>
                <p:nvPr/>
              </p:nvSpPr>
              <p:spPr bwMode="auto">
                <a:xfrm>
                  <a:off x="1523" y="2164"/>
                  <a:ext cx="64" cy="65"/>
                </a:xfrm>
                <a:custGeom>
                  <a:avLst/>
                  <a:gdLst>
                    <a:gd name="T0" fmla="*/ 52 w 64"/>
                    <a:gd name="T1" fmla="*/ 17 h 64"/>
                    <a:gd name="T2" fmla="*/ 64 w 64"/>
                    <a:gd name="T3" fmla="*/ 0 h 64"/>
                    <a:gd name="T4" fmla="*/ 0 w 64"/>
                    <a:gd name="T5" fmla="*/ 64 h 64"/>
                    <a:gd name="T6" fmla="*/ 8 w 64"/>
                    <a:gd name="T7" fmla="*/ 62 h 64"/>
                    <a:gd name="T8" fmla="*/ 20 w 64"/>
                    <a:gd name="T9" fmla="*/ 57 h 64"/>
                    <a:gd name="T10" fmla="*/ 23 w 64"/>
                    <a:gd name="T11" fmla="*/ 55 h 64"/>
                    <a:gd name="T12" fmla="*/ 35 w 64"/>
                    <a:gd name="T13" fmla="*/ 43 h 64"/>
                    <a:gd name="T14" fmla="*/ 41 w 64"/>
                    <a:gd name="T15" fmla="*/ 35 h 64"/>
                    <a:gd name="T16" fmla="*/ 52 w 64"/>
                    <a:gd name="T17" fmla="*/ 17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4" h="64">
                      <a:moveTo>
                        <a:pt x="52" y="17"/>
                      </a:moveTo>
                      <a:cubicBezTo>
                        <a:pt x="56" y="13"/>
                        <a:pt x="63" y="8"/>
                        <a:pt x="64" y="0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2" y="64"/>
                        <a:pt x="4" y="62"/>
                        <a:pt x="8" y="62"/>
                      </a:cubicBezTo>
                      <a:cubicBezTo>
                        <a:pt x="8" y="57"/>
                        <a:pt x="15" y="59"/>
                        <a:pt x="20" y="57"/>
                      </a:cubicBezTo>
                      <a:cubicBezTo>
                        <a:pt x="21" y="56"/>
                        <a:pt x="22" y="56"/>
                        <a:pt x="23" y="55"/>
                      </a:cubicBezTo>
                      <a:cubicBezTo>
                        <a:pt x="35" y="43"/>
                        <a:pt x="35" y="43"/>
                        <a:pt x="35" y="43"/>
                      </a:cubicBezTo>
                      <a:cubicBezTo>
                        <a:pt x="37" y="41"/>
                        <a:pt x="39" y="38"/>
                        <a:pt x="41" y="35"/>
                      </a:cubicBezTo>
                      <a:cubicBezTo>
                        <a:pt x="46" y="29"/>
                        <a:pt x="46" y="23"/>
                        <a:pt x="52" y="1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68" name="Freeform 42"/>
                <p:cNvSpPr/>
                <p:nvPr/>
              </p:nvSpPr>
              <p:spPr bwMode="auto">
                <a:xfrm>
                  <a:off x="2496" y="1994"/>
                  <a:ext cx="3" cy="3"/>
                </a:xfrm>
                <a:custGeom>
                  <a:avLst/>
                  <a:gdLst>
                    <a:gd name="T0" fmla="*/ 0 w 3"/>
                    <a:gd name="T1" fmla="*/ 2 h 3"/>
                    <a:gd name="T2" fmla="*/ 0 w 3"/>
                    <a:gd name="T3" fmla="*/ 3 h 3"/>
                    <a:gd name="T4" fmla="*/ 3 w 3"/>
                    <a:gd name="T5" fmla="*/ 0 h 3"/>
                    <a:gd name="T6" fmla="*/ 0 w 3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2"/>
                      </a:moveTo>
                      <a:cubicBezTo>
                        <a:pt x="0" y="2"/>
                        <a:pt x="0" y="3"/>
                        <a:pt x="0" y="3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69" name="Freeform 43"/>
                <p:cNvSpPr/>
                <p:nvPr/>
              </p:nvSpPr>
              <p:spPr bwMode="auto">
                <a:xfrm>
                  <a:off x="2228" y="2105"/>
                  <a:ext cx="44" cy="43"/>
                </a:xfrm>
                <a:custGeom>
                  <a:avLst/>
                  <a:gdLst>
                    <a:gd name="T0" fmla="*/ 36 w 44"/>
                    <a:gd name="T1" fmla="*/ 2 h 43"/>
                    <a:gd name="T2" fmla="*/ 26 w 44"/>
                    <a:gd name="T3" fmla="*/ 3 h 43"/>
                    <a:gd name="T4" fmla="*/ 0 w 44"/>
                    <a:gd name="T5" fmla="*/ 30 h 43"/>
                    <a:gd name="T6" fmla="*/ 0 w 44"/>
                    <a:gd name="T7" fmla="*/ 33 h 43"/>
                    <a:gd name="T8" fmla="*/ 2 w 44"/>
                    <a:gd name="T9" fmla="*/ 43 h 43"/>
                    <a:gd name="T10" fmla="*/ 44 w 44"/>
                    <a:gd name="T11" fmla="*/ 0 h 43"/>
                    <a:gd name="T12" fmla="*/ 36 w 44"/>
                    <a:gd name="T13" fmla="*/ 2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4" h="43">
                      <a:moveTo>
                        <a:pt x="36" y="2"/>
                      </a:moveTo>
                      <a:cubicBezTo>
                        <a:pt x="34" y="2"/>
                        <a:pt x="30" y="2"/>
                        <a:pt x="26" y="3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31"/>
                        <a:pt x="0" y="32"/>
                        <a:pt x="0" y="33"/>
                      </a:cubicBezTo>
                      <a:cubicBezTo>
                        <a:pt x="0" y="37"/>
                        <a:pt x="1" y="40"/>
                        <a:pt x="2" y="43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1" y="1"/>
                        <a:pt x="38" y="1"/>
                        <a:pt x="36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70" name="Freeform 44"/>
                <p:cNvSpPr/>
                <p:nvPr/>
              </p:nvSpPr>
              <p:spPr bwMode="auto">
                <a:xfrm>
                  <a:off x="2300" y="2076"/>
                  <a:ext cx="1" cy="2"/>
                </a:xfrm>
                <a:custGeom>
                  <a:avLst/>
                  <a:gdLst>
                    <a:gd name="T0" fmla="*/ 0 w 1"/>
                    <a:gd name="T1" fmla="*/ 2 h 2"/>
                    <a:gd name="T2" fmla="*/ 1 w 1"/>
                    <a:gd name="T3" fmla="*/ 0 h 2"/>
                    <a:gd name="T4" fmla="*/ 0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71" name="Freeform 45"/>
                <p:cNvSpPr/>
                <p:nvPr/>
              </p:nvSpPr>
              <p:spPr bwMode="auto">
                <a:xfrm>
                  <a:off x="2358" y="2042"/>
                  <a:ext cx="6" cy="6"/>
                </a:xfrm>
                <a:custGeom>
                  <a:avLst/>
                  <a:gdLst>
                    <a:gd name="T0" fmla="*/ 0 w 6"/>
                    <a:gd name="T1" fmla="*/ 5 h 6"/>
                    <a:gd name="T2" fmla="*/ 0 w 6"/>
                    <a:gd name="T3" fmla="*/ 6 h 6"/>
                    <a:gd name="T4" fmla="*/ 6 w 6"/>
                    <a:gd name="T5" fmla="*/ 0 h 6"/>
                    <a:gd name="T6" fmla="*/ 0 w 6"/>
                    <a:gd name="T7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6">
                      <a:moveTo>
                        <a:pt x="0" y="5"/>
                      </a:move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1"/>
                        <a:pt x="0" y="3"/>
                        <a:pt x="0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72" name="Freeform 46"/>
                <p:cNvSpPr/>
                <p:nvPr/>
              </p:nvSpPr>
              <p:spPr bwMode="auto">
                <a:xfrm>
                  <a:off x="2229" y="2054"/>
                  <a:ext cx="114" cy="118"/>
                </a:xfrm>
                <a:custGeom>
                  <a:avLst/>
                  <a:gdLst>
                    <a:gd name="T0" fmla="*/ 107 w 113"/>
                    <a:gd name="T1" fmla="*/ 0 h 118"/>
                    <a:gd name="T2" fmla="*/ 0 w 113"/>
                    <a:gd name="T3" fmla="*/ 108 h 118"/>
                    <a:gd name="T4" fmla="*/ 3 w 113"/>
                    <a:gd name="T5" fmla="*/ 112 h 118"/>
                    <a:gd name="T6" fmla="*/ 4 w 113"/>
                    <a:gd name="T7" fmla="*/ 118 h 118"/>
                    <a:gd name="T8" fmla="*/ 113 w 113"/>
                    <a:gd name="T9" fmla="*/ 10 h 118"/>
                    <a:gd name="T10" fmla="*/ 107 w 113"/>
                    <a:gd name="T11" fmla="*/ 0 h 1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3" h="118">
                      <a:moveTo>
                        <a:pt x="107" y="0"/>
                      </a:move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1" y="109"/>
                        <a:pt x="2" y="111"/>
                        <a:pt x="3" y="112"/>
                      </a:cubicBezTo>
                      <a:cubicBezTo>
                        <a:pt x="3" y="114"/>
                        <a:pt x="4" y="116"/>
                        <a:pt x="4" y="118"/>
                      </a:cubicBezTo>
                      <a:cubicBezTo>
                        <a:pt x="113" y="10"/>
                        <a:pt x="113" y="10"/>
                        <a:pt x="113" y="10"/>
                      </a:cubicBezTo>
                      <a:cubicBezTo>
                        <a:pt x="112" y="6"/>
                        <a:pt x="110" y="2"/>
                        <a:pt x="107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73" name="Freeform 47"/>
                <p:cNvSpPr/>
                <p:nvPr/>
              </p:nvSpPr>
              <p:spPr bwMode="auto">
                <a:xfrm>
                  <a:off x="2374" y="203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74" name="Freeform 48"/>
                <p:cNvSpPr/>
                <p:nvPr/>
              </p:nvSpPr>
              <p:spPr bwMode="auto">
                <a:xfrm>
                  <a:off x="2237" y="2037"/>
                  <a:ext cx="159" cy="159"/>
                </a:xfrm>
                <a:custGeom>
                  <a:avLst/>
                  <a:gdLst>
                    <a:gd name="T0" fmla="*/ 146 w 158"/>
                    <a:gd name="T1" fmla="*/ 0 h 158"/>
                    <a:gd name="T2" fmla="*/ 0 w 158"/>
                    <a:gd name="T3" fmla="*/ 146 h 158"/>
                    <a:gd name="T4" fmla="*/ 2 w 158"/>
                    <a:gd name="T5" fmla="*/ 156 h 158"/>
                    <a:gd name="T6" fmla="*/ 3 w 158"/>
                    <a:gd name="T7" fmla="*/ 158 h 158"/>
                    <a:gd name="T8" fmla="*/ 158 w 158"/>
                    <a:gd name="T9" fmla="*/ 3 h 158"/>
                    <a:gd name="T10" fmla="*/ 146 w 158"/>
                    <a:gd name="T11" fmla="*/ 0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158">
                      <a:moveTo>
                        <a:pt x="146" y="0"/>
                      </a:moveTo>
                      <a:cubicBezTo>
                        <a:pt x="0" y="146"/>
                        <a:pt x="0" y="146"/>
                        <a:pt x="0" y="146"/>
                      </a:cubicBezTo>
                      <a:cubicBezTo>
                        <a:pt x="0" y="149"/>
                        <a:pt x="1" y="152"/>
                        <a:pt x="2" y="156"/>
                      </a:cubicBezTo>
                      <a:cubicBezTo>
                        <a:pt x="2" y="157"/>
                        <a:pt x="3" y="157"/>
                        <a:pt x="3" y="158"/>
                      </a:cubicBezTo>
                      <a:cubicBezTo>
                        <a:pt x="158" y="3"/>
                        <a:pt x="158" y="3"/>
                        <a:pt x="158" y="3"/>
                      </a:cubicBezTo>
                      <a:cubicBezTo>
                        <a:pt x="153" y="2"/>
                        <a:pt x="150" y="1"/>
                        <a:pt x="146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75" name="Freeform 49"/>
                <p:cNvSpPr/>
                <p:nvPr/>
              </p:nvSpPr>
              <p:spPr bwMode="auto">
                <a:xfrm>
                  <a:off x="2239" y="2039"/>
                  <a:ext cx="173" cy="186"/>
                </a:xfrm>
                <a:custGeom>
                  <a:avLst/>
                  <a:gdLst>
                    <a:gd name="T0" fmla="*/ 166 w 172"/>
                    <a:gd name="T1" fmla="*/ 9 h 185"/>
                    <a:gd name="T2" fmla="*/ 172 w 172"/>
                    <a:gd name="T3" fmla="*/ 4 h 185"/>
                    <a:gd name="T4" fmla="*/ 170 w 172"/>
                    <a:gd name="T5" fmla="*/ 0 h 185"/>
                    <a:gd name="T6" fmla="*/ 5 w 172"/>
                    <a:gd name="T7" fmla="*/ 165 h 185"/>
                    <a:gd name="T8" fmla="*/ 6 w 172"/>
                    <a:gd name="T9" fmla="*/ 172 h 185"/>
                    <a:gd name="T10" fmla="*/ 0 w 172"/>
                    <a:gd name="T11" fmla="*/ 184 h 185"/>
                    <a:gd name="T12" fmla="*/ 0 w 172"/>
                    <a:gd name="T13" fmla="*/ 185 h 185"/>
                    <a:gd name="T14" fmla="*/ 163 w 172"/>
                    <a:gd name="T15" fmla="*/ 22 h 185"/>
                    <a:gd name="T16" fmla="*/ 166 w 172"/>
                    <a:gd name="T17" fmla="*/ 9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72" h="185">
                      <a:moveTo>
                        <a:pt x="166" y="9"/>
                      </a:moveTo>
                      <a:cubicBezTo>
                        <a:pt x="168" y="8"/>
                        <a:pt x="172" y="7"/>
                        <a:pt x="172" y="4"/>
                      </a:cubicBezTo>
                      <a:cubicBezTo>
                        <a:pt x="172" y="3"/>
                        <a:pt x="171" y="1"/>
                        <a:pt x="170" y="0"/>
                      </a:cubicBezTo>
                      <a:cubicBezTo>
                        <a:pt x="5" y="165"/>
                        <a:pt x="5" y="165"/>
                        <a:pt x="5" y="165"/>
                      </a:cubicBezTo>
                      <a:cubicBezTo>
                        <a:pt x="6" y="167"/>
                        <a:pt x="6" y="169"/>
                        <a:pt x="6" y="172"/>
                      </a:cubicBezTo>
                      <a:cubicBezTo>
                        <a:pt x="6" y="178"/>
                        <a:pt x="0" y="180"/>
                        <a:pt x="0" y="184"/>
                      </a:cubicBezTo>
                      <a:cubicBezTo>
                        <a:pt x="0" y="185"/>
                        <a:pt x="0" y="185"/>
                        <a:pt x="0" y="185"/>
                      </a:cubicBezTo>
                      <a:cubicBezTo>
                        <a:pt x="163" y="22"/>
                        <a:pt x="163" y="22"/>
                        <a:pt x="163" y="22"/>
                      </a:cubicBezTo>
                      <a:lnTo>
                        <a:pt x="166" y="9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76" name="Freeform 50"/>
                <p:cNvSpPr/>
                <p:nvPr/>
              </p:nvSpPr>
              <p:spPr bwMode="auto">
                <a:xfrm>
                  <a:off x="2456" y="2028"/>
                  <a:ext cx="7" cy="11"/>
                </a:xfrm>
                <a:custGeom>
                  <a:avLst/>
                  <a:gdLst>
                    <a:gd name="T0" fmla="*/ 6 w 7"/>
                    <a:gd name="T1" fmla="*/ 0 h 11"/>
                    <a:gd name="T2" fmla="*/ 0 w 7"/>
                    <a:gd name="T3" fmla="*/ 9 h 11"/>
                    <a:gd name="T4" fmla="*/ 0 w 7"/>
                    <a:gd name="T5" fmla="*/ 11 h 11"/>
                    <a:gd name="T6" fmla="*/ 7 w 7"/>
                    <a:gd name="T7" fmla="*/ 4 h 11"/>
                    <a:gd name="T8" fmla="*/ 6 w 7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1">
                      <a:moveTo>
                        <a:pt x="6" y="0"/>
                      </a:moveTo>
                      <a:cubicBezTo>
                        <a:pt x="2" y="2"/>
                        <a:pt x="6" y="6"/>
                        <a:pt x="0" y="9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3"/>
                        <a:pt x="6" y="1"/>
                        <a:pt x="6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77" name="Freeform 51"/>
                <p:cNvSpPr/>
                <p:nvPr/>
              </p:nvSpPr>
              <p:spPr bwMode="auto">
                <a:xfrm>
                  <a:off x="2247" y="2068"/>
                  <a:ext cx="173" cy="166"/>
                </a:xfrm>
                <a:custGeom>
                  <a:avLst/>
                  <a:gdLst>
                    <a:gd name="T0" fmla="*/ 163 w 172"/>
                    <a:gd name="T1" fmla="*/ 2 h 165"/>
                    <a:gd name="T2" fmla="*/ 162 w 172"/>
                    <a:gd name="T3" fmla="*/ 0 h 165"/>
                    <a:gd name="T4" fmla="*/ 0 w 172"/>
                    <a:gd name="T5" fmla="*/ 162 h 165"/>
                    <a:gd name="T6" fmla="*/ 10 w 172"/>
                    <a:gd name="T7" fmla="*/ 165 h 165"/>
                    <a:gd name="T8" fmla="*/ 13 w 172"/>
                    <a:gd name="T9" fmla="*/ 165 h 165"/>
                    <a:gd name="T10" fmla="*/ 172 w 172"/>
                    <a:gd name="T11" fmla="*/ 5 h 165"/>
                    <a:gd name="T12" fmla="*/ 163 w 172"/>
                    <a:gd name="T13" fmla="*/ 2 h 1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2" h="165">
                      <a:moveTo>
                        <a:pt x="163" y="2"/>
                      </a:moveTo>
                      <a:cubicBezTo>
                        <a:pt x="163" y="2"/>
                        <a:pt x="162" y="1"/>
                        <a:pt x="162" y="0"/>
                      </a:cubicBezTo>
                      <a:cubicBezTo>
                        <a:pt x="0" y="162"/>
                        <a:pt x="0" y="162"/>
                        <a:pt x="0" y="162"/>
                      </a:cubicBezTo>
                      <a:cubicBezTo>
                        <a:pt x="4" y="164"/>
                        <a:pt x="7" y="165"/>
                        <a:pt x="10" y="165"/>
                      </a:cubicBezTo>
                      <a:cubicBezTo>
                        <a:pt x="11" y="165"/>
                        <a:pt x="12" y="165"/>
                        <a:pt x="13" y="165"/>
                      </a:cubicBezTo>
                      <a:cubicBezTo>
                        <a:pt x="172" y="5"/>
                        <a:pt x="172" y="5"/>
                        <a:pt x="172" y="5"/>
                      </a:cubicBezTo>
                      <a:cubicBezTo>
                        <a:pt x="169" y="5"/>
                        <a:pt x="166" y="4"/>
                        <a:pt x="163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78" name="Freeform 52"/>
                <p:cNvSpPr/>
                <p:nvPr/>
              </p:nvSpPr>
              <p:spPr bwMode="auto">
                <a:xfrm>
                  <a:off x="2283" y="2077"/>
                  <a:ext cx="155" cy="148"/>
                </a:xfrm>
                <a:custGeom>
                  <a:avLst/>
                  <a:gdLst>
                    <a:gd name="T0" fmla="*/ 146 w 154"/>
                    <a:gd name="T1" fmla="*/ 0 h 147"/>
                    <a:gd name="T2" fmla="*/ 146 w 154"/>
                    <a:gd name="T3" fmla="*/ 0 h 147"/>
                    <a:gd name="T4" fmla="*/ 0 w 154"/>
                    <a:gd name="T5" fmla="*/ 147 h 147"/>
                    <a:gd name="T6" fmla="*/ 0 w 154"/>
                    <a:gd name="T7" fmla="*/ 147 h 147"/>
                    <a:gd name="T8" fmla="*/ 8 w 154"/>
                    <a:gd name="T9" fmla="*/ 147 h 147"/>
                    <a:gd name="T10" fmla="*/ 15 w 154"/>
                    <a:gd name="T11" fmla="*/ 146 h 147"/>
                    <a:gd name="T12" fmla="*/ 154 w 154"/>
                    <a:gd name="T13" fmla="*/ 7 h 147"/>
                    <a:gd name="T14" fmla="*/ 146 w 154"/>
                    <a:gd name="T15" fmla="*/ 0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4" h="147">
                      <a:moveTo>
                        <a:pt x="146" y="0"/>
                      </a:moveTo>
                      <a:cubicBezTo>
                        <a:pt x="146" y="0"/>
                        <a:pt x="146" y="0"/>
                        <a:pt x="146" y="0"/>
                      </a:cubicBezTo>
                      <a:cubicBezTo>
                        <a:pt x="0" y="147"/>
                        <a:pt x="0" y="147"/>
                        <a:pt x="0" y="147"/>
                      </a:cubicBezTo>
                      <a:cubicBezTo>
                        <a:pt x="0" y="147"/>
                        <a:pt x="0" y="147"/>
                        <a:pt x="0" y="147"/>
                      </a:cubicBezTo>
                      <a:cubicBezTo>
                        <a:pt x="3" y="147"/>
                        <a:pt x="3" y="144"/>
                        <a:pt x="8" y="147"/>
                      </a:cubicBezTo>
                      <a:cubicBezTo>
                        <a:pt x="10" y="147"/>
                        <a:pt x="13" y="146"/>
                        <a:pt x="15" y="146"/>
                      </a:cubicBezTo>
                      <a:cubicBezTo>
                        <a:pt x="154" y="7"/>
                        <a:pt x="154" y="7"/>
                        <a:pt x="154" y="7"/>
                      </a:cubicBezTo>
                      <a:cubicBezTo>
                        <a:pt x="151" y="5"/>
                        <a:pt x="149" y="1"/>
                        <a:pt x="146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79" name="Freeform 53"/>
                <p:cNvSpPr/>
                <p:nvPr/>
              </p:nvSpPr>
              <p:spPr bwMode="auto">
                <a:xfrm>
                  <a:off x="2453" y="2043"/>
                  <a:ext cx="15" cy="27"/>
                </a:xfrm>
                <a:custGeom>
                  <a:avLst/>
                  <a:gdLst>
                    <a:gd name="T0" fmla="*/ 13 w 15"/>
                    <a:gd name="T1" fmla="*/ 0 h 27"/>
                    <a:gd name="T2" fmla="*/ 3 w 15"/>
                    <a:gd name="T3" fmla="*/ 10 h 27"/>
                    <a:gd name="T4" fmla="*/ 3 w 15"/>
                    <a:gd name="T5" fmla="*/ 19 h 27"/>
                    <a:gd name="T6" fmla="*/ 0 w 15"/>
                    <a:gd name="T7" fmla="*/ 27 h 27"/>
                    <a:gd name="T8" fmla="*/ 15 w 15"/>
                    <a:gd name="T9" fmla="*/ 12 h 27"/>
                    <a:gd name="T10" fmla="*/ 14 w 15"/>
                    <a:gd name="T11" fmla="*/ 3 h 27"/>
                    <a:gd name="T12" fmla="*/ 13 w 15"/>
                    <a:gd name="T13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27">
                      <a:moveTo>
                        <a:pt x="13" y="0"/>
                      </a:move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1" y="21"/>
                        <a:pt x="1" y="24"/>
                        <a:pt x="0" y="27"/>
                      </a:cubicBez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4" y="9"/>
                        <a:pt x="15" y="6"/>
                        <a:pt x="14" y="3"/>
                      </a:cubicBezTo>
                      <a:cubicBezTo>
                        <a:pt x="14" y="2"/>
                        <a:pt x="14" y="1"/>
                        <a:pt x="1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80" name="Freeform 54"/>
                <p:cNvSpPr/>
                <p:nvPr/>
              </p:nvSpPr>
              <p:spPr bwMode="auto">
                <a:xfrm>
                  <a:off x="2326" y="2059"/>
                  <a:ext cx="156" cy="153"/>
                </a:xfrm>
                <a:custGeom>
                  <a:avLst/>
                  <a:gdLst>
                    <a:gd name="T0" fmla="*/ 152 w 155"/>
                    <a:gd name="T1" fmla="*/ 1 h 152"/>
                    <a:gd name="T2" fmla="*/ 151 w 155"/>
                    <a:gd name="T3" fmla="*/ 0 h 152"/>
                    <a:gd name="T4" fmla="*/ 0 w 155"/>
                    <a:gd name="T5" fmla="*/ 152 h 152"/>
                    <a:gd name="T6" fmla="*/ 16 w 155"/>
                    <a:gd name="T7" fmla="*/ 149 h 152"/>
                    <a:gd name="T8" fmla="*/ 18 w 155"/>
                    <a:gd name="T9" fmla="*/ 148 h 152"/>
                    <a:gd name="T10" fmla="*/ 155 w 155"/>
                    <a:gd name="T11" fmla="*/ 11 h 152"/>
                    <a:gd name="T12" fmla="*/ 152 w 155"/>
                    <a:gd name="T13" fmla="*/ 1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5" h="152">
                      <a:moveTo>
                        <a:pt x="152" y="1"/>
                      </a:moveTo>
                      <a:cubicBezTo>
                        <a:pt x="151" y="1"/>
                        <a:pt x="151" y="0"/>
                        <a:pt x="151" y="0"/>
                      </a:cubicBezTo>
                      <a:cubicBezTo>
                        <a:pt x="0" y="152"/>
                        <a:pt x="0" y="152"/>
                        <a:pt x="0" y="152"/>
                      </a:cubicBezTo>
                      <a:cubicBezTo>
                        <a:pt x="5" y="151"/>
                        <a:pt x="11" y="151"/>
                        <a:pt x="16" y="149"/>
                      </a:cubicBezTo>
                      <a:cubicBezTo>
                        <a:pt x="17" y="149"/>
                        <a:pt x="17" y="148"/>
                        <a:pt x="18" y="148"/>
                      </a:cubicBezTo>
                      <a:cubicBezTo>
                        <a:pt x="155" y="11"/>
                        <a:pt x="155" y="11"/>
                        <a:pt x="155" y="11"/>
                      </a:cubicBezTo>
                      <a:cubicBezTo>
                        <a:pt x="155" y="7"/>
                        <a:pt x="154" y="2"/>
                        <a:pt x="152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81" name="Freeform 55"/>
                <p:cNvSpPr/>
                <p:nvPr/>
              </p:nvSpPr>
              <p:spPr bwMode="auto">
                <a:xfrm>
                  <a:off x="2363" y="2081"/>
                  <a:ext cx="127" cy="123"/>
                </a:xfrm>
                <a:custGeom>
                  <a:avLst/>
                  <a:gdLst>
                    <a:gd name="T0" fmla="*/ 13 w 126"/>
                    <a:gd name="T1" fmla="*/ 122 h 122"/>
                    <a:gd name="T2" fmla="*/ 126 w 126"/>
                    <a:gd name="T3" fmla="*/ 10 h 122"/>
                    <a:gd name="T4" fmla="*/ 121 w 126"/>
                    <a:gd name="T5" fmla="*/ 0 h 122"/>
                    <a:gd name="T6" fmla="*/ 0 w 126"/>
                    <a:gd name="T7" fmla="*/ 121 h 122"/>
                    <a:gd name="T8" fmla="*/ 13 w 126"/>
                    <a:gd name="T9" fmla="*/ 12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122">
                      <a:moveTo>
                        <a:pt x="13" y="122"/>
                      </a:moveTo>
                      <a:cubicBezTo>
                        <a:pt x="126" y="10"/>
                        <a:pt x="126" y="10"/>
                        <a:pt x="126" y="10"/>
                      </a:cubicBezTo>
                      <a:cubicBezTo>
                        <a:pt x="124" y="6"/>
                        <a:pt x="123" y="3"/>
                        <a:pt x="121" y="0"/>
                      </a:cubicBezTo>
                      <a:cubicBezTo>
                        <a:pt x="0" y="121"/>
                        <a:pt x="0" y="121"/>
                        <a:pt x="0" y="121"/>
                      </a:cubicBezTo>
                      <a:cubicBezTo>
                        <a:pt x="4" y="121"/>
                        <a:pt x="9" y="121"/>
                        <a:pt x="13" y="12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82" name="Freeform 56"/>
                <p:cNvSpPr/>
                <p:nvPr/>
              </p:nvSpPr>
              <p:spPr bwMode="auto">
                <a:xfrm>
                  <a:off x="2387" y="2099"/>
                  <a:ext cx="118" cy="117"/>
                </a:xfrm>
                <a:custGeom>
                  <a:avLst/>
                  <a:gdLst>
                    <a:gd name="T0" fmla="*/ 3 w 117"/>
                    <a:gd name="T1" fmla="*/ 111 h 116"/>
                    <a:gd name="T2" fmla="*/ 6 w 117"/>
                    <a:gd name="T3" fmla="*/ 116 h 116"/>
                    <a:gd name="T4" fmla="*/ 117 w 117"/>
                    <a:gd name="T5" fmla="*/ 5 h 116"/>
                    <a:gd name="T6" fmla="*/ 108 w 117"/>
                    <a:gd name="T7" fmla="*/ 0 h 116"/>
                    <a:gd name="T8" fmla="*/ 0 w 117"/>
                    <a:gd name="T9" fmla="*/ 108 h 116"/>
                    <a:gd name="T10" fmla="*/ 3 w 117"/>
                    <a:gd name="T11" fmla="*/ 111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116">
                      <a:moveTo>
                        <a:pt x="3" y="111"/>
                      </a:moveTo>
                      <a:cubicBezTo>
                        <a:pt x="4" y="112"/>
                        <a:pt x="5" y="114"/>
                        <a:pt x="6" y="116"/>
                      </a:cubicBezTo>
                      <a:cubicBezTo>
                        <a:pt x="117" y="5"/>
                        <a:pt x="117" y="5"/>
                        <a:pt x="117" y="5"/>
                      </a:cubicBezTo>
                      <a:cubicBezTo>
                        <a:pt x="114" y="4"/>
                        <a:pt x="111" y="2"/>
                        <a:pt x="108" y="0"/>
                      </a:cubicBezTo>
                      <a:cubicBezTo>
                        <a:pt x="0" y="108"/>
                        <a:pt x="0" y="108"/>
                        <a:pt x="0" y="108"/>
                      </a:cubicBezTo>
                      <a:cubicBezTo>
                        <a:pt x="1" y="109"/>
                        <a:pt x="2" y="110"/>
                        <a:pt x="3" y="11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83" name="Freeform 57"/>
                <p:cNvSpPr/>
                <p:nvPr/>
              </p:nvSpPr>
              <p:spPr bwMode="auto">
                <a:xfrm>
                  <a:off x="2398" y="2112"/>
                  <a:ext cx="118" cy="120"/>
                </a:xfrm>
                <a:custGeom>
                  <a:avLst/>
                  <a:gdLst>
                    <a:gd name="T0" fmla="*/ 2 w 117"/>
                    <a:gd name="T1" fmla="*/ 114 h 119"/>
                    <a:gd name="T2" fmla="*/ 5 w 117"/>
                    <a:gd name="T3" fmla="*/ 119 h 119"/>
                    <a:gd name="T4" fmla="*/ 22 w 117"/>
                    <a:gd name="T5" fmla="*/ 100 h 119"/>
                    <a:gd name="T6" fmla="*/ 22 w 117"/>
                    <a:gd name="T7" fmla="*/ 106 h 119"/>
                    <a:gd name="T8" fmla="*/ 117 w 117"/>
                    <a:gd name="T9" fmla="*/ 10 h 119"/>
                    <a:gd name="T10" fmla="*/ 115 w 117"/>
                    <a:gd name="T11" fmla="*/ 8 h 119"/>
                    <a:gd name="T12" fmla="*/ 113 w 117"/>
                    <a:gd name="T13" fmla="*/ 0 h 119"/>
                    <a:gd name="T14" fmla="*/ 0 w 117"/>
                    <a:gd name="T15" fmla="*/ 112 h 119"/>
                    <a:gd name="T16" fmla="*/ 2 w 117"/>
                    <a:gd name="T17" fmla="*/ 114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7" h="119">
                      <a:moveTo>
                        <a:pt x="2" y="114"/>
                      </a:moveTo>
                      <a:cubicBezTo>
                        <a:pt x="2" y="114"/>
                        <a:pt x="1" y="119"/>
                        <a:pt x="5" y="119"/>
                      </a:cubicBezTo>
                      <a:cubicBezTo>
                        <a:pt x="10" y="119"/>
                        <a:pt x="17" y="105"/>
                        <a:pt x="22" y="100"/>
                      </a:cubicBezTo>
                      <a:cubicBezTo>
                        <a:pt x="23" y="101"/>
                        <a:pt x="22" y="103"/>
                        <a:pt x="22" y="106"/>
                      </a:cubicBezTo>
                      <a:cubicBezTo>
                        <a:pt x="117" y="10"/>
                        <a:pt x="117" y="10"/>
                        <a:pt x="117" y="10"/>
                      </a:cubicBezTo>
                      <a:cubicBezTo>
                        <a:pt x="116" y="10"/>
                        <a:pt x="116" y="9"/>
                        <a:pt x="115" y="8"/>
                      </a:cubicBezTo>
                      <a:cubicBezTo>
                        <a:pt x="114" y="5"/>
                        <a:pt x="114" y="2"/>
                        <a:pt x="113" y="0"/>
                      </a:cubicBezTo>
                      <a:cubicBezTo>
                        <a:pt x="0" y="112"/>
                        <a:pt x="0" y="112"/>
                        <a:pt x="0" y="112"/>
                      </a:cubicBezTo>
                      <a:cubicBezTo>
                        <a:pt x="1" y="114"/>
                        <a:pt x="2" y="114"/>
                        <a:pt x="2" y="11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84" name="Freeform 58"/>
                <p:cNvSpPr/>
                <p:nvPr/>
              </p:nvSpPr>
              <p:spPr bwMode="auto">
                <a:xfrm>
                  <a:off x="2423" y="2129"/>
                  <a:ext cx="107" cy="111"/>
                </a:xfrm>
                <a:custGeom>
                  <a:avLst/>
                  <a:gdLst>
                    <a:gd name="T0" fmla="*/ 2 w 106"/>
                    <a:gd name="T1" fmla="*/ 103 h 110"/>
                    <a:gd name="T2" fmla="*/ 0 w 106"/>
                    <a:gd name="T3" fmla="*/ 110 h 110"/>
                    <a:gd name="T4" fmla="*/ 4 w 106"/>
                    <a:gd name="T5" fmla="*/ 110 h 110"/>
                    <a:gd name="T6" fmla="*/ 5 w 106"/>
                    <a:gd name="T7" fmla="*/ 110 h 110"/>
                    <a:gd name="T8" fmla="*/ 106 w 106"/>
                    <a:gd name="T9" fmla="*/ 8 h 110"/>
                    <a:gd name="T10" fmla="*/ 100 w 106"/>
                    <a:gd name="T11" fmla="*/ 0 h 110"/>
                    <a:gd name="T12" fmla="*/ 1 w 106"/>
                    <a:gd name="T13" fmla="*/ 99 h 110"/>
                    <a:gd name="T14" fmla="*/ 2 w 106"/>
                    <a:gd name="T15" fmla="*/ 103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6" h="110">
                      <a:moveTo>
                        <a:pt x="2" y="103"/>
                      </a:moveTo>
                      <a:cubicBezTo>
                        <a:pt x="2" y="106"/>
                        <a:pt x="1" y="107"/>
                        <a:pt x="0" y="110"/>
                      </a:cubicBezTo>
                      <a:cubicBezTo>
                        <a:pt x="4" y="110"/>
                        <a:pt x="4" y="110"/>
                        <a:pt x="4" y="110"/>
                      </a:cubicBezTo>
                      <a:cubicBezTo>
                        <a:pt x="4" y="110"/>
                        <a:pt x="5" y="110"/>
                        <a:pt x="5" y="110"/>
                      </a:cubicBezTo>
                      <a:cubicBezTo>
                        <a:pt x="106" y="8"/>
                        <a:pt x="106" y="8"/>
                        <a:pt x="106" y="8"/>
                      </a:cubicBezTo>
                      <a:cubicBezTo>
                        <a:pt x="104" y="6"/>
                        <a:pt x="101" y="3"/>
                        <a:pt x="100" y="0"/>
                      </a:cubicBezTo>
                      <a:cubicBezTo>
                        <a:pt x="1" y="99"/>
                        <a:pt x="1" y="99"/>
                        <a:pt x="1" y="99"/>
                      </a:cubicBezTo>
                      <a:cubicBezTo>
                        <a:pt x="2" y="100"/>
                        <a:pt x="2" y="101"/>
                        <a:pt x="2" y="10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85" name="Freeform 59"/>
                <p:cNvSpPr/>
                <p:nvPr/>
              </p:nvSpPr>
              <p:spPr bwMode="auto">
                <a:xfrm>
                  <a:off x="2436" y="2143"/>
                  <a:ext cx="107" cy="114"/>
                </a:xfrm>
                <a:custGeom>
                  <a:avLst/>
                  <a:gdLst>
                    <a:gd name="T0" fmla="*/ 1 w 106"/>
                    <a:gd name="T1" fmla="*/ 105 h 113"/>
                    <a:gd name="T2" fmla="*/ 4 w 106"/>
                    <a:gd name="T3" fmla="*/ 113 h 113"/>
                    <a:gd name="T4" fmla="*/ 106 w 106"/>
                    <a:gd name="T5" fmla="*/ 11 h 113"/>
                    <a:gd name="T6" fmla="*/ 102 w 106"/>
                    <a:gd name="T7" fmla="*/ 2 h 113"/>
                    <a:gd name="T8" fmla="*/ 102 w 106"/>
                    <a:gd name="T9" fmla="*/ 1 h 113"/>
                    <a:gd name="T10" fmla="*/ 101 w 106"/>
                    <a:gd name="T11" fmla="*/ 0 h 113"/>
                    <a:gd name="T12" fmla="*/ 0 w 106"/>
                    <a:gd name="T13" fmla="*/ 102 h 113"/>
                    <a:gd name="T14" fmla="*/ 1 w 106"/>
                    <a:gd name="T15" fmla="*/ 105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6" h="113">
                      <a:moveTo>
                        <a:pt x="1" y="105"/>
                      </a:moveTo>
                      <a:cubicBezTo>
                        <a:pt x="1" y="108"/>
                        <a:pt x="2" y="111"/>
                        <a:pt x="4" y="113"/>
                      </a:cubicBezTo>
                      <a:cubicBezTo>
                        <a:pt x="106" y="11"/>
                        <a:pt x="106" y="11"/>
                        <a:pt x="106" y="11"/>
                      </a:cubicBezTo>
                      <a:cubicBezTo>
                        <a:pt x="105" y="7"/>
                        <a:pt x="103" y="4"/>
                        <a:pt x="102" y="2"/>
                      </a:cubicBezTo>
                      <a:cubicBezTo>
                        <a:pt x="102" y="1"/>
                        <a:pt x="102" y="1"/>
                        <a:pt x="102" y="1"/>
                      </a:cubicBezTo>
                      <a:cubicBezTo>
                        <a:pt x="102" y="1"/>
                        <a:pt x="102" y="1"/>
                        <a:pt x="101" y="0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03"/>
                        <a:pt x="1" y="104"/>
                        <a:pt x="1" y="10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86" name="Freeform 60"/>
                <p:cNvSpPr/>
                <p:nvPr/>
              </p:nvSpPr>
              <p:spPr bwMode="auto">
                <a:xfrm>
                  <a:off x="2448" y="2165"/>
                  <a:ext cx="98" cy="102"/>
                </a:xfrm>
                <a:custGeom>
                  <a:avLst/>
                  <a:gdLst>
                    <a:gd name="T0" fmla="*/ 11 w 98"/>
                    <a:gd name="T1" fmla="*/ 101 h 101"/>
                    <a:gd name="T2" fmla="*/ 98 w 98"/>
                    <a:gd name="T3" fmla="*/ 15 h 101"/>
                    <a:gd name="T4" fmla="*/ 98 w 98"/>
                    <a:gd name="T5" fmla="*/ 9 h 101"/>
                    <a:gd name="T6" fmla="*/ 97 w 98"/>
                    <a:gd name="T7" fmla="*/ 0 h 101"/>
                    <a:gd name="T8" fmla="*/ 0 w 98"/>
                    <a:gd name="T9" fmla="*/ 97 h 101"/>
                    <a:gd name="T10" fmla="*/ 11 w 98"/>
                    <a:gd name="T11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8" h="101">
                      <a:moveTo>
                        <a:pt x="11" y="101"/>
                      </a:moveTo>
                      <a:cubicBezTo>
                        <a:pt x="98" y="15"/>
                        <a:pt x="98" y="15"/>
                        <a:pt x="98" y="15"/>
                      </a:cubicBezTo>
                      <a:cubicBezTo>
                        <a:pt x="98" y="13"/>
                        <a:pt x="98" y="11"/>
                        <a:pt x="98" y="9"/>
                      </a:cubicBezTo>
                      <a:cubicBezTo>
                        <a:pt x="98" y="7"/>
                        <a:pt x="98" y="4"/>
                        <a:pt x="97" y="0"/>
                      </a:cubicBez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4" y="99"/>
                        <a:pt x="8" y="100"/>
                        <a:pt x="11" y="10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87" name="Freeform 61"/>
                <p:cNvSpPr/>
                <p:nvPr/>
              </p:nvSpPr>
              <p:spPr bwMode="auto">
                <a:xfrm>
                  <a:off x="2479" y="2199"/>
                  <a:ext cx="64" cy="69"/>
                </a:xfrm>
                <a:custGeom>
                  <a:avLst/>
                  <a:gdLst>
                    <a:gd name="T0" fmla="*/ 8 w 64"/>
                    <a:gd name="T1" fmla="*/ 69 h 69"/>
                    <a:gd name="T2" fmla="*/ 48 w 64"/>
                    <a:gd name="T3" fmla="*/ 30 h 69"/>
                    <a:gd name="T4" fmla="*/ 49 w 64"/>
                    <a:gd name="T5" fmla="*/ 26 h 69"/>
                    <a:gd name="T6" fmla="*/ 62 w 64"/>
                    <a:gd name="T7" fmla="*/ 7 h 69"/>
                    <a:gd name="T8" fmla="*/ 64 w 64"/>
                    <a:gd name="T9" fmla="*/ 1 h 69"/>
                    <a:gd name="T10" fmla="*/ 64 w 64"/>
                    <a:gd name="T11" fmla="*/ 0 h 69"/>
                    <a:gd name="T12" fmla="*/ 0 w 64"/>
                    <a:gd name="T13" fmla="*/ 64 h 69"/>
                    <a:gd name="T14" fmla="*/ 8 w 64"/>
                    <a:gd name="T15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4" h="69">
                      <a:moveTo>
                        <a:pt x="8" y="69"/>
                      </a:moveTo>
                      <a:cubicBezTo>
                        <a:pt x="48" y="30"/>
                        <a:pt x="48" y="30"/>
                        <a:pt x="48" y="30"/>
                      </a:cubicBezTo>
                      <a:cubicBezTo>
                        <a:pt x="48" y="28"/>
                        <a:pt x="49" y="27"/>
                        <a:pt x="49" y="26"/>
                      </a:cubicBezTo>
                      <a:cubicBezTo>
                        <a:pt x="52" y="17"/>
                        <a:pt x="57" y="15"/>
                        <a:pt x="62" y="7"/>
                      </a:cubicBezTo>
                      <a:cubicBezTo>
                        <a:pt x="63" y="5"/>
                        <a:pt x="64" y="3"/>
                        <a:pt x="64" y="1"/>
                      </a:cubicBezTo>
                      <a:cubicBezTo>
                        <a:pt x="64" y="0"/>
                        <a:pt x="64" y="0"/>
                        <a:pt x="64" y="0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1" y="65"/>
                        <a:pt x="5" y="67"/>
                        <a:pt x="8" y="6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88" name="Freeform 62"/>
                <p:cNvSpPr/>
                <p:nvPr/>
              </p:nvSpPr>
              <p:spPr bwMode="auto">
                <a:xfrm>
                  <a:off x="2512" y="2248"/>
                  <a:ext cx="10" cy="10"/>
                </a:xfrm>
                <a:custGeom>
                  <a:avLst/>
                  <a:gdLst>
                    <a:gd name="T0" fmla="*/ 10 w 10"/>
                    <a:gd name="T1" fmla="*/ 2 h 10"/>
                    <a:gd name="T2" fmla="*/ 10 w 10"/>
                    <a:gd name="T3" fmla="*/ 2 h 10"/>
                    <a:gd name="T4" fmla="*/ 9 w 10"/>
                    <a:gd name="T5" fmla="*/ 0 h 10"/>
                    <a:gd name="T6" fmla="*/ 0 w 10"/>
                    <a:gd name="T7" fmla="*/ 10 h 10"/>
                    <a:gd name="T8" fmla="*/ 10 w 10"/>
                    <a:gd name="T9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10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9" y="1"/>
                        <a:pt x="9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5" y="9"/>
                        <a:pt x="7" y="6"/>
                        <a:pt x="10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89" name="Freeform 63"/>
                <p:cNvSpPr/>
                <p:nvPr/>
              </p:nvSpPr>
              <p:spPr bwMode="auto">
                <a:xfrm>
                  <a:off x="2507" y="1983"/>
                  <a:ext cx="3" cy="2"/>
                </a:xfrm>
                <a:custGeom>
                  <a:avLst/>
                  <a:gdLst>
                    <a:gd name="T0" fmla="*/ 0 w 3"/>
                    <a:gd name="T1" fmla="*/ 0 h 2"/>
                    <a:gd name="T2" fmla="*/ 1 w 3"/>
                    <a:gd name="T3" fmla="*/ 2 h 2"/>
                    <a:gd name="T4" fmla="*/ 3 w 3"/>
                    <a:gd name="T5" fmla="*/ 0 h 2"/>
                    <a:gd name="T6" fmla="*/ 0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0" y="1"/>
                        <a:pt x="0" y="1"/>
                        <a:pt x="1" y="2"/>
                      </a:cubicBezTo>
                      <a:cubicBezTo>
                        <a:pt x="3" y="0"/>
                        <a:pt x="3" y="0"/>
                        <a:pt x="3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90" name="Freeform 64"/>
                <p:cNvSpPr/>
                <p:nvPr/>
              </p:nvSpPr>
              <p:spPr bwMode="auto">
                <a:xfrm>
                  <a:off x="2516" y="1974"/>
                  <a:ext cx="21" cy="18"/>
                </a:xfrm>
                <a:custGeom>
                  <a:avLst/>
                  <a:gdLst>
                    <a:gd name="T0" fmla="*/ 2 w 21"/>
                    <a:gd name="T1" fmla="*/ 18 h 18"/>
                    <a:gd name="T2" fmla="*/ 16 w 21"/>
                    <a:gd name="T3" fmla="*/ 14 h 18"/>
                    <a:gd name="T4" fmla="*/ 21 w 21"/>
                    <a:gd name="T5" fmla="*/ 4 h 18"/>
                    <a:gd name="T6" fmla="*/ 19 w 21"/>
                    <a:gd name="T7" fmla="*/ 0 h 18"/>
                    <a:gd name="T8" fmla="*/ 13 w 21"/>
                    <a:gd name="T9" fmla="*/ 8 h 18"/>
                    <a:gd name="T10" fmla="*/ 9 w 21"/>
                    <a:gd name="T11" fmla="*/ 8 h 18"/>
                    <a:gd name="T12" fmla="*/ 0 w 21"/>
                    <a:gd name="T13" fmla="*/ 17 h 18"/>
                    <a:gd name="T14" fmla="*/ 2 w 21"/>
                    <a:gd name="T15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" h="18">
                      <a:moveTo>
                        <a:pt x="2" y="18"/>
                      </a:moveTo>
                      <a:cubicBezTo>
                        <a:pt x="8" y="18"/>
                        <a:pt x="11" y="15"/>
                        <a:pt x="16" y="14"/>
                      </a:cubicBezTo>
                      <a:cubicBezTo>
                        <a:pt x="16" y="9"/>
                        <a:pt x="21" y="10"/>
                        <a:pt x="21" y="4"/>
                      </a:cubicBezTo>
                      <a:cubicBezTo>
                        <a:pt x="21" y="2"/>
                        <a:pt x="21" y="0"/>
                        <a:pt x="19" y="0"/>
                      </a:cubicBezTo>
                      <a:cubicBezTo>
                        <a:pt x="15" y="0"/>
                        <a:pt x="17" y="6"/>
                        <a:pt x="13" y="8"/>
                      </a:cubicBezTo>
                      <a:cubicBezTo>
                        <a:pt x="12" y="8"/>
                        <a:pt x="10" y="8"/>
                        <a:pt x="9" y="8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7"/>
                        <a:pt x="2" y="18"/>
                        <a:pt x="2" y="1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91" name="Freeform 65"/>
                <p:cNvSpPr/>
                <p:nvPr/>
              </p:nvSpPr>
              <p:spPr bwMode="auto">
                <a:xfrm>
                  <a:off x="2364" y="1944"/>
                  <a:ext cx="11" cy="9"/>
                </a:xfrm>
                <a:custGeom>
                  <a:avLst/>
                  <a:gdLst>
                    <a:gd name="T0" fmla="*/ 0 w 11"/>
                    <a:gd name="T1" fmla="*/ 6 h 9"/>
                    <a:gd name="T2" fmla="*/ 2 w 11"/>
                    <a:gd name="T3" fmla="*/ 9 h 9"/>
                    <a:gd name="T4" fmla="*/ 11 w 11"/>
                    <a:gd name="T5" fmla="*/ 0 h 9"/>
                    <a:gd name="T6" fmla="*/ 4 w 11"/>
                    <a:gd name="T7" fmla="*/ 4 h 9"/>
                    <a:gd name="T8" fmla="*/ 0 w 11"/>
                    <a:gd name="T9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9">
                      <a:moveTo>
                        <a:pt x="0" y="6"/>
                      </a:moveTo>
                      <a:cubicBezTo>
                        <a:pt x="0" y="8"/>
                        <a:pt x="1" y="8"/>
                        <a:pt x="2" y="9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8" y="1"/>
                        <a:pt x="6" y="4"/>
                        <a:pt x="4" y="4"/>
                      </a:cubicBezTo>
                      <a:cubicBezTo>
                        <a:pt x="2" y="4"/>
                        <a:pt x="0" y="5"/>
                        <a:pt x="0" y="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92" name="Freeform 66"/>
                <p:cNvSpPr/>
                <p:nvPr/>
              </p:nvSpPr>
              <p:spPr bwMode="auto">
                <a:xfrm>
                  <a:off x="2374" y="1947"/>
                  <a:ext cx="18" cy="21"/>
                </a:xfrm>
                <a:custGeom>
                  <a:avLst/>
                  <a:gdLst>
                    <a:gd name="T0" fmla="*/ 0 w 18"/>
                    <a:gd name="T1" fmla="*/ 12 h 21"/>
                    <a:gd name="T2" fmla="*/ 4 w 18"/>
                    <a:gd name="T3" fmla="*/ 12 h 21"/>
                    <a:gd name="T4" fmla="*/ 12 w 18"/>
                    <a:gd name="T5" fmla="*/ 10 h 21"/>
                    <a:gd name="T6" fmla="*/ 14 w 18"/>
                    <a:gd name="T7" fmla="*/ 10 h 21"/>
                    <a:gd name="T8" fmla="*/ 0 w 18"/>
                    <a:gd name="T9" fmla="*/ 15 h 21"/>
                    <a:gd name="T10" fmla="*/ 5 w 18"/>
                    <a:gd name="T11" fmla="*/ 19 h 21"/>
                    <a:gd name="T12" fmla="*/ 6 w 18"/>
                    <a:gd name="T13" fmla="*/ 21 h 21"/>
                    <a:gd name="T14" fmla="*/ 18 w 18"/>
                    <a:gd name="T15" fmla="*/ 10 h 21"/>
                    <a:gd name="T16" fmla="*/ 18 w 18"/>
                    <a:gd name="T17" fmla="*/ 2 h 21"/>
                    <a:gd name="T18" fmla="*/ 13 w 18"/>
                    <a:gd name="T19" fmla="*/ 0 h 21"/>
                    <a:gd name="T20" fmla="*/ 0 w 18"/>
                    <a:gd name="T21" fmla="*/ 12 h 21"/>
                    <a:gd name="T22" fmla="*/ 0 w 18"/>
                    <a:gd name="T23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" h="21">
                      <a:moveTo>
                        <a:pt x="0" y="12"/>
                      </a:moveTo>
                      <a:cubicBezTo>
                        <a:pt x="2" y="12"/>
                        <a:pt x="3" y="12"/>
                        <a:pt x="4" y="12"/>
                      </a:cubicBezTo>
                      <a:cubicBezTo>
                        <a:pt x="7" y="12"/>
                        <a:pt x="9" y="12"/>
                        <a:pt x="12" y="10"/>
                      </a:cubicBezTo>
                      <a:cubicBezTo>
                        <a:pt x="14" y="10"/>
                        <a:pt x="14" y="10"/>
                        <a:pt x="14" y="10"/>
                      </a:cubicBezTo>
                      <a:cubicBezTo>
                        <a:pt x="12" y="15"/>
                        <a:pt x="4" y="13"/>
                        <a:pt x="0" y="15"/>
                      </a:cubicBezTo>
                      <a:cubicBezTo>
                        <a:pt x="1" y="18"/>
                        <a:pt x="4" y="17"/>
                        <a:pt x="5" y="19"/>
                      </a:cubicBezTo>
                      <a:cubicBezTo>
                        <a:pt x="5" y="20"/>
                        <a:pt x="6" y="20"/>
                        <a:pt x="6" y="21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7"/>
                        <a:pt x="18" y="4"/>
                        <a:pt x="18" y="2"/>
                      </a:cubicBezTo>
                      <a:cubicBezTo>
                        <a:pt x="16" y="1"/>
                        <a:pt x="14" y="0"/>
                        <a:pt x="13" y="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93" name="Freeform 67"/>
                <p:cNvSpPr/>
                <p:nvPr/>
              </p:nvSpPr>
              <p:spPr bwMode="auto">
                <a:xfrm>
                  <a:off x="2390" y="1951"/>
                  <a:ext cx="34" cy="26"/>
                </a:xfrm>
                <a:custGeom>
                  <a:avLst/>
                  <a:gdLst>
                    <a:gd name="T0" fmla="*/ 8 w 34"/>
                    <a:gd name="T1" fmla="*/ 26 h 26"/>
                    <a:gd name="T2" fmla="*/ 10 w 34"/>
                    <a:gd name="T3" fmla="*/ 26 h 26"/>
                    <a:gd name="T4" fmla="*/ 34 w 34"/>
                    <a:gd name="T5" fmla="*/ 1 h 26"/>
                    <a:gd name="T6" fmla="*/ 32 w 34"/>
                    <a:gd name="T7" fmla="*/ 0 h 26"/>
                    <a:gd name="T8" fmla="*/ 23 w 34"/>
                    <a:gd name="T9" fmla="*/ 7 h 26"/>
                    <a:gd name="T10" fmla="*/ 16 w 34"/>
                    <a:gd name="T11" fmla="*/ 11 h 26"/>
                    <a:gd name="T12" fmla="*/ 11 w 34"/>
                    <a:gd name="T13" fmla="*/ 15 h 26"/>
                    <a:gd name="T14" fmla="*/ 8 w 34"/>
                    <a:gd name="T15" fmla="*/ 13 h 26"/>
                    <a:gd name="T16" fmla="*/ 0 w 34"/>
                    <a:gd name="T17" fmla="*/ 20 h 26"/>
                    <a:gd name="T18" fmla="*/ 8 w 34"/>
                    <a:gd name="T19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26">
                      <a:moveTo>
                        <a:pt x="8" y="26"/>
                      </a:moveTo>
                      <a:cubicBezTo>
                        <a:pt x="9" y="26"/>
                        <a:pt x="9" y="26"/>
                        <a:pt x="10" y="26"/>
                      </a:cubicBezTo>
                      <a:cubicBezTo>
                        <a:pt x="34" y="1"/>
                        <a:pt x="34" y="1"/>
                        <a:pt x="34" y="1"/>
                      </a:cubicBezTo>
                      <a:cubicBezTo>
                        <a:pt x="33" y="1"/>
                        <a:pt x="32" y="1"/>
                        <a:pt x="32" y="0"/>
                      </a:cubicBezTo>
                      <a:cubicBezTo>
                        <a:pt x="29" y="1"/>
                        <a:pt x="25" y="6"/>
                        <a:pt x="23" y="7"/>
                      </a:cubicBezTo>
                      <a:cubicBezTo>
                        <a:pt x="19" y="8"/>
                        <a:pt x="18" y="9"/>
                        <a:pt x="16" y="11"/>
                      </a:cubicBezTo>
                      <a:cubicBezTo>
                        <a:pt x="16" y="11"/>
                        <a:pt x="13" y="15"/>
                        <a:pt x="11" y="15"/>
                      </a:cubicBezTo>
                      <a:cubicBezTo>
                        <a:pt x="10" y="15"/>
                        <a:pt x="9" y="14"/>
                        <a:pt x="8" y="13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3" y="22"/>
                        <a:pt x="5" y="26"/>
                        <a:pt x="8" y="2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94" name="Freeform 68"/>
                <p:cNvSpPr/>
                <p:nvPr/>
              </p:nvSpPr>
              <p:spPr bwMode="auto">
                <a:xfrm>
                  <a:off x="2412" y="1957"/>
                  <a:ext cx="33" cy="27"/>
                </a:xfrm>
                <a:custGeom>
                  <a:avLst/>
                  <a:gdLst>
                    <a:gd name="T0" fmla="*/ 1 w 33"/>
                    <a:gd name="T1" fmla="*/ 23 h 27"/>
                    <a:gd name="T2" fmla="*/ 9 w 33"/>
                    <a:gd name="T3" fmla="*/ 27 h 27"/>
                    <a:gd name="T4" fmla="*/ 33 w 33"/>
                    <a:gd name="T5" fmla="*/ 4 h 27"/>
                    <a:gd name="T6" fmla="*/ 32 w 33"/>
                    <a:gd name="T7" fmla="*/ 3 h 27"/>
                    <a:gd name="T8" fmla="*/ 33 w 33"/>
                    <a:gd name="T9" fmla="*/ 3 h 27"/>
                    <a:gd name="T10" fmla="*/ 28 w 33"/>
                    <a:gd name="T11" fmla="*/ 0 h 27"/>
                    <a:gd name="T12" fmla="*/ 22 w 33"/>
                    <a:gd name="T13" fmla="*/ 0 h 27"/>
                    <a:gd name="T14" fmla="*/ 0 w 33"/>
                    <a:gd name="T15" fmla="*/ 22 h 27"/>
                    <a:gd name="T16" fmla="*/ 1 w 33"/>
                    <a:gd name="T17" fmla="*/ 2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" h="27">
                      <a:moveTo>
                        <a:pt x="1" y="23"/>
                      </a:moveTo>
                      <a:cubicBezTo>
                        <a:pt x="3" y="23"/>
                        <a:pt x="7" y="25"/>
                        <a:pt x="9" y="27"/>
                      </a:cubicBez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3" y="3"/>
                        <a:pt x="33" y="3"/>
                        <a:pt x="32" y="3"/>
                      </a:cubicBezTo>
                      <a:cubicBezTo>
                        <a:pt x="33" y="3"/>
                        <a:pt x="33" y="3"/>
                        <a:pt x="33" y="3"/>
                      </a:cubicBezTo>
                      <a:cubicBezTo>
                        <a:pt x="32" y="2"/>
                        <a:pt x="29" y="2"/>
                        <a:pt x="2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2"/>
                        <a:pt x="1" y="22"/>
                        <a:pt x="1" y="2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95" name="Freeform 69"/>
                <p:cNvSpPr/>
                <p:nvPr/>
              </p:nvSpPr>
              <p:spPr bwMode="auto">
                <a:xfrm>
                  <a:off x="2421" y="1965"/>
                  <a:ext cx="47" cy="42"/>
                </a:xfrm>
                <a:custGeom>
                  <a:avLst/>
                  <a:gdLst>
                    <a:gd name="T0" fmla="*/ 7 w 46"/>
                    <a:gd name="T1" fmla="*/ 34 h 42"/>
                    <a:gd name="T2" fmla="*/ 0 w 46"/>
                    <a:gd name="T3" fmla="*/ 40 h 42"/>
                    <a:gd name="T4" fmla="*/ 4 w 46"/>
                    <a:gd name="T5" fmla="*/ 42 h 42"/>
                    <a:gd name="T6" fmla="*/ 7 w 46"/>
                    <a:gd name="T7" fmla="*/ 42 h 42"/>
                    <a:gd name="T8" fmla="*/ 46 w 46"/>
                    <a:gd name="T9" fmla="*/ 3 h 42"/>
                    <a:gd name="T10" fmla="*/ 44 w 46"/>
                    <a:gd name="T11" fmla="*/ 2 h 42"/>
                    <a:gd name="T12" fmla="*/ 33 w 46"/>
                    <a:gd name="T13" fmla="*/ 0 h 42"/>
                    <a:gd name="T14" fmla="*/ 4 w 46"/>
                    <a:gd name="T15" fmla="*/ 29 h 42"/>
                    <a:gd name="T16" fmla="*/ 7 w 46"/>
                    <a:gd name="T17" fmla="*/ 34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6" h="42">
                      <a:moveTo>
                        <a:pt x="7" y="34"/>
                      </a:moveTo>
                      <a:cubicBezTo>
                        <a:pt x="5" y="35"/>
                        <a:pt x="0" y="36"/>
                        <a:pt x="0" y="40"/>
                      </a:cubicBezTo>
                      <a:cubicBezTo>
                        <a:pt x="0" y="42"/>
                        <a:pt x="2" y="42"/>
                        <a:pt x="4" y="42"/>
                      </a:cubicBezTo>
                      <a:cubicBezTo>
                        <a:pt x="7" y="42"/>
                        <a:pt x="7" y="42"/>
                        <a:pt x="7" y="42"/>
                      </a:cubicBezTo>
                      <a:cubicBezTo>
                        <a:pt x="46" y="3"/>
                        <a:pt x="46" y="3"/>
                        <a:pt x="46" y="3"/>
                      </a:cubicBezTo>
                      <a:cubicBezTo>
                        <a:pt x="45" y="2"/>
                        <a:pt x="45" y="2"/>
                        <a:pt x="44" y="2"/>
                      </a:cubicBezTo>
                      <a:cubicBezTo>
                        <a:pt x="41" y="2"/>
                        <a:pt x="37" y="1"/>
                        <a:pt x="33" y="0"/>
                      </a:cubicBezTo>
                      <a:cubicBezTo>
                        <a:pt x="4" y="29"/>
                        <a:pt x="4" y="29"/>
                        <a:pt x="4" y="29"/>
                      </a:cubicBezTo>
                      <a:cubicBezTo>
                        <a:pt x="5" y="31"/>
                        <a:pt x="5" y="33"/>
                        <a:pt x="7" y="3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96" name="Freeform 70"/>
                <p:cNvSpPr/>
                <p:nvPr/>
              </p:nvSpPr>
              <p:spPr bwMode="auto">
                <a:xfrm>
                  <a:off x="2441" y="1973"/>
                  <a:ext cx="44" cy="41"/>
                </a:xfrm>
                <a:custGeom>
                  <a:avLst/>
                  <a:gdLst>
                    <a:gd name="T0" fmla="*/ 8 w 43"/>
                    <a:gd name="T1" fmla="*/ 41 h 41"/>
                    <a:gd name="T2" fmla="*/ 43 w 43"/>
                    <a:gd name="T3" fmla="*/ 6 h 41"/>
                    <a:gd name="T4" fmla="*/ 35 w 43"/>
                    <a:gd name="T5" fmla="*/ 1 h 41"/>
                    <a:gd name="T6" fmla="*/ 34 w 43"/>
                    <a:gd name="T7" fmla="*/ 0 h 41"/>
                    <a:gd name="T8" fmla="*/ 0 w 43"/>
                    <a:gd name="T9" fmla="*/ 35 h 41"/>
                    <a:gd name="T10" fmla="*/ 8 w 43"/>
                    <a:gd name="T11" fmla="*/ 4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3" h="41">
                      <a:moveTo>
                        <a:pt x="8" y="41"/>
                      </a:moveTo>
                      <a:cubicBezTo>
                        <a:pt x="43" y="6"/>
                        <a:pt x="43" y="6"/>
                        <a:pt x="43" y="6"/>
                      </a:cubicBezTo>
                      <a:cubicBezTo>
                        <a:pt x="41" y="4"/>
                        <a:pt x="39" y="2"/>
                        <a:pt x="35" y="1"/>
                      </a:cubicBezTo>
                      <a:cubicBezTo>
                        <a:pt x="35" y="1"/>
                        <a:pt x="35" y="1"/>
                        <a:pt x="34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3" y="37"/>
                        <a:pt x="5" y="40"/>
                        <a:pt x="8" y="4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97" name="Freeform 71"/>
                <p:cNvSpPr/>
                <p:nvPr/>
              </p:nvSpPr>
              <p:spPr bwMode="auto">
                <a:xfrm>
                  <a:off x="2478" y="1986"/>
                  <a:ext cx="23" cy="20"/>
                </a:xfrm>
                <a:custGeom>
                  <a:avLst/>
                  <a:gdLst>
                    <a:gd name="T0" fmla="*/ 9 w 23"/>
                    <a:gd name="T1" fmla="*/ 20 h 20"/>
                    <a:gd name="T2" fmla="*/ 18 w 23"/>
                    <a:gd name="T3" fmla="*/ 11 h 20"/>
                    <a:gd name="T4" fmla="*/ 18 w 23"/>
                    <a:gd name="T5" fmla="*/ 10 h 20"/>
                    <a:gd name="T6" fmla="*/ 21 w 23"/>
                    <a:gd name="T7" fmla="*/ 8 h 20"/>
                    <a:gd name="T8" fmla="*/ 23 w 23"/>
                    <a:gd name="T9" fmla="*/ 6 h 20"/>
                    <a:gd name="T10" fmla="*/ 23 w 23"/>
                    <a:gd name="T11" fmla="*/ 6 h 20"/>
                    <a:gd name="T12" fmla="*/ 15 w 23"/>
                    <a:gd name="T13" fmla="*/ 1 h 20"/>
                    <a:gd name="T14" fmla="*/ 14 w 23"/>
                    <a:gd name="T15" fmla="*/ 1 h 20"/>
                    <a:gd name="T16" fmla="*/ 0 w 23"/>
                    <a:gd name="T17" fmla="*/ 15 h 20"/>
                    <a:gd name="T18" fmla="*/ 9 w 23"/>
                    <a:gd name="T19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" h="20">
                      <a:moveTo>
                        <a:pt x="9" y="20"/>
                      </a:move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8" y="11"/>
                        <a:pt x="18" y="10"/>
                        <a:pt x="18" y="10"/>
                      </a:cubicBezTo>
                      <a:cubicBezTo>
                        <a:pt x="18" y="9"/>
                        <a:pt x="20" y="9"/>
                        <a:pt x="21" y="8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3" y="0"/>
                        <a:pt x="18" y="3"/>
                        <a:pt x="15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5"/>
                        <a:pt x="6" y="17"/>
                        <a:pt x="9" y="2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98" name="Freeform 72"/>
                <p:cNvSpPr/>
                <p:nvPr/>
              </p:nvSpPr>
              <p:spPr bwMode="auto">
                <a:xfrm>
                  <a:off x="2494" y="2005"/>
                  <a:ext cx="15" cy="16"/>
                </a:xfrm>
                <a:custGeom>
                  <a:avLst/>
                  <a:gdLst>
                    <a:gd name="T0" fmla="*/ 12 w 15"/>
                    <a:gd name="T1" fmla="*/ 6 h 16"/>
                    <a:gd name="T2" fmla="*/ 9 w 15"/>
                    <a:gd name="T3" fmla="*/ 0 h 16"/>
                    <a:gd name="T4" fmla="*/ 0 w 15"/>
                    <a:gd name="T5" fmla="*/ 8 h 16"/>
                    <a:gd name="T6" fmla="*/ 1 w 15"/>
                    <a:gd name="T7" fmla="*/ 9 h 16"/>
                    <a:gd name="T8" fmla="*/ 3 w 15"/>
                    <a:gd name="T9" fmla="*/ 12 h 16"/>
                    <a:gd name="T10" fmla="*/ 7 w 15"/>
                    <a:gd name="T11" fmla="*/ 16 h 16"/>
                    <a:gd name="T12" fmla="*/ 15 w 15"/>
                    <a:gd name="T13" fmla="*/ 8 h 16"/>
                    <a:gd name="T14" fmla="*/ 12 w 15"/>
                    <a:gd name="T15" fmla="*/ 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16">
                      <a:moveTo>
                        <a:pt x="12" y="6"/>
                      </a:moveTo>
                      <a:cubicBezTo>
                        <a:pt x="10" y="3"/>
                        <a:pt x="10" y="2"/>
                        <a:pt x="9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0" y="9"/>
                        <a:pt x="1" y="9"/>
                      </a:cubicBezTo>
                      <a:cubicBezTo>
                        <a:pt x="1" y="9"/>
                        <a:pt x="3" y="11"/>
                        <a:pt x="3" y="12"/>
                      </a:cubicBezTo>
                      <a:cubicBezTo>
                        <a:pt x="3" y="14"/>
                        <a:pt x="5" y="15"/>
                        <a:pt x="7" y="16"/>
                      </a:cubicBezTo>
                      <a:cubicBezTo>
                        <a:pt x="15" y="8"/>
                        <a:pt x="15" y="8"/>
                        <a:pt x="15" y="8"/>
                      </a:cubicBezTo>
                      <a:cubicBezTo>
                        <a:pt x="14" y="8"/>
                        <a:pt x="12" y="7"/>
                        <a:pt x="12" y="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99" name="Freeform 73"/>
                <p:cNvSpPr/>
                <p:nvPr/>
              </p:nvSpPr>
              <p:spPr bwMode="auto">
                <a:xfrm>
                  <a:off x="2511" y="2018"/>
                  <a:ext cx="15" cy="11"/>
                </a:xfrm>
                <a:custGeom>
                  <a:avLst/>
                  <a:gdLst>
                    <a:gd name="T0" fmla="*/ 4 w 15"/>
                    <a:gd name="T1" fmla="*/ 7 h 10"/>
                    <a:gd name="T2" fmla="*/ 9 w 15"/>
                    <a:gd name="T3" fmla="*/ 10 h 10"/>
                    <a:gd name="T4" fmla="*/ 11 w 15"/>
                    <a:gd name="T5" fmla="*/ 10 h 10"/>
                    <a:gd name="T6" fmla="*/ 15 w 15"/>
                    <a:gd name="T7" fmla="*/ 4 h 10"/>
                    <a:gd name="T8" fmla="*/ 9 w 15"/>
                    <a:gd name="T9" fmla="*/ 3 h 10"/>
                    <a:gd name="T10" fmla="*/ 7 w 15"/>
                    <a:gd name="T11" fmla="*/ 0 h 10"/>
                    <a:gd name="T12" fmla="*/ 0 w 15"/>
                    <a:gd name="T13" fmla="*/ 7 h 10"/>
                    <a:gd name="T14" fmla="*/ 4 w 15"/>
                    <a:gd name="T15" fmla="*/ 7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10">
                      <a:moveTo>
                        <a:pt x="4" y="7"/>
                      </a:moveTo>
                      <a:cubicBezTo>
                        <a:pt x="5" y="7"/>
                        <a:pt x="9" y="10"/>
                        <a:pt x="9" y="10"/>
                      </a:cubicBezTo>
                      <a:cubicBezTo>
                        <a:pt x="10" y="10"/>
                        <a:pt x="11" y="10"/>
                        <a:pt x="11" y="10"/>
                      </a:cubicBezTo>
                      <a:cubicBezTo>
                        <a:pt x="11" y="7"/>
                        <a:pt x="13" y="6"/>
                        <a:pt x="15" y="4"/>
                      </a:cubicBezTo>
                      <a:cubicBezTo>
                        <a:pt x="14" y="4"/>
                        <a:pt x="10" y="4"/>
                        <a:pt x="9" y="3"/>
                      </a:cubicBezTo>
                      <a:cubicBezTo>
                        <a:pt x="9" y="2"/>
                        <a:pt x="8" y="1"/>
                        <a:pt x="7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lnTo>
                        <a:pt x="4" y="7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00" name="Freeform 74"/>
                <p:cNvSpPr/>
                <p:nvPr/>
              </p:nvSpPr>
              <p:spPr bwMode="auto">
                <a:xfrm>
                  <a:off x="2528" y="1961"/>
                  <a:ext cx="3" cy="2"/>
                </a:xfrm>
                <a:custGeom>
                  <a:avLst/>
                  <a:gdLst>
                    <a:gd name="T0" fmla="*/ 2 w 3"/>
                    <a:gd name="T1" fmla="*/ 2 h 2"/>
                    <a:gd name="T2" fmla="*/ 3 w 3"/>
                    <a:gd name="T3" fmla="*/ 1 h 2"/>
                    <a:gd name="T4" fmla="*/ 0 w 3"/>
                    <a:gd name="T5" fmla="*/ 0 h 2"/>
                    <a:gd name="T6" fmla="*/ 2 w 3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1" y="1"/>
                        <a:pt x="0" y="0"/>
                      </a:cubicBezTo>
                      <a:cubicBezTo>
                        <a:pt x="1" y="1"/>
                        <a:pt x="1" y="2"/>
                        <a:pt x="2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01" name="Freeform 75"/>
                <p:cNvSpPr/>
                <p:nvPr/>
              </p:nvSpPr>
              <p:spPr bwMode="auto">
                <a:xfrm>
                  <a:off x="2538" y="1969"/>
                  <a:ext cx="6" cy="8"/>
                </a:xfrm>
                <a:custGeom>
                  <a:avLst/>
                  <a:gdLst>
                    <a:gd name="T0" fmla="*/ 2 w 6"/>
                    <a:gd name="T1" fmla="*/ 3 h 8"/>
                    <a:gd name="T2" fmla="*/ 5 w 6"/>
                    <a:gd name="T3" fmla="*/ 8 h 8"/>
                    <a:gd name="T4" fmla="*/ 6 w 6"/>
                    <a:gd name="T5" fmla="*/ 8 h 8"/>
                    <a:gd name="T6" fmla="*/ 6 w 6"/>
                    <a:gd name="T7" fmla="*/ 6 h 8"/>
                    <a:gd name="T8" fmla="*/ 1 w 6"/>
                    <a:gd name="T9" fmla="*/ 0 h 8"/>
                    <a:gd name="T10" fmla="*/ 1 w 6"/>
                    <a:gd name="T11" fmla="*/ 0 h 8"/>
                    <a:gd name="T12" fmla="*/ 0 w 6"/>
                    <a:gd name="T13" fmla="*/ 1 h 8"/>
                    <a:gd name="T14" fmla="*/ 2 w 6"/>
                    <a:gd name="T15" fmla="*/ 3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" h="8">
                      <a:moveTo>
                        <a:pt x="2" y="3"/>
                      </a:moveTo>
                      <a:cubicBezTo>
                        <a:pt x="1" y="5"/>
                        <a:pt x="1" y="7"/>
                        <a:pt x="5" y="8"/>
                      </a:cubicBezTo>
                      <a:cubicBezTo>
                        <a:pt x="5" y="8"/>
                        <a:pt x="6" y="8"/>
                        <a:pt x="6" y="8"/>
                      </a:cubicBezTo>
                      <a:cubicBezTo>
                        <a:pt x="6" y="7"/>
                        <a:pt x="6" y="6"/>
                        <a:pt x="6" y="6"/>
                      </a:cubicBezTo>
                      <a:cubicBezTo>
                        <a:pt x="6" y="2"/>
                        <a:pt x="3" y="3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2"/>
                        <a:pt x="2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02" name="Freeform 76"/>
                <p:cNvSpPr/>
                <p:nvPr/>
              </p:nvSpPr>
              <p:spPr bwMode="auto">
                <a:xfrm>
                  <a:off x="2558" y="1984"/>
                  <a:ext cx="5" cy="6"/>
                </a:xfrm>
                <a:custGeom>
                  <a:avLst/>
                  <a:gdLst>
                    <a:gd name="T0" fmla="*/ 0 w 5"/>
                    <a:gd name="T1" fmla="*/ 0 h 6"/>
                    <a:gd name="T2" fmla="*/ 3 w 5"/>
                    <a:gd name="T3" fmla="*/ 6 h 6"/>
                    <a:gd name="T4" fmla="*/ 5 w 5"/>
                    <a:gd name="T5" fmla="*/ 4 h 6"/>
                    <a:gd name="T6" fmla="*/ 0 w 5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6">
                      <a:moveTo>
                        <a:pt x="0" y="0"/>
                      </a:moveTo>
                      <a:cubicBezTo>
                        <a:pt x="0" y="2"/>
                        <a:pt x="1" y="5"/>
                        <a:pt x="3" y="6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3" y="3"/>
                        <a:pt x="1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03" name="Freeform 77"/>
                <p:cNvSpPr/>
                <p:nvPr/>
              </p:nvSpPr>
              <p:spPr bwMode="auto">
                <a:xfrm>
                  <a:off x="2612" y="2021"/>
                  <a:ext cx="3" cy="5"/>
                </a:xfrm>
                <a:custGeom>
                  <a:avLst/>
                  <a:gdLst>
                    <a:gd name="T0" fmla="*/ 0 w 3"/>
                    <a:gd name="T1" fmla="*/ 0 h 4"/>
                    <a:gd name="T2" fmla="*/ 1 w 3"/>
                    <a:gd name="T3" fmla="*/ 4 h 4"/>
                    <a:gd name="T4" fmla="*/ 3 w 3"/>
                    <a:gd name="T5" fmla="*/ 2 h 4"/>
                    <a:gd name="T6" fmla="*/ 0 w 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4">
                      <a:moveTo>
                        <a:pt x="0" y="0"/>
                      </a:moveTo>
                      <a:cubicBezTo>
                        <a:pt x="0" y="1"/>
                        <a:pt x="0" y="3"/>
                        <a:pt x="1" y="4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2"/>
                        <a:pt x="1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04" name="Freeform 78"/>
                <p:cNvSpPr/>
                <p:nvPr/>
              </p:nvSpPr>
              <p:spPr bwMode="auto">
                <a:xfrm>
                  <a:off x="2602" y="2018"/>
                  <a:ext cx="7" cy="3"/>
                </a:xfrm>
                <a:custGeom>
                  <a:avLst/>
                  <a:gdLst>
                    <a:gd name="T0" fmla="*/ 6 w 6"/>
                    <a:gd name="T1" fmla="*/ 3 h 3"/>
                    <a:gd name="T2" fmla="*/ 3 w 6"/>
                    <a:gd name="T3" fmla="*/ 0 h 3"/>
                    <a:gd name="T4" fmla="*/ 0 w 6"/>
                    <a:gd name="T5" fmla="*/ 3 h 3"/>
                    <a:gd name="T6" fmla="*/ 4 w 6"/>
                    <a:gd name="T7" fmla="*/ 3 h 3"/>
                    <a:gd name="T8" fmla="*/ 6 w 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6" y="3"/>
                      </a:moveTo>
                      <a:cubicBezTo>
                        <a:pt x="5" y="2"/>
                        <a:pt x="4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3"/>
                        <a:pt x="3" y="3"/>
                        <a:pt x="4" y="3"/>
                      </a:cubicBezTo>
                      <a:cubicBezTo>
                        <a:pt x="4" y="3"/>
                        <a:pt x="5" y="3"/>
                        <a:pt x="6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05" name="Freeform 79"/>
                <p:cNvSpPr/>
                <p:nvPr/>
              </p:nvSpPr>
              <p:spPr bwMode="auto">
                <a:xfrm>
                  <a:off x="2600" y="2006"/>
                  <a:ext cx="2" cy="2"/>
                </a:xfrm>
                <a:custGeom>
                  <a:avLst/>
                  <a:gdLst>
                    <a:gd name="T0" fmla="*/ 1 w 2"/>
                    <a:gd name="T1" fmla="*/ 2 h 2"/>
                    <a:gd name="T2" fmla="*/ 2 w 2"/>
                    <a:gd name="T3" fmla="*/ 1 h 2"/>
                    <a:gd name="T4" fmla="*/ 0 w 2"/>
                    <a:gd name="T5" fmla="*/ 0 h 2"/>
                    <a:gd name="T6" fmla="*/ 1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2"/>
                      </a:move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0" y="0"/>
                        <a:pt x="0" y="1"/>
                        <a:pt x="1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06" name="Freeform 80"/>
                <p:cNvSpPr/>
                <p:nvPr/>
              </p:nvSpPr>
              <p:spPr bwMode="auto">
                <a:xfrm>
                  <a:off x="2589" y="2002"/>
                  <a:ext cx="5" cy="3"/>
                </a:xfrm>
                <a:custGeom>
                  <a:avLst/>
                  <a:gdLst>
                    <a:gd name="T0" fmla="*/ 5 w 5"/>
                    <a:gd name="T1" fmla="*/ 2 h 3"/>
                    <a:gd name="T2" fmla="*/ 3 w 5"/>
                    <a:gd name="T3" fmla="*/ 0 h 3"/>
                    <a:gd name="T4" fmla="*/ 0 w 5"/>
                    <a:gd name="T5" fmla="*/ 3 h 3"/>
                    <a:gd name="T6" fmla="*/ 3 w 5"/>
                    <a:gd name="T7" fmla="*/ 3 h 3"/>
                    <a:gd name="T8" fmla="*/ 5 w 5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5" y="2"/>
                      </a:moveTo>
                      <a:cubicBezTo>
                        <a:pt x="4" y="1"/>
                        <a:pt x="4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2" y="3"/>
                        <a:pt x="3" y="3"/>
                      </a:cubicBezTo>
                      <a:cubicBezTo>
                        <a:pt x="3" y="3"/>
                        <a:pt x="4" y="2"/>
                        <a:pt x="5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07" name="Freeform 81"/>
                <p:cNvSpPr/>
                <p:nvPr/>
              </p:nvSpPr>
              <p:spPr bwMode="auto">
                <a:xfrm>
                  <a:off x="2571" y="1993"/>
                  <a:ext cx="6" cy="3"/>
                </a:xfrm>
                <a:custGeom>
                  <a:avLst/>
                  <a:gdLst>
                    <a:gd name="T0" fmla="*/ 6 w 6"/>
                    <a:gd name="T1" fmla="*/ 3 h 3"/>
                    <a:gd name="T2" fmla="*/ 1 w 6"/>
                    <a:gd name="T3" fmla="*/ 0 h 3"/>
                    <a:gd name="T4" fmla="*/ 0 w 6"/>
                    <a:gd name="T5" fmla="*/ 1 h 3"/>
                    <a:gd name="T6" fmla="*/ 4 w 6"/>
                    <a:gd name="T7" fmla="*/ 3 h 3"/>
                    <a:gd name="T8" fmla="*/ 6 w 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6" y="3"/>
                      </a:moveTo>
                      <a:cubicBezTo>
                        <a:pt x="5" y="1"/>
                        <a:pt x="3" y="1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4" y="3"/>
                        <a:pt x="4" y="3"/>
                        <a:pt x="4" y="3"/>
                      </a:cubicBezTo>
                      <a:lnTo>
                        <a:pt x="6" y="3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08" name="Freeform 82"/>
                <p:cNvSpPr/>
                <p:nvPr/>
              </p:nvSpPr>
              <p:spPr bwMode="auto">
                <a:xfrm>
                  <a:off x="2476" y="2285"/>
                  <a:ext cx="23" cy="18"/>
                </a:xfrm>
                <a:custGeom>
                  <a:avLst/>
                  <a:gdLst>
                    <a:gd name="T0" fmla="*/ 7 w 23"/>
                    <a:gd name="T1" fmla="*/ 1 h 18"/>
                    <a:gd name="T2" fmla="*/ 0 w 23"/>
                    <a:gd name="T3" fmla="*/ 8 h 18"/>
                    <a:gd name="T4" fmla="*/ 5 w 23"/>
                    <a:gd name="T5" fmla="*/ 18 h 18"/>
                    <a:gd name="T6" fmla="*/ 23 w 23"/>
                    <a:gd name="T7" fmla="*/ 0 h 18"/>
                    <a:gd name="T8" fmla="*/ 14 w 23"/>
                    <a:gd name="T9" fmla="*/ 2 h 18"/>
                    <a:gd name="T10" fmla="*/ 7 w 23"/>
                    <a:gd name="T11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" h="18">
                      <a:moveTo>
                        <a:pt x="7" y="1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" y="11"/>
                        <a:pt x="3" y="15"/>
                        <a:pt x="5" y="18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0" y="1"/>
                        <a:pt x="17" y="2"/>
                        <a:pt x="14" y="2"/>
                      </a:cubicBezTo>
                      <a:cubicBezTo>
                        <a:pt x="14" y="2"/>
                        <a:pt x="11" y="2"/>
                        <a:pt x="7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09" name="Freeform 83"/>
                <p:cNvSpPr/>
                <p:nvPr/>
              </p:nvSpPr>
              <p:spPr bwMode="auto">
                <a:xfrm>
                  <a:off x="2487" y="2293"/>
                  <a:ext cx="18" cy="20"/>
                </a:xfrm>
                <a:custGeom>
                  <a:avLst/>
                  <a:gdLst>
                    <a:gd name="T0" fmla="*/ 5 w 18"/>
                    <a:gd name="T1" fmla="*/ 20 h 20"/>
                    <a:gd name="T2" fmla="*/ 18 w 18"/>
                    <a:gd name="T3" fmla="*/ 0 h 20"/>
                    <a:gd name="T4" fmla="*/ 0 w 18"/>
                    <a:gd name="T5" fmla="*/ 18 h 20"/>
                    <a:gd name="T6" fmla="*/ 5 w 18"/>
                    <a:gd name="T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20">
                      <a:moveTo>
                        <a:pt x="5" y="20"/>
                      </a:moveTo>
                      <a:cubicBezTo>
                        <a:pt x="11" y="20"/>
                        <a:pt x="18" y="6"/>
                        <a:pt x="18" y="0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2" y="20"/>
                        <a:pt x="4" y="20"/>
                        <a:pt x="5" y="2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10" name="Freeform 84"/>
                <p:cNvSpPr/>
                <p:nvPr/>
              </p:nvSpPr>
              <p:spPr bwMode="auto">
                <a:xfrm>
                  <a:off x="2501" y="2277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2 w 4"/>
                    <a:gd name="T3" fmla="*/ 4 h 4"/>
                    <a:gd name="T4" fmla="*/ 4 w 4"/>
                    <a:gd name="T5" fmla="*/ 3 h 4"/>
                    <a:gd name="T6" fmla="*/ 4 w 4"/>
                    <a:gd name="T7" fmla="*/ 0 h 4"/>
                    <a:gd name="T8" fmla="*/ 0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0" y="2"/>
                        <a:pt x="1" y="3"/>
                        <a:pt x="2" y="4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2"/>
                        <a:pt x="4" y="1"/>
                        <a:pt x="4" y="0"/>
                      </a:cubicBezTo>
                      <a:cubicBezTo>
                        <a:pt x="3" y="0"/>
                        <a:pt x="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11" name="Freeform 85"/>
                <p:cNvSpPr/>
                <p:nvPr/>
              </p:nvSpPr>
              <p:spPr bwMode="auto">
                <a:xfrm>
                  <a:off x="2411" y="2239"/>
                  <a:ext cx="9" cy="4"/>
                </a:xfrm>
                <a:custGeom>
                  <a:avLst/>
                  <a:gdLst>
                    <a:gd name="T0" fmla="*/ 9 w 9"/>
                    <a:gd name="T1" fmla="*/ 2 h 4"/>
                    <a:gd name="T2" fmla="*/ 2 w 9"/>
                    <a:gd name="T3" fmla="*/ 0 h 4"/>
                    <a:gd name="T4" fmla="*/ 0 w 9"/>
                    <a:gd name="T5" fmla="*/ 3 h 4"/>
                    <a:gd name="T6" fmla="*/ 9 w 9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4">
                      <a:moveTo>
                        <a:pt x="9" y="2"/>
                      </a:moveTo>
                      <a:cubicBezTo>
                        <a:pt x="6" y="0"/>
                        <a:pt x="5" y="0"/>
                        <a:pt x="2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3" y="4"/>
                        <a:pt x="6" y="3"/>
                        <a:pt x="9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12" name="Freeform 86"/>
                <p:cNvSpPr/>
                <p:nvPr/>
              </p:nvSpPr>
              <p:spPr bwMode="auto">
                <a:xfrm>
                  <a:off x="2681" y="2284"/>
                  <a:ext cx="18" cy="22"/>
                </a:xfrm>
                <a:custGeom>
                  <a:avLst/>
                  <a:gdLst>
                    <a:gd name="T0" fmla="*/ 16 w 18"/>
                    <a:gd name="T1" fmla="*/ 0 h 22"/>
                    <a:gd name="T2" fmla="*/ 10 w 18"/>
                    <a:gd name="T3" fmla="*/ 9 h 22"/>
                    <a:gd name="T4" fmla="*/ 9 w 18"/>
                    <a:gd name="T5" fmla="*/ 11 h 22"/>
                    <a:gd name="T6" fmla="*/ 4 w 18"/>
                    <a:gd name="T7" fmla="*/ 14 h 22"/>
                    <a:gd name="T8" fmla="*/ 4 w 18"/>
                    <a:gd name="T9" fmla="*/ 17 h 22"/>
                    <a:gd name="T10" fmla="*/ 0 w 18"/>
                    <a:gd name="T11" fmla="*/ 22 h 22"/>
                    <a:gd name="T12" fmla="*/ 18 w 18"/>
                    <a:gd name="T13" fmla="*/ 4 h 22"/>
                    <a:gd name="T14" fmla="*/ 18 w 18"/>
                    <a:gd name="T15" fmla="*/ 3 h 22"/>
                    <a:gd name="T16" fmla="*/ 16 w 18"/>
                    <a:gd name="T17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" h="22">
                      <a:moveTo>
                        <a:pt x="16" y="0"/>
                      </a:moveTo>
                      <a:cubicBezTo>
                        <a:pt x="14" y="1"/>
                        <a:pt x="10" y="5"/>
                        <a:pt x="10" y="9"/>
                      </a:cubicBezTo>
                      <a:cubicBezTo>
                        <a:pt x="10" y="10"/>
                        <a:pt x="9" y="11"/>
                        <a:pt x="9" y="11"/>
                      </a:cubicBezTo>
                      <a:cubicBezTo>
                        <a:pt x="7" y="11"/>
                        <a:pt x="6" y="12"/>
                        <a:pt x="4" y="14"/>
                      </a:cubicBezTo>
                      <a:cubicBezTo>
                        <a:pt x="4" y="15"/>
                        <a:pt x="4" y="17"/>
                        <a:pt x="4" y="17"/>
                      </a:cubicBezTo>
                      <a:cubicBezTo>
                        <a:pt x="4" y="17"/>
                        <a:pt x="2" y="20"/>
                        <a:pt x="0" y="22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8" y="4"/>
                        <a:pt x="18" y="4"/>
                        <a:pt x="18" y="3"/>
                      </a:cubicBezTo>
                      <a:cubicBezTo>
                        <a:pt x="18" y="3"/>
                        <a:pt x="16" y="2"/>
                        <a:pt x="16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13" name="Freeform 87"/>
                <p:cNvSpPr/>
                <p:nvPr/>
              </p:nvSpPr>
              <p:spPr bwMode="auto">
                <a:xfrm>
                  <a:off x="2649" y="2307"/>
                  <a:ext cx="31" cy="31"/>
                </a:xfrm>
                <a:custGeom>
                  <a:avLst/>
                  <a:gdLst>
                    <a:gd name="T0" fmla="*/ 31 w 31"/>
                    <a:gd name="T1" fmla="*/ 1 h 30"/>
                    <a:gd name="T2" fmla="*/ 15 w 31"/>
                    <a:gd name="T3" fmla="*/ 10 h 30"/>
                    <a:gd name="T4" fmla="*/ 11 w 31"/>
                    <a:gd name="T5" fmla="*/ 13 h 30"/>
                    <a:gd name="T6" fmla="*/ 0 w 31"/>
                    <a:gd name="T7" fmla="*/ 29 h 30"/>
                    <a:gd name="T8" fmla="*/ 1 w 31"/>
                    <a:gd name="T9" fmla="*/ 30 h 30"/>
                    <a:gd name="T10" fmla="*/ 1 w 31"/>
                    <a:gd name="T11" fmla="*/ 30 h 30"/>
                    <a:gd name="T12" fmla="*/ 31 w 31"/>
                    <a:gd name="T13" fmla="*/ 0 h 30"/>
                    <a:gd name="T14" fmla="*/ 31 w 31"/>
                    <a:gd name="T15" fmla="*/ 1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30">
                      <a:moveTo>
                        <a:pt x="31" y="1"/>
                      </a:moveTo>
                      <a:cubicBezTo>
                        <a:pt x="26" y="3"/>
                        <a:pt x="22" y="10"/>
                        <a:pt x="15" y="10"/>
                      </a:cubicBezTo>
                      <a:cubicBezTo>
                        <a:pt x="13" y="10"/>
                        <a:pt x="12" y="11"/>
                        <a:pt x="11" y="13"/>
                      </a:cubicBezTo>
                      <a:cubicBezTo>
                        <a:pt x="8" y="18"/>
                        <a:pt x="0" y="21"/>
                        <a:pt x="0" y="29"/>
                      </a:cubicBezTo>
                      <a:cubicBezTo>
                        <a:pt x="0" y="29"/>
                        <a:pt x="1" y="30"/>
                        <a:pt x="1" y="30"/>
                      </a:cubicBezTo>
                      <a:cubicBezTo>
                        <a:pt x="1" y="30"/>
                        <a:pt x="1" y="30"/>
                        <a:pt x="1" y="3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31" y="0"/>
                        <a:pt x="31" y="1"/>
                        <a:pt x="31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14" name="Freeform 88"/>
                <p:cNvSpPr/>
                <p:nvPr/>
              </p:nvSpPr>
              <p:spPr bwMode="auto">
                <a:xfrm>
                  <a:off x="2660" y="2293"/>
                  <a:ext cx="49" cy="52"/>
                </a:xfrm>
                <a:custGeom>
                  <a:avLst/>
                  <a:gdLst>
                    <a:gd name="T0" fmla="*/ 9 w 49"/>
                    <a:gd name="T1" fmla="*/ 51 h 51"/>
                    <a:gd name="T2" fmla="*/ 19 w 49"/>
                    <a:gd name="T3" fmla="*/ 44 h 51"/>
                    <a:gd name="T4" fmla="*/ 28 w 49"/>
                    <a:gd name="T5" fmla="*/ 25 h 51"/>
                    <a:gd name="T6" fmla="*/ 38 w 49"/>
                    <a:gd name="T7" fmla="*/ 23 h 51"/>
                    <a:gd name="T8" fmla="*/ 38 w 49"/>
                    <a:gd name="T9" fmla="*/ 15 h 51"/>
                    <a:gd name="T10" fmla="*/ 49 w 49"/>
                    <a:gd name="T11" fmla="*/ 1 h 51"/>
                    <a:gd name="T12" fmla="*/ 48 w 49"/>
                    <a:gd name="T13" fmla="*/ 0 h 51"/>
                    <a:gd name="T14" fmla="*/ 0 w 49"/>
                    <a:gd name="T15" fmla="*/ 49 h 51"/>
                    <a:gd name="T16" fmla="*/ 3 w 49"/>
                    <a:gd name="T17" fmla="*/ 49 h 51"/>
                    <a:gd name="T18" fmla="*/ 9 w 49"/>
                    <a:gd name="T19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9" h="51">
                      <a:moveTo>
                        <a:pt x="9" y="51"/>
                      </a:moveTo>
                      <a:cubicBezTo>
                        <a:pt x="12" y="51"/>
                        <a:pt x="17" y="47"/>
                        <a:pt x="19" y="44"/>
                      </a:cubicBezTo>
                      <a:cubicBezTo>
                        <a:pt x="19" y="44"/>
                        <a:pt x="27" y="28"/>
                        <a:pt x="28" y="25"/>
                      </a:cubicBezTo>
                      <a:cubicBezTo>
                        <a:pt x="30" y="25"/>
                        <a:pt x="37" y="23"/>
                        <a:pt x="38" y="23"/>
                      </a:cubicBezTo>
                      <a:cubicBezTo>
                        <a:pt x="39" y="20"/>
                        <a:pt x="37" y="19"/>
                        <a:pt x="38" y="15"/>
                      </a:cubicBezTo>
                      <a:cubicBezTo>
                        <a:pt x="43" y="15"/>
                        <a:pt x="48" y="4"/>
                        <a:pt x="49" y="1"/>
                      </a:cubicBezTo>
                      <a:cubicBezTo>
                        <a:pt x="49" y="1"/>
                        <a:pt x="49" y="0"/>
                        <a:pt x="48" y="0"/>
                      </a:cubicBezTo>
                      <a:cubicBezTo>
                        <a:pt x="0" y="49"/>
                        <a:pt x="0" y="49"/>
                        <a:pt x="0" y="49"/>
                      </a:cubicBezTo>
                      <a:cubicBezTo>
                        <a:pt x="1" y="49"/>
                        <a:pt x="2" y="49"/>
                        <a:pt x="3" y="49"/>
                      </a:cubicBezTo>
                      <a:cubicBezTo>
                        <a:pt x="4" y="49"/>
                        <a:pt x="8" y="51"/>
                        <a:pt x="9" y="5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15" name="Freeform 89"/>
                <p:cNvSpPr/>
                <p:nvPr/>
              </p:nvSpPr>
              <p:spPr bwMode="auto">
                <a:xfrm>
                  <a:off x="2698" y="2227"/>
                  <a:ext cx="2" cy="4"/>
                </a:xfrm>
                <a:custGeom>
                  <a:avLst/>
                  <a:gdLst>
                    <a:gd name="T0" fmla="*/ 0 w 2"/>
                    <a:gd name="T1" fmla="*/ 0 h 4"/>
                    <a:gd name="T2" fmla="*/ 1 w 2"/>
                    <a:gd name="T3" fmla="*/ 4 h 4"/>
                    <a:gd name="T4" fmla="*/ 2 w 2"/>
                    <a:gd name="T5" fmla="*/ 3 h 4"/>
                    <a:gd name="T6" fmla="*/ 0 w 2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0" y="0"/>
                      </a:moveTo>
                      <a:cubicBezTo>
                        <a:pt x="0" y="1"/>
                        <a:pt x="1" y="3"/>
                        <a:pt x="1" y="4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1" y="2"/>
                        <a:pt x="1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16" name="Freeform 90"/>
                <p:cNvSpPr/>
                <p:nvPr/>
              </p:nvSpPr>
              <p:spPr bwMode="auto">
                <a:xfrm>
                  <a:off x="2704" y="2235"/>
                  <a:ext cx="8" cy="14"/>
                </a:xfrm>
                <a:custGeom>
                  <a:avLst/>
                  <a:gdLst>
                    <a:gd name="T0" fmla="*/ 6 w 8"/>
                    <a:gd name="T1" fmla="*/ 9 h 14"/>
                    <a:gd name="T2" fmla="*/ 5 w 8"/>
                    <a:gd name="T3" fmla="*/ 12 h 14"/>
                    <a:gd name="T4" fmla="*/ 6 w 8"/>
                    <a:gd name="T5" fmla="*/ 14 h 14"/>
                    <a:gd name="T6" fmla="*/ 8 w 8"/>
                    <a:gd name="T7" fmla="*/ 11 h 14"/>
                    <a:gd name="T8" fmla="*/ 7 w 8"/>
                    <a:gd name="T9" fmla="*/ 6 h 14"/>
                    <a:gd name="T10" fmla="*/ 8 w 8"/>
                    <a:gd name="T11" fmla="*/ 4 h 14"/>
                    <a:gd name="T12" fmla="*/ 5 w 8"/>
                    <a:gd name="T13" fmla="*/ 0 h 14"/>
                    <a:gd name="T14" fmla="*/ 0 w 8"/>
                    <a:gd name="T15" fmla="*/ 5 h 14"/>
                    <a:gd name="T16" fmla="*/ 6 w 8"/>
                    <a:gd name="T17" fmla="*/ 9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" h="14">
                      <a:moveTo>
                        <a:pt x="6" y="9"/>
                      </a:moveTo>
                      <a:cubicBezTo>
                        <a:pt x="6" y="10"/>
                        <a:pt x="5" y="11"/>
                        <a:pt x="5" y="12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9"/>
                        <a:pt x="7" y="7"/>
                        <a:pt x="7" y="6"/>
                      </a:cubicBezTo>
                      <a:cubicBezTo>
                        <a:pt x="7" y="6"/>
                        <a:pt x="8" y="5"/>
                        <a:pt x="8" y="4"/>
                      </a:cubicBezTo>
                      <a:cubicBezTo>
                        <a:pt x="6" y="4"/>
                        <a:pt x="6" y="2"/>
                        <a:pt x="5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7"/>
                        <a:pt x="4" y="9"/>
                        <a:pt x="6" y="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17" name="Freeform 91"/>
                <p:cNvSpPr/>
                <p:nvPr/>
              </p:nvSpPr>
              <p:spPr bwMode="auto">
                <a:xfrm>
                  <a:off x="2706" y="2251"/>
                  <a:ext cx="23" cy="26"/>
                </a:xfrm>
                <a:custGeom>
                  <a:avLst/>
                  <a:gdLst>
                    <a:gd name="T0" fmla="*/ 4 w 23"/>
                    <a:gd name="T1" fmla="*/ 17 h 26"/>
                    <a:gd name="T2" fmla="*/ 0 w 23"/>
                    <a:gd name="T3" fmla="*/ 22 h 26"/>
                    <a:gd name="T4" fmla="*/ 5 w 23"/>
                    <a:gd name="T5" fmla="*/ 26 h 26"/>
                    <a:gd name="T6" fmla="*/ 23 w 23"/>
                    <a:gd name="T7" fmla="*/ 8 h 26"/>
                    <a:gd name="T8" fmla="*/ 16 w 23"/>
                    <a:gd name="T9" fmla="*/ 0 h 26"/>
                    <a:gd name="T10" fmla="*/ 7 w 23"/>
                    <a:gd name="T11" fmla="*/ 9 h 26"/>
                    <a:gd name="T12" fmla="*/ 4 w 23"/>
                    <a:gd name="T13" fmla="*/ 17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" h="26">
                      <a:moveTo>
                        <a:pt x="4" y="17"/>
                      </a:moveTo>
                      <a:cubicBezTo>
                        <a:pt x="2" y="19"/>
                        <a:pt x="0" y="19"/>
                        <a:pt x="0" y="22"/>
                      </a:cubicBezTo>
                      <a:cubicBezTo>
                        <a:pt x="0" y="24"/>
                        <a:pt x="2" y="25"/>
                        <a:pt x="5" y="26"/>
                      </a:cubicBezTo>
                      <a:cubicBezTo>
                        <a:pt x="23" y="8"/>
                        <a:pt x="23" y="8"/>
                        <a:pt x="23" y="8"/>
                      </a:cubicBezTo>
                      <a:cubicBezTo>
                        <a:pt x="19" y="7"/>
                        <a:pt x="16" y="5"/>
                        <a:pt x="16" y="0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6" y="12"/>
                        <a:pt x="6" y="15"/>
                        <a:pt x="4" y="1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18" name="Freeform 92"/>
                <p:cNvSpPr/>
                <p:nvPr/>
              </p:nvSpPr>
              <p:spPr bwMode="auto">
                <a:xfrm>
                  <a:off x="2713" y="2260"/>
                  <a:ext cx="28" cy="33"/>
                </a:xfrm>
                <a:custGeom>
                  <a:avLst/>
                  <a:gdLst>
                    <a:gd name="T0" fmla="*/ 0 w 28"/>
                    <a:gd name="T1" fmla="*/ 29 h 33"/>
                    <a:gd name="T2" fmla="*/ 4 w 28"/>
                    <a:gd name="T3" fmla="*/ 33 h 33"/>
                    <a:gd name="T4" fmla="*/ 14 w 28"/>
                    <a:gd name="T5" fmla="*/ 23 h 33"/>
                    <a:gd name="T6" fmla="*/ 18 w 28"/>
                    <a:gd name="T7" fmla="*/ 17 h 33"/>
                    <a:gd name="T8" fmla="*/ 17 w 28"/>
                    <a:gd name="T9" fmla="*/ 15 h 33"/>
                    <a:gd name="T10" fmla="*/ 23 w 28"/>
                    <a:gd name="T11" fmla="*/ 11 h 33"/>
                    <a:gd name="T12" fmla="*/ 24 w 28"/>
                    <a:gd name="T13" fmla="*/ 10 h 33"/>
                    <a:gd name="T14" fmla="*/ 25 w 28"/>
                    <a:gd name="T15" fmla="*/ 12 h 33"/>
                    <a:gd name="T16" fmla="*/ 28 w 28"/>
                    <a:gd name="T17" fmla="*/ 0 h 33"/>
                    <a:gd name="T18" fmla="*/ 0 w 28"/>
                    <a:gd name="T19" fmla="*/ 29 h 33"/>
                    <a:gd name="T20" fmla="*/ 0 w 28"/>
                    <a:gd name="T21" fmla="*/ 2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8" h="33">
                      <a:moveTo>
                        <a:pt x="0" y="29"/>
                      </a:moveTo>
                      <a:cubicBezTo>
                        <a:pt x="0" y="31"/>
                        <a:pt x="2" y="33"/>
                        <a:pt x="4" y="33"/>
                      </a:cubicBezTo>
                      <a:cubicBezTo>
                        <a:pt x="10" y="33"/>
                        <a:pt x="12" y="27"/>
                        <a:pt x="14" y="23"/>
                      </a:cubicBezTo>
                      <a:cubicBezTo>
                        <a:pt x="15" y="22"/>
                        <a:pt x="18" y="19"/>
                        <a:pt x="18" y="17"/>
                      </a:cubicBezTo>
                      <a:cubicBezTo>
                        <a:pt x="18" y="17"/>
                        <a:pt x="17" y="15"/>
                        <a:pt x="17" y="15"/>
                      </a:cubicBezTo>
                      <a:cubicBezTo>
                        <a:pt x="17" y="12"/>
                        <a:pt x="20" y="12"/>
                        <a:pt x="23" y="11"/>
                      </a:cubicBezTo>
                      <a:cubicBezTo>
                        <a:pt x="23" y="11"/>
                        <a:pt x="23" y="10"/>
                        <a:pt x="24" y="10"/>
                      </a:cubicBezTo>
                      <a:cubicBezTo>
                        <a:pt x="25" y="12"/>
                        <a:pt x="25" y="12"/>
                        <a:pt x="25" y="12"/>
                      </a:cubicBezTo>
                      <a:cubicBezTo>
                        <a:pt x="27" y="8"/>
                        <a:pt x="27" y="4"/>
                        <a:pt x="28" y="0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0" y="29"/>
                        <a:pt x="0" y="29"/>
                        <a:pt x="0" y="2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19" name="Freeform 93"/>
                <p:cNvSpPr/>
                <p:nvPr/>
              </p:nvSpPr>
              <p:spPr bwMode="auto">
                <a:xfrm>
                  <a:off x="2740" y="2085"/>
                  <a:ext cx="3" cy="3"/>
                </a:xfrm>
                <a:custGeom>
                  <a:avLst/>
                  <a:gdLst>
                    <a:gd name="T0" fmla="*/ 3 w 3"/>
                    <a:gd name="T1" fmla="*/ 1 h 3"/>
                    <a:gd name="T2" fmla="*/ 3 w 3"/>
                    <a:gd name="T3" fmla="*/ 0 h 3"/>
                    <a:gd name="T4" fmla="*/ 0 w 3"/>
                    <a:gd name="T5" fmla="*/ 2 h 3"/>
                    <a:gd name="T6" fmla="*/ 3 w 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3" y="1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1" y="2"/>
                        <a:pt x="3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20" name="Freeform 94"/>
                <p:cNvSpPr/>
                <p:nvPr/>
              </p:nvSpPr>
              <p:spPr bwMode="auto">
                <a:xfrm>
                  <a:off x="2752" y="2074"/>
                  <a:ext cx="1" cy="2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2 h 2"/>
                    <a:gd name="T4" fmla="*/ 1 w 1"/>
                    <a:gd name="T5" fmla="*/ 1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21" name="Freeform 95"/>
                <p:cNvSpPr/>
                <p:nvPr/>
              </p:nvSpPr>
              <p:spPr bwMode="auto">
                <a:xfrm>
                  <a:off x="2362" y="1969"/>
                  <a:ext cx="2" cy="2"/>
                </a:xfrm>
                <a:custGeom>
                  <a:avLst/>
                  <a:gdLst>
                    <a:gd name="T0" fmla="*/ 2 w 2"/>
                    <a:gd name="T1" fmla="*/ 1 h 2"/>
                    <a:gd name="T2" fmla="*/ 2 w 2"/>
                    <a:gd name="T3" fmla="*/ 0 h 2"/>
                    <a:gd name="T4" fmla="*/ 0 w 2"/>
                    <a:gd name="T5" fmla="*/ 1 h 2"/>
                    <a:gd name="T6" fmla="*/ 1 w 2"/>
                    <a:gd name="T7" fmla="*/ 1 h 2"/>
                    <a:gd name="T8" fmla="*/ 2 w 2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2" y="2"/>
                        <a:pt x="2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22" name="Freeform 96"/>
                <p:cNvSpPr/>
                <p:nvPr/>
              </p:nvSpPr>
              <p:spPr bwMode="auto">
                <a:xfrm>
                  <a:off x="2359" y="2032"/>
                  <a:ext cx="12" cy="7"/>
                </a:xfrm>
                <a:custGeom>
                  <a:avLst/>
                  <a:gdLst>
                    <a:gd name="T0" fmla="*/ 12 w 12"/>
                    <a:gd name="T1" fmla="*/ 0 h 7"/>
                    <a:gd name="T2" fmla="*/ 0 w 12"/>
                    <a:gd name="T3" fmla="*/ 3 h 7"/>
                    <a:gd name="T4" fmla="*/ 8 w 12"/>
                    <a:gd name="T5" fmla="*/ 7 h 7"/>
                    <a:gd name="T6" fmla="*/ 8 w 12"/>
                    <a:gd name="T7" fmla="*/ 7 h 7"/>
                    <a:gd name="T8" fmla="*/ 12 w 12"/>
                    <a:gd name="T9" fmla="*/ 4 h 7"/>
                    <a:gd name="T10" fmla="*/ 12 w 12"/>
                    <a:gd name="T11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7">
                      <a:moveTo>
                        <a:pt x="12" y="0"/>
                      </a:moveTo>
                      <a:cubicBezTo>
                        <a:pt x="10" y="0"/>
                        <a:pt x="5" y="2"/>
                        <a:pt x="0" y="3"/>
                      </a:cubicBezTo>
                      <a:cubicBezTo>
                        <a:pt x="1" y="4"/>
                        <a:pt x="4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12" y="4"/>
                        <a:pt x="12" y="4"/>
                        <a:pt x="12" y="4"/>
                      </a:cubicBez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23" name="Freeform 97"/>
                <p:cNvSpPr/>
                <p:nvPr/>
              </p:nvSpPr>
              <p:spPr bwMode="auto">
                <a:xfrm>
                  <a:off x="2257" y="1934"/>
                  <a:ext cx="11" cy="11"/>
                </a:xfrm>
                <a:custGeom>
                  <a:avLst/>
                  <a:gdLst>
                    <a:gd name="T0" fmla="*/ 7 w 11"/>
                    <a:gd name="T1" fmla="*/ 0 h 11"/>
                    <a:gd name="T2" fmla="*/ 4 w 11"/>
                    <a:gd name="T3" fmla="*/ 1 h 11"/>
                    <a:gd name="T4" fmla="*/ 3 w 11"/>
                    <a:gd name="T5" fmla="*/ 3 h 11"/>
                    <a:gd name="T6" fmla="*/ 0 w 11"/>
                    <a:gd name="T7" fmla="*/ 11 h 11"/>
                    <a:gd name="T8" fmla="*/ 11 w 11"/>
                    <a:gd name="T9" fmla="*/ 0 h 11"/>
                    <a:gd name="T10" fmla="*/ 7 w 11"/>
                    <a:gd name="T11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" h="11">
                      <a:moveTo>
                        <a:pt x="7" y="0"/>
                      </a:moveTo>
                      <a:cubicBezTo>
                        <a:pt x="6" y="0"/>
                        <a:pt x="5" y="0"/>
                        <a:pt x="4" y="1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0" y="0"/>
                        <a:pt x="8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24" name="Freeform 98"/>
                <p:cNvSpPr/>
                <p:nvPr/>
              </p:nvSpPr>
              <p:spPr bwMode="auto">
                <a:xfrm>
                  <a:off x="2098" y="1906"/>
                  <a:ext cx="17" cy="18"/>
                </a:xfrm>
                <a:custGeom>
                  <a:avLst/>
                  <a:gdLst>
                    <a:gd name="T0" fmla="*/ 14 w 17"/>
                    <a:gd name="T1" fmla="*/ 5 h 18"/>
                    <a:gd name="T2" fmla="*/ 10 w 17"/>
                    <a:gd name="T3" fmla="*/ 3 h 18"/>
                    <a:gd name="T4" fmla="*/ 9 w 17"/>
                    <a:gd name="T5" fmla="*/ 0 h 18"/>
                    <a:gd name="T6" fmla="*/ 0 w 17"/>
                    <a:gd name="T7" fmla="*/ 9 h 18"/>
                    <a:gd name="T8" fmla="*/ 2 w 17"/>
                    <a:gd name="T9" fmla="*/ 15 h 18"/>
                    <a:gd name="T10" fmla="*/ 6 w 17"/>
                    <a:gd name="T11" fmla="*/ 18 h 18"/>
                    <a:gd name="T12" fmla="*/ 17 w 17"/>
                    <a:gd name="T13" fmla="*/ 7 h 18"/>
                    <a:gd name="T14" fmla="*/ 14 w 17"/>
                    <a:gd name="T15" fmla="*/ 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18">
                      <a:moveTo>
                        <a:pt x="14" y="5"/>
                      </a:moveTo>
                      <a:cubicBezTo>
                        <a:pt x="12" y="5"/>
                        <a:pt x="11" y="5"/>
                        <a:pt x="10" y="3"/>
                      </a:cubicBezTo>
                      <a:cubicBezTo>
                        <a:pt x="10" y="2"/>
                        <a:pt x="9" y="1"/>
                        <a:pt x="9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11"/>
                        <a:pt x="1" y="12"/>
                        <a:pt x="2" y="15"/>
                      </a:cubicBezTo>
                      <a:cubicBezTo>
                        <a:pt x="3" y="16"/>
                        <a:pt x="4" y="17"/>
                        <a:pt x="6" y="18"/>
                      </a:cubicBez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6"/>
                        <a:pt x="15" y="5"/>
                        <a:pt x="14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25" name="Freeform 99"/>
                <p:cNvSpPr/>
                <p:nvPr/>
              </p:nvSpPr>
              <p:spPr bwMode="auto">
                <a:xfrm>
                  <a:off x="2111" y="1920"/>
                  <a:ext cx="20" cy="20"/>
                </a:xfrm>
                <a:custGeom>
                  <a:avLst/>
                  <a:gdLst>
                    <a:gd name="T0" fmla="*/ 11 w 19"/>
                    <a:gd name="T1" fmla="*/ 0 h 20"/>
                    <a:gd name="T2" fmla="*/ 0 w 19"/>
                    <a:gd name="T3" fmla="*/ 11 h 20"/>
                    <a:gd name="T4" fmla="*/ 3 w 19"/>
                    <a:gd name="T5" fmla="*/ 20 h 20"/>
                    <a:gd name="T6" fmla="*/ 5 w 19"/>
                    <a:gd name="T7" fmla="*/ 20 h 20"/>
                    <a:gd name="T8" fmla="*/ 19 w 19"/>
                    <a:gd name="T9" fmla="*/ 6 h 20"/>
                    <a:gd name="T10" fmla="*/ 11 w 19"/>
                    <a:gd name="T11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20">
                      <a:moveTo>
                        <a:pt x="11" y="0"/>
                      </a:move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0" y="14"/>
                        <a:pt x="2" y="19"/>
                        <a:pt x="3" y="20"/>
                      </a:cubicBezTo>
                      <a:cubicBezTo>
                        <a:pt x="3" y="20"/>
                        <a:pt x="4" y="20"/>
                        <a:pt x="5" y="20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16" y="5"/>
                        <a:pt x="14" y="3"/>
                        <a:pt x="1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26" name="Freeform 100"/>
                <p:cNvSpPr/>
                <p:nvPr/>
              </p:nvSpPr>
              <p:spPr bwMode="auto">
                <a:xfrm>
                  <a:off x="2123" y="1930"/>
                  <a:ext cx="26" cy="28"/>
                </a:xfrm>
                <a:custGeom>
                  <a:avLst/>
                  <a:gdLst>
                    <a:gd name="T0" fmla="*/ 24 w 25"/>
                    <a:gd name="T1" fmla="*/ 6 h 28"/>
                    <a:gd name="T2" fmla="*/ 22 w 25"/>
                    <a:gd name="T3" fmla="*/ 6 h 28"/>
                    <a:gd name="T4" fmla="*/ 22 w 25"/>
                    <a:gd name="T5" fmla="*/ 6 h 28"/>
                    <a:gd name="T6" fmla="*/ 22 w 25"/>
                    <a:gd name="T7" fmla="*/ 6 h 28"/>
                    <a:gd name="T8" fmla="*/ 22 w 25"/>
                    <a:gd name="T9" fmla="*/ 6 h 28"/>
                    <a:gd name="T10" fmla="*/ 17 w 25"/>
                    <a:gd name="T11" fmla="*/ 0 h 28"/>
                    <a:gd name="T12" fmla="*/ 0 w 25"/>
                    <a:gd name="T13" fmla="*/ 18 h 28"/>
                    <a:gd name="T14" fmla="*/ 1 w 25"/>
                    <a:gd name="T15" fmla="*/ 20 h 28"/>
                    <a:gd name="T16" fmla="*/ 5 w 25"/>
                    <a:gd name="T17" fmla="*/ 28 h 28"/>
                    <a:gd name="T18" fmla="*/ 25 w 25"/>
                    <a:gd name="T19" fmla="*/ 7 h 28"/>
                    <a:gd name="T20" fmla="*/ 24 w 25"/>
                    <a:gd name="T21" fmla="*/ 6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5" h="28">
                      <a:moveTo>
                        <a:pt x="24" y="6"/>
                      </a:moveTo>
                      <a:cubicBezTo>
                        <a:pt x="23" y="6"/>
                        <a:pt x="23" y="6"/>
                        <a:pt x="22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2" y="3"/>
                        <a:pt x="20" y="1"/>
                        <a:pt x="17" y="0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1" y="20"/>
                        <a:pt x="1" y="20"/>
                      </a:cubicBezTo>
                      <a:cubicBezTo>
                        <a:pt x="2" y="23"/>
                        <a:pt x="3" y="25"/>
                        <a:pt x="5" y="28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5" y="6"/>
                        <a:pt x="25" y="6"/>
                        <a:pt x="24" y="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27" name="Freeform 101"/>
                <p:cNvSpPr/>
                <p:nvPr/>
              </p:nvSpPr>
              <p:spPr bwMode="auto">
                <a:xfrm>
                  <a:off x="2146" y="193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28" name="Freeform 102"/>
                <p:cNvSpPr/>
                <p:nvPr/>
              </p:nvSpPr>
              <p:spPr bwMode="auto">
                <a:xfrm>
                  <a:off x="2135" y="1948"/>
                  <a:ext cx="24" cy="25"/>
                </a:xfrm>
                <a:custGeom>
                  <a:avLst/>
                  <a:gdLst>
                    <a:gd name="T0" fmla="*/ 20 w 24"/>
                    <a:gd name="T1" fmla="*/ 0 h 25"/>
                    <a:gd name="T2" fmla="*/ 18 w 24"/>
                    <a:gd name="T3" fmla="*/ 0 h 25"/>
                    <a:gd name="T4" fmla="*/ 0 w 24"/>
                    <a:gd name="T5" fmla="*/ 18 h 25"/>
                    <a:gd name="T6" fmla="*/ 1 w 24"/>
                    <a:gd name="T7" fmla="*/ 19 h 25"/>
                    <a:gd name="T8" fmla="*/ 7 w 24"/>
                    <a:gd name="T9" fmla="*/ 25 h 25"/>
                    <a:gd name="T10" fmla="*/ 24 w 24"/>
                    <a:gd name="T11" fmla="*/ 8 h 25"/>
                    <a:gd name="T12" fmla="*/ 20 w 24"/>
                    <a:gd name="T13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25">
                      <a:moveTo>
                        <a:pt x="20" y="0"/>
                      </a:moveTo>
                      <a:cubicBezTo>
                        <a:pt x="19" y="0"/>
                        <a:pt x="18" y="0"/>
                        <a:pt x="18" y="0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8"/>
                        <a:pt x="0" y="19"/>
                        <a:pt x="1" y="19"/>
                      </a:cubicBezTo>
                      <a:cubicBezTo>
                        <a:pt x="3" y="22"/>
                        <a:pt x="5" y="23"/>
                        <a:pt x="7" y="25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2" y="6"/>
                        <a:pt x="20" y="4"/>
                        <a:pt x="2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29" name="Freeform 103"/>
                <p:cNvSpPr/>
                <p:nvPr/>
              </p:nvSpPr>
              <p:spPr bwMode="auto">
                <a:xfrm>
                  <a:off x="2151" y="1963"/>
                  <a:ext cx="17" cy="24"/>
                </a:xfrm>
                <a:custGeom>
                  <a:avLst/>
                  <a:gdLst>
                    <a:gd name="T0" fmla="*/ 17 w 17"/>
                    <a:gd name="T1" fmla="*/ 13 h 24"/>
                    <a:gd name="T2" fmla="*/ 17 w 17"/>
                    <a:gd name="T3" fmla="*/ 1 h 24"/>
                    <a:gd name="T4" fmla="*/ 16 w 17"/>
                    <a:gd name="T5" fmla="*/ 0 h 24"/>
                    <a:gd name="T6" fmla="*/ 0 w 17"/>
                    <a:gd name="T7" fmla="*/ 16 h 24"/>
                    <a:gd name="T8" fmla="*/ 0 w 17"/>
                    <a:gd name="T9" fmla="*/ 17 h 24"/>
                    <a:gd name="T10" fmla="*/ 6 w 17"/>
                    <a:gd name="T11" fmla="*/ 24 h 24"/>
                    <a:gd name="T12" fmla="*/ 15 w 17"/>
                    <a:gd name="T13" fmla="*/ 16 h 24"/>
                    <a:gd name="T14" fmla="*/ 17 w 17"/>
                    <a:gd name="T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24">
                      <a:moveTo>
                        <a:pt x="17" y="13"/>
                      </a:moveTo>
                      <a:cubicBezTo>
                        <a:pt x="17" y="7"/>
                        <a:pt x="17" y="4"/>
                        <a:pt x="17" y="1"/>
                      </a:cubicBezTo>
                      <a:cubicBezTo>
                        <a:pt x="17" y="0"/>
                        <a:pt x="16" y="0"/>
                        <a:pt x="16" y="0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0" y="17"/>
                        <a:pt x="4" y="23"/>
                        <a:pt x="6" y="24"/>
                      </a:cubicBez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15" y="15"/>
                        <a:pt x="14" y="13"/>
                        <a:pt x="17" y="1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30" name="Freeform 104"/>
                <p:cNvSpPr/>
                <p:nvPr/>
              </p:nvSpPr>
              <p:spPr bwMode="auto">
                <a:xfrm>
                  <a:off x="2219" y="1925"/>
                  <a:ext cx="51" cy="44"/>
                </a:xfrm>
                <a:custGeom>
                  <a:avLst/>
                  <a:gdLst>
                    <a:gd name="T0" fmla="*/ 5 w 51"/>
                    <a:gd name="T1" fmla="*/ 41 h 44"/>
                    <a:gd name="T2" fmla="*/ 14 w 51"/>
                    <a:gd name="T3" fmla="*/ 44 h 44"/>
                    <a:gd name="T4" fmla="*/ 38 w 51"/>
                    <a:gd name="T5" fmla="*/ 20 h 44"/>
                    <a:gd name="T6" fmla="*/ 41 w 51"/>
                    <a:gd name="T7" fmla="*/ 12 h 44"/>
                    <a:gd name="T8" fmla="*/ 42 w 51"/>
                    <a:gd name="T9" fmla="*/ 10 h 44"/>
                    <a:gd name="T10" fmla="*/ 45 w 51"/>
                    <a:gd name="T11" fmla="*/ 9 h 44"/>
                    <a:gd name="T12" fmla="*/ 49 w 51"/>
                    <a:gd name="T13" fmla="*/ 9 h 44"/>
                    <a:gd name="T14" fmla="*/ 50 w 51"/>
                    <a:gd name="T15" fmla="*/ 8 h 44"/>
                    <a:gd name="T16" fmla="*/ 51 w 51"/>
                    <a:gd name="T17" fmla="*/ 6 h 44"/>
                    <a:gd name="T18" fmla="*/ 43 w 51"/>
                    <a:gd name="T19" fmla="*/ 0 h 44"/>
                    <a:gd name="T20" fmla="*/ 0 w 51"/>
                    <a:gd name="T21" fmla="*/ 43 h 44"/>
                    <a:gd name="T22" fmla="*/ 5 w 51"/>
                    <a:gd name="T23" fmla="*/ 4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1" h="44">
                      <a:moveTo>
                        <a:pt x="5" y="41"/>
                      </a:moveTo>
                      <a:cubicBezTo>
                        <a:pt x="8" y="41"/>
                        <a:pt x="11" y="43"/>
                        <a:pt x="14" y="44"/>
                      </a:cubicBezTo>
                      <a:cubicBezTo>
                        <a:pt x="38" y="20"/>
                        <a:pt x="38" y="20"/>
                        <a:pt x="38" y="20"/>
                      </a:cubicBezTo>
                      <a:cubicBezTo>
                        <a:pt x="39" y="18"/>
                        <a:pt x="40" y="16"/>
                        <a:pt x="41" y="12"/>
                      </a:cubicBezTo>
                      <a:cubicBezTo>
                        <a:pt x="42" y="10"/>
                        <a:pt x="42" y="10"/>
                        <a:pt x="42" y="10"/>
                      </a:cubicBezTo>
                      <a:cubicBezTo>
                        <a:pt x="43" y="9"/>
                        <a:pt x="44" y="9"/>
                        <a:pt x="45" y="9"/>
                      </a:cubicBezTo>
                      <a:cubicBezTo>
                        <a:pt x="46" y="9"/>
                        <a:pt x="48" y="9"/>
                        <a:pt x="49" y="9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51" y="7"/>
                        <a:pt x="51" y="7"/>
                        <a:pt x="51" y="6"/>
                      </a:cubicBezTo>
                      <a:cubicBezTo>
                        <a:pt x="49" y="6"/>
                        <a:pt x="46" y="3"/>
                        <a:pt x="43" y="0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2" y="42"/>
                        <a:pt x="3" y="41"/>
                        <a:pt x="5" y="4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31" name="Freeform 105"/>
                <p:cNvSpPr/>
                <p:nvPr/>
              </p:nvSpPr>
              <p:spPr bwMode="auto">
                <a:xfrm>
                  <a:off x="2246" y="1968"/>
                  <a:ext cx="2" cy="3"/>
                </a:xfrm>
                <a:custGeom>
                  <a:avLst/>
                  <a:gdLst>
                    <a:gd name="T0" fmla="*/ 2 w 2"/>
                    <a:gd name="T1" fmla="*/ 0 h 3"/>
                    <a:gd name="T2" fmla="*/ 0 w 2"/>
                    <a:gd name="T3" fmla="*/ 3 h 3"/>
                    <a:gd name="T4" fmla="*/ 2 w 2"/>
                    <a:gd name="T5" fmla="*/ 2 h 3"/>
                    <a:gd name="T6" fmla="*/ 2 w 2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2" y="1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32" name="Freeform 106"/>
                <p:cNvSpPr/>
                <p:nvPr/>
              </p:nvSpPr>
              <p:spPr bwMode="auto">
                <a:xfrm>
                  <a:off x="2269" y="1930"/>
                  <a:ext cx="31" cy="32"/>
                </a:xfrm>
                <a:custGeom>
                  <a:avLst/>
                  <a:gdLst>
                    <a:gd name="T0" fmla="*/ 17 w 30"/>
                    <a:gd name="T1" fmla="*/ 0 h 32"/>
                    <a:gd name="T2" fmla="*/ 8 w 30"/>
                    <a:gd name="T3" fmla="*/ 9 h 32"/>
                    <a:gd name="T4" fmla="*/ 7 w 30"/>
                    <a:gd name="T5" fmla="*/ 16 h 32"/>
                    <a:gd name="T6" fmla="*/ 4 w 30"/>
                    <a:gd name="T7" fmla="*/ 21 h 32"/>
                    <a:gd name="T8" fmla="*/ 0 w 30"/>
                    <a:gd name="T9" fmla="*/ 32 h 32"/>
                    <a:gd name="T10" fmla="*/ 13 w 30"/>
                    <a:gd name="T11" fmla="*/ 19 h 32"/>
                    <a:gd name="T12" fmla="*/ 11 w 30"/>
                    <a:gd name="T13" fmla="*/ 12 h 32"/>
                    <a:gd name="T14" fmla="*/ 20 w 30"/>
                    <a:gd name="T15" fmla="*/ 8 h 32"/>
                    <a:gd name="T16" fmla="*/ 24 w 30"/>
                    <a:gd name="T17" fmla="*/ 8 h 32"/>
                    <a:gd name="T18" fmla="*/ 30 w 30"/>
                    <a:gd name="T19" fmla="*/ 2 h 32"/>
                    <a:gd name="T20" fmla="*/ 17 w 30"/>
                    <a:gd name="T21" fmla="*/ 0 h 32"/>
                    <a:gd name="T22" fmla="*/ 17 w 30"/>
                    <a:gd name="T23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0" h="32">
                      <a:moveTo>
                        <a:pt x="17" y="0"/>
                      </a:move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7" y="11"/>
                        <a:pt x="7" y="14"/>
                        <a:pt x="7" y="16"/>
                      </a:cubicBezTo>
                      <a:cubicBezTo>
                        <a:pt x="7" y="18"/>
                        <a:pt x="5" y="19"/>
                        <a:pt x="4" y="21"/>
                      </a:cubicBezTo>
                      <a:cubicBezTo>
                        <a:pt x="3" y="25"/>
                        <a:pt x="1" y="28"/>
                        <a:pt x="0" y="32"/>
                      </a:cubicBezTo>
                      <a:cubicBezTo>
                        <a:pt x="13" y="19"/>
                        <a:pt x="13" y="19"/>
                        <a:pt x="13" y="19"/>
                      </a:cubicBezTo>
                      <a:cubicBezTo>
                        <a:pt x="11" y="18"/>
                        <a:pt x="11" y="15"/>
                        <a:pt x="11" y="12"/>
                      </a:cubicBezTo>
                      <a:cubicBezTo>
                        <a:pt x="11" y="7"/>
                        <a:pt x="15" y="8"/>
                        <a:pt x="20" y="8"/>
                      </a:cubicBezTo>
                      <a:cubicBezTo>
                        <a:pt x="22" y="8"/>
                        <a:pt x="23" y="8"/>
                        <a:pt x="24" y="8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33" name="Freeform 107"/>
                <p:cNvSpPr/>
                <p:nvPr/>
              </p:nvSpPr>
              <p:spPr bwMode="auto">
                <a:xfrm>
                  <a:off x="2308" y="1928"/>
                  <a:ext cx="12" cy="11"/>
                </a:xfrm>
                <a:custGeom>
                  <a:avLst/>
                  <a:gdLst>
                    <a:gd name="T0" fmla="*/ 2 w 12"/>
                    <a:gd name="T1" fmla="*/ 11 h 11"/>
                    <a:gd name="T2" fmla="*/ 10 w 12"/>
                    <a:gd name="T3" fmla="*/ 2 h 11"/>
                    <a:gd name="T4" fmla="*/ 12 w 12"/>
                    <a:gd name="T5" fmla="*/ 0 h 11"/>
                    <a:gd name="T6" fmla="*/ 10 w 12"/>
                    <a:gd name="T7" fmla="*/ 0 h 11"/>
                    <a:gd name="T8" fmla="*/ 0 w 12"/>
                    <a:gd name="T9" fmla="*/ 10 h 11"/>
                    <a:gd name="T10" fmla="*/ 2 w 12"/>
                    <a:gd name="T11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1">
                      <a:moveTo>
                        <a:pt x="2" y="11"/>
                      </a:moveTo>
                      <a:cubicBezTo>
                        <a:pt x="8" y="11"/>
                        <a:pt x="9" y="6"/>
                        <a:pt x="10" y="2"/>
                      </a:cubicBezTo>
                      <a:cubicBezTo>
                        <a:pt x="11" y="2"/>
                        <a:pt x="11" y="0"/>
                        <a:pt x="12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1"/>
                        <a:pt x="2" y="1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34" name="Freeform 108"/>
                <p:cNvSpPr/>
                <p:nvPr/>
              </p:nvSpPr>
              <p:spPr bwMode="auto">
                <a:xfrm>
                  <a:off x="2275" y="1945"/>
                  <a:ext cx="33" cy="40"/>
                </a:xfrm>
                <a:custGeom>
                  <a:avLst/>
                  <a:gdLst>
                    <a:gd name="T0" fmla="*/ 32 w 32"/>
                    <a:gd name="T1" fmla="*/ 2 h 40"/>
                    <a:gd name="T2" fmla="*/ 32 w 32"/>
                    <a:gd name="T3" fmla="*/ 0 h 40"/>
                    <a:gd name="T4" fmla="*/ 24 w 32"/>
                    <a:gd name="T5" fmla="*/ 2 h 40"/>
                    <a:gd name="T6" fmla="*/ 1 w 32"/>
                    <a:gd name="T7" fmla="*/ 26 h 40"/>
                    <a:gd name="T8" fmla="*/ 1 w 32"/>
                    <a:gd name="T9" fmla="*/ 38 h 40"/>
                    <a:gd name="T10" fmla="*/ 1 w 32"/>
                    <a:gd name="T11" fmla="*/ 40 h 40"/>
                    <a:gd name="T12" fmla="*/ 8 w 32"/>
                    <a:gd name="T13" fmla="*/ 32 h 40"/>
                    <a:gd name="T14" fmla="*/ 8 w 32"/>
                    <a:gd name="T15" fmla="*/ 30 h 40"/>
                    <a:gd name="T16" fmla="*/ 5 w 32"/>
                    <a:gd name="T17" fmla="*/ 21 h 40"/>
                    <a:gd name="T18" fmla="*/ 9 w 32"/>
                    <a:gd name="T19" fmla="*/ 18 h 40"/>
                    <a:gd name="T20" fmla="*/ 12 w 32"/>
                    <a:gd name="T21" fmla="*/ 18 h 40"/>
                    <a:gd name="T22" fmla="*/ 11 w 32"/>
                    <a:gd name="T23" fmla="*/ 23 h 40"/>
                    <a:gd name="T24" fmla="*/ 13 w 32"/>
                    <a:gd name="T25" fmla="*/ 27 h 40"/>
                    <a:gd name="T26" fmla="*/ 20 w 32"/>
                    <a:gd name="T27" fmla="*/ 20 h 40"/>
                    <a:gd name="T28" fmla="*/ 16 w 32"/>
                    <a:gd name="T29" fmla="*/ 10 h 40"/>
                    <a:gd name="T30" fmla="*/ 32 w 32"/>
                    <a:gd name="T31" fmla="*/ 2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2" h="40">
                      <a:moveTo>
                        <a:pt x="32" y="2"/>
                      </a:move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2" y="0"/>
                        <a:pt x="28" y="1"/>
                        <a:pt x="24" y="2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30"/>
                        <a:pt x="1" y="35"/>
                        <a:pt x="1" y="38"/>
                      </a:cubicBezTo>
                      <a:cubicBezTo>
                        <a:pt x="1" y="38"/>
                        <a:pt x="0" y="39"/>
                        <a:pt x="1" y="40"/>
                      </a:cubicBezTo>
                      <a:cubicBezTo>
                        <a:pt x="8" y="32"/>
                        <a:pt x="8" y="32"/>
                        <a:pt x="8" y="32"/>
                      </a:cubicBezTo>
                      <a:cubicBezTo>
                        <a:pt x="8" y="31"/>
                        <a:pt x="8" y="30"/>
                        <a:pt x="8" y="30"/>
                      </a:cubicBezTo>
                      <a:cubicBezTo>
                        <a:pt x="8" y="27"/>
                        <a:pt x="5" y="25"/>
                        <a:pt x="5" y="21"/>
                      </a:cubicBezTo>
                      <a:cubicBezTo>
                        <a:pt x="5" y="19"/>
                        <a:pt x="7" y="18"/>
                        <a:pt x="9" y="18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11" y="25"/>
                        <a:pt x="12" y="26"/>
                        <a:pt x="13" y="27"/>
                      </a:cubicBezTo>
                      <a:cubicBezTo>
                        <a:pt x="20" y="20"/>
                        <a:pt x="20" y="20"/>
                        <a:pt x="20" y="20"/>
                      </a:cubicBezTo>
                      <a:cubicBezTo>
                        <a:pt x="18" y="17"/>
                        <a:pt x="16" y="11"/>
                        <a:pt x="16" y="10"/>
                      </a:cubicBezTo>
                      <a:cubicBezTo>
                        <a:pt x="24" y="10"/>
                        <a:pt x="27" y="4"/>
                        <a:pt x="32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35" name="Freeform 109"/>
                <p:cNvSpPr/>
                <p:nvPr/>
              </p:nvSpPr>
              <p:spPr bwMode="auto">
                <a:xfrm>
                  <a:off x="2298" y="1974"/>
                  <a:ext cx="2" cy="3"/>
                </a:xfrm>
                <a:custGeom>
                  <a:avLst/>
                  <a:gdLst>
                    <a:gd name="T0" fmla="*/ 2 w 2"/>
                    <a:gd name="T1" fmla="*/ 0 h 3"/>
                    <a:gd name="T2" fmla="*/ 0 w 2"/>
                    <a:gd name="T3" fmla="*/ 3 h 3"/>
                    <a:gd name="T4" fmla="*/ 2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2" y="2"/>
                        <a:pt x="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36" name="Freeform 110"/>
                <p:cNvSpPr/>
                <p:nvPr/>
              </p:nvSpPr>
              <p:spPr bwMode="auto">
                <a:xfrm>
                  <a:off x="2164" y="1987"/>
                  <a:ext cx="20" cy="13"/>
                </a:xfrm>
                <a:custGeom>
                  <a:avLst/>
                  <a:gdLst>
                    <a:gd name="T0" fmla="*/ 13 w 20"/>
                    <a:gd name="T1" fmla="*/ 0 h 13"/>
                    <a:gd name="T2" fmla="*/ 9 w 20"/>
                    <a:gd name="T3" fmla="*/ 2 h 13"/>
                    <a:gd name="T4" fmla="*/ 7 w 20"/>
                    <a:gd name="T5" fmla="*/ 1 h 13"/>
                    <a:gd name="T6" fmla="*/ 6 w 20"/>
                    <a:gd name="T7" fmla="*/ 1 h 13"/>
                    <a:gd name="T8" fmla="*/ 0 w 20"/>
                    <a:gd name="T9" fmla="*/ 7 h 13"/>
                    <a:gd name="T10" fmla="*/ 9 w 20"/>
                    <a:gd name="T11" fmla="*/ 13 h 13"/>
                    <a:gd name="T12" fmla="*/ 9 w 20"/>
                    <a:gd name="T13" fmla="*/ 13 h 13"/>
                    <a:gd name="T14" fmla="*/ 20 w 20"/>
                    <a:gd name="T15" fmla="*/ 2 h 13"/>
                    <a:gd name="T16" fmla="*/ 13 w 20"/>
                    <a:gd name="T1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13">
                      <a:moveTo>
                        <a:pt x="13" y="0"/>
                      </a:moveTo>
                      <a:cubicBezTo>
                        <a:pt x="12" y="0"/>
                        <a:pt x="10" y="2"/>
                        <a:pt x="9" y="2"/>
                      </a:cubicBezTo>
                      <a:cubicBezTo>
                        <a:pt x="8" y="2"/>
                        <a:pt x="7" y="1"/>
                        <a:pt x="7" y="1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4" y="7"/>
                        <a:pt x="6" y="10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18" y="1"/>
                        <a:pt x="16" y="0"/>
                        <a:pt x="1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37" name="Freeform 111"/>
                <p:cNvSpPr/>
                <p:nvPr/>
              </p:nvSpPr>
              <p:spPr bwMode="auto">
                <a:xfrm>
                  <a:off x="2186" y="1992"/>
                  <a:ext cx="23" cy="11"/>
                </a:xfrm>
                <a:custGeom>
                  <a:avLst/>
                  <a:gdLst>
                    <a:gd name="T0" fmla="*/ 21 w 23"/>
                    <a:gd name="T1" fmla="*/ 0 h 11"/>
                    <a:gd name="T2" fmla="*/ 12 w 23"/>
                    <a:gd name="T3" fmla="*/ 4 h 11"/>
                    <a:gd name="T4" fmla="*/ 6 w 23"/>
                    <a:gd name="T5" fmla="*/ 3 h 11"/>
                    <a:gd name="T6" fmla="*/ 0 w 23"/>
                    <a:gd name="T7" fmla="*/ 10 h 11"/>
                    <a:gd name="T8" fmla="*/ 13 w 23"/>
                    <a:gd name="T9" fmla="*/ 11 h 11"/>
                    <a:gd name="T10" fmla="*/ 23 w 23"/>
                    <a:gd name="T11" fmla="*/ 1 h 11"/>
                    <a:gd name="T12" fmla="*/ 21 w 23"/>
                    <a:gd name="T13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" h="11">
                      <a:moveTo>
                        <a:pt x="21" y="0"/>
                      </a:moveTo>
                      <a:cubicBezTo>
                        <a:pt x="17" y="0"/>
                        <a:pt x="16" y="4"/>
                        <a:pt x="12" y="4"/>
                      </a:cubicBezTo>
                      <a:cubicBezTo>
                        <a:pt x="10" y="4"/>
                        <a:pt x="8" y="4"/>
                        <a:pt x="6" y="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4" y="11"/>
                        <a:pt x="8" y="11"/>
                        <a:pt x="13" y="11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2" y="0"/>
                        <a:pt x="2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38" name="Freeform 112"/>
                <p:cNvSpPr/>
                <p:nvPr/>
              </p:nvSpPr>
              <p:spPr bwMode="auto">
                <a:xfrm>
                  <a:off x="2209" y="1996"/>
                  <a:ext cx="21" cy="12"/>
                </a:xfrm>
                <a:custGeom>
                  <a:avLst/>
                  <a:gdLst>
                    <a:gd name="T0" fmla="*/ 10 w 21"/>
                    <a:gd name="T1" fmla="*/ 2 h 12"/>
                    <a:gd name="T2" fmla="*/ 21 w 21"/>
                    <a:gd name="T3" fmla="*/ 0 h 12"/>
                    <a:gd name="T4" fmla="*/ 18 w 21"/>
                    <a:gd name="T5" fmla="*/ 0 h 12"/>
                    <a:gd name="T6" fmla="*/ 10 w 21"/>
                    <a:gd name="T7" fmla="*/ 1 h 12"/>
                    <a:gd name="T8" fmla="*/ 10 w 21"/>
                    <a:gd name="T9" fmla="*/ 1 h 12"/>
                    <a:gd name="T10" fmla="*/ 0 w 21"/>
                    <a:gd name="T11" fmla="*/ 11 h 12"/>
                    <a:gd name="T12" fmla="*/ 14 w 21"/>
                    <a:gd name="T13" fmla="*/ 12 h 12"/>
                    <a:gd name="T14" fmla="*/ 21 w 21"/>
                    <a:gd name="T15" fmla="*/ 5 h 12"/>
                    <a:gd name="T16" fmla="*/ 10 w 21"/>
                    <a:gd name="T17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" h="12">
                      <a:moveTo>
                        <a:pt x="10" y="2"/>
                      </a:moveTo>
                      <a:cubicBezTo>
                        <a:pt x="11" y="2"/>
                        <a:pt x="20" y="0"/>
                        <a:pt x="21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5" y="11"/>
                        <a:pt x="10" y="11"/>
                        <a:pt x="14" y="12"/>
                      </a:cubicBezTo>
                      <a:cubicBezTo>
                        <a:pt x="21" y="5"/>
                        <a:pt x="21" y="5"/>
                        <a:pt x="21" y="5"/>
                      </a:cubicBezTo>
                      <a:cubicBezTo>
                        <a:pt x="16" y="5"/>
                        <a:pt x="13" y="5"/>
                        <a:pt x="10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39" name="Freeform 113"/>
                <p:cNvSpPr/>
                <p:nvPr/>
              </p:nvSpPr>
              <p:spPr bwMode="auto">
                <a:xfrm>
                  <a:off x="2237" y="2005"/>
                  <a:ext cx="7" cy="5"/>
                </a:xfrm>
                <a:custGeom>
                  <a:avLst/>
                  <a:gdLst>
                    <a:gd name="T0" fmla="*/ 4 w 7"/>
                    <a:gd name="T1" fmla="*/ 5 h 5"/>
                    <a:gd name="T2" fmla="*/ 7 w 7"/>
                    <a:gd name="T3" fmla="*/ 2 h 5"/>
                    <a:gd name="T4" fmla="*/ 3 w 7"/>
                    <a:gd name="T5" fmla="*/ 0 h 5"/>
                    <a:gd name="T6" fmla="*/ 0 w 7"/>
                    <a:gd name="T7" fmla="*/ 3 h 5"/>
                    <a:gd name="T8" fmla="*/ 4 w 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5">
                      <a:moveTo>
                        <a:pt x="4" y="5"/>
                      </a:moveTo>
                      <a:cubicBezTo>
                        <a:pt x="5" y="5"/>
                        <a:pt x="7" y="3"/>
                        <a:pt x="7" y="2"/>
                      </a:cubicBezTo>
                      <a:cubicBezTo>
                        <a:pt x="6" y="1"/>
                        <a:pt x="5" y="1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4"/>
                        <a:pt x="2" y="5"/>
                        <a:pt x="4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40" name="Freeform 114"/>
                <p:cNvSpPr/>
                <p:nvPr/>
              </p:nvSpPr>
              <p:spPr bwMode="auto">
                <a:xfrm>
                  <a:off x="2234" y="2010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41" name="Freeform 115"/>
                <p:cNvSpPr/>
                <p:nvPr/>
              </p:nvSpPr>
              <p:spPr bwMode="auto">
                <a:xfrm>
                  <a:off x="2278" y="2007"/>
                  <a:ext cx="4" cy="4"/>
                </a:xfrm>
                <a:custGeom>
                  <a:avLst/>
                  <a:gdLst>
                    <a:gd name="T0" fmla="*/ 0 w 4"/>
                    <a:gd name="T1" fmla="*/ 2 h 4"/>
                    <a:gd name="T2" fmla="*/ 0 w 4"/>
                    <a:gd name="T3" fmla="*/ 4 h 4"/>
                    <a:gd name="T4" fmla="*/ 4 w 4"/>
                    <a:gd name="T5" fmla="*/ 0 h 4"/>
                    <a:gd name="T6" fmla="*/ 0 w 4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0" y="2"/>
                      </a:moveTo>
                      <a:cubicBezTo>
                        <a:pt x="0" y="3"/>
                        <a:pt x="0" y="3"/>
                        <a:pt x="0" y="4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42" name="Freeform 116"/>
                <p:cNvSpPr/>
                <p:nvPr/>
              </p:nvSpPr>
              <p:spPr bwMode="auto">
                <a:xfrm>
                  <a:off x="2292" y="2006"/>
                  <a:ext cx="11" cy="6"/>
                </a:xfrm>
                <a:custGeom>
                  <a:avLst/>
                  <a:gdLst>
                    <a:gd name="T0" fmla="*/ 3 w 11"/>
                    <a:gd name="T1" fmla="*/ 6 h 6"/>
                    <a:gd name="T2" fmla="*/ 11 w 11"/>
                    <a:gd name="T3" fmla="*/ 0 h 6"/>
                    <a:gd name="T4" fmla="*/ 3 w 11"/>
                    <a:gd name="T5" fmla="*/ 3 h 6"/>
                    <a:gd name="T6" fmla="*/ 0 w 11"/>
                    <a:gd name="T7" fmla="*/ 6 h 6"/>
                    <a:gd name="T8" fmla="*/ 3 w 11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6">
                      <a:moveTo>
                        <a:pt x="3" y="6"/>
                      </a:moveTo>
                      <a:cubicBezTo>
                        <a:pt x="6" y="6"/>
                        <a:pt x="9" y="4"/>
                        <a:pt x="11" y="0"/>
                      </a:cubicBezTo>
                      <a:cubicBezTo>
                        <a:pt x="8" y="1"/>
                        <a:pt x="7" y="3"/>
                        <a:pt x="3" y="3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6"/>
                        <a:pt x="2" y="6"/>
                        <a:pt x="3" y="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43" name="Freeform 117"/>
                <p:cNvSpPr/>
                <p:nvPr/>
              </p:nvSpPr>
              <p:spPr bwMode="auto">
                <a:xfrm>
                  <a:off x="2261" y="2007"/>
                  <a:ext cx="9" cy="6"/>
                </a:xfrm>
                <a:custGeom>
                  <a:avLst/>
                  <a:gdLst>
                    <a:gd name="T0" fmla="*/ 7 w 9"/>
                    <a:gd name="T1" fmla="*/ 5 h 6"/>
                    <a:gd name="T2" fmla="*/ 9 w 9"/>
                    <a:gd name="T3" fmla="*/ 5 h 6"/>
                    <a:gd name="T4" fmla="*/ 9 w 9"/>
                    <a:gd name="T5" fmla="*/ 0 h 6"/>
                    <a:gd name="T6" fmla="*/ 6 w 9"/>
                    <a:gd name="T7" fmla="*/ 0 h 6"/>
                    <a:gd name="T8" fmla="*/ 0 w 9"/>
                    <a:gd name="T9" fmla="*/ 6 h 6"/>
                    <a:gd name="T10" fmla="*/ 5 w 9"/>
                    <a:gd name="T11" fmla="*/ 4 h 6"/>
                    <a:gd name="T12" fmla="*/ 7 w 9"/>
                    <a:gd name="T13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6">
                      <a:moveTo>
                        <a:pt x="7" y="5"/>
                      </a:move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9" y="5"/>
                        <a:pt x="9" y="2"/>
                        <a:pt x="9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2" y="5"/>
                        <a:pt x="3" y="4"/>
                        <a:pt x="5" y="4"/>
                      </a:cubicBezTo>
                      <a:lnTo>
                        <a:pt x="7" y="5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44" name="Freeform 118"/>
                <p:cNvSpPr/>
                <p:nvPr/>
              </p:nvSpPr>
              <p:spPr bwMode="auto">
                <a:xfrm>
                  <a:off x="2272" y="2017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45" name="Freeform 119"/>
                <p:cNvSpPr/>
                <p:nvPr/>
              </p:nvSpPr>
              <p:spPr bwMode="auto">
                <a:xfrm>
                  <a:off x="2279" y="2021"/>
                  <a:ext cx="5" cy="5"/>
                </a:xfrm>
                <a:custGeom>
                  <a:avLst/>
                  <a:gdLst>
                    <a:gd name="T0" fmla="*/ 1 w 5"/>
                    <a:gd name="T1" fmla="*/ 4 h 4"/>
                    <a:gd name="T2" fmla="*/ 3 w 5"/>
                    <a:gd name="T3" fmla="*/ 4 h 4"/>
                    <a:gd name="T4" fmla="*/ 5 w 5"/>
                    <a:gd name="T5" fmla="*/ 2 h 4"/>
                    <a:gd name="T6" fmla="*/ 3 w 5"/>
                    <a:gd name="T7" fmla="*/ 0 h 4"/>
                    <a:gd name="T8" fmla="*/ 0 w 5"/>
                    <a:gd name="T9" fmla="*/ 3 h 4"/>
                    <a:gd name="T10" fmla="*/ 1 w 5"/>
                    <a:gd name="T11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4">
                      <a:moveTo>
                        <a:pt x="1" y="4"/>
                      </a:moveTo>
                      <a:cubicBezTo>
                        <a:pt x="2" y="4"/>
                        <a:pt x="2" y="4"/>
                        <a:pt x="3" y="4"/>
                      </a:cubicBezTo>
                      <a:cubicBezTo>
                        <a:pt x="3" y="4"/>
                        <a:pt x="5" y="3"/>
                        <a:pt x="5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1" y="4"/>
                        <a:pt x="1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46" name="Freeform 120"/>
                <p:cNvSpPr/>
                <p:nvPr/>
              </p:nvSpPr>
              <p:spPr bwMode="auto">
                <a:xfrm>
                  <a:off x="2247" y="2007"/>
                  <a:ext cx="5" cy="4"/>
                </a:xfrm>
                <a:custGeom>
                  <a:avLst/>
                  <a:gdLst>
                    <a:gd name="T0" fmla="*/ 3 w 5"/>
                    <a:gd name="T1" fmla="*/ 0 h 4"/>
                    <a:gd name="T2" fmla="*/ 0 w 5"/>
                    <a:gd name="T3" fmla="*/ 0 h 4"/>
                    <a:gd name="T4" fmla="*/ 0 w 5"/>
                    <a:gd name="T5" fmla="*/ 3 h 4"/>
                    <a:gd name="T6" fmla="*/ 1 w 5"/>
                    <a:gd name="T7" fmla="*/ 4 h 4"/>
                    <a:gd name="T8" fmla="*/ 5 w 5"/>
                    <a:gd name="T9" fmla="*/ 1 h 4"/>
                    <a:gd name="T10" fmla="*/ 3 w 5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cubicBezTo>
                        <a:pt x="2" y="0"/>
                        <a:pt x="0" y="0"/>
                        <a:pt x="0" y="0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0" y="3"/>
                        <a:pt x="1" y="4"/>
                        <a:pt x="1" y="4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4" y="1"/>
                        <a:pt x="4" y="0"/>
                        <a:pt x="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47" name="Freeform 121"/>
                <p:cNvSpPr/>
                <p:nvPr/>
              </p:nvSpPr>
              <p:spPr bwMode="auto">
                <a:xfrm>
                  <a:off x="2309" y="2008"/>
                  <a:ext cx="27" cy="17"/>
                </a:xfrm>
                <a:custGeom>
                  <a:avLst/>
                  <a:gdLst>
                    <a:gd name="T0" fmla="*/ 9 w 27"/>
                    <a:gd name="T1" fmla="*/ 11 h 16"/>
                    <a:gd name="T2" fmla="*/ 10 w 27"/>
                    <a:gd name="T3" fmla="*/ 8 h 16"/>
                    <a:gd name="T4" fmla="*/ 27 w 27"/>
                    <a:gd name="T5" fmla="*/ 1 h 16"/>
                    <a:gd name="T6" fmla="*/ 14 w 27"/>
                    <a:gd name="T7" fmla="*/ 1 h 16"/>
                    <a:gd name="T8" fmla="*/ 0 w 27"/>
                    <a:gd name="T9" fmla="*/ 16 h 16"/>
                    <a:gd name="T10" fmla="*/ 0 w 27"/>
                    <a:gd name="T11" fmla="*/ 16 h 16"/>
                    <a:gd name="T12" fmla="*/ 9 w 27"/>
                    <a:gd name="T13" fmla="*/ 11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6">
                      <a:moveTo>
                        <a:pt x="9" y="11"/>
                      </a:moveTo>
                      <a:cubicBezTo>
                        <a:pt x="10" y="10"/>
                        <a:pt x="9" y="8"/>
                        <a:pt x="10" y="8"/>
                      </a:cubicBezTo>
                      <a:cubicBezTo>
                        <a:pt x="15" y="8"/>
                        <a:pt x="24" y="5"/>
                        <a:pt x="27" y="1"/>
                      </a:cubicBezTo>
                      <a:cubicBezTo>
                        <a:pt x="25" y="0"/>
                        <a:pt x="19" y="0"/>
                        <a:pt x="14" y="1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3" y="16"/>
                        <a:pt x="8" y="13"/>
                        <a:pt x="9" y="1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48" name="Freeform 122"/>
                <p:cNvSpPr/>
                <p:nvPr/>
              </p:nvSpPr>
              <p:spPr bwMode="auto">
                <a:xfrm>
                  <a:off x="2332" y="1969"/>
                  <a:ext cx="3" cy="3"/>
                </a:xfrm>
                <a:custGeom>
                  <a:avLst/>
                  <a:gdLst>
                    <a:gd name="T0" fmla="*/ 3 w 3"/>
                    <a:gd name="T1" fmla="*/ 0 h 3"/>
                    <a:gd name="T2" fmla="*/ 0 w 3"/>
                    <a:gd name="T3" fmla="*/ 3 h 3"/>
                    <a:gd name="T4" fmla="*/ 0 w 3"/>
                    <a:gd name="T5" fmla="*/ 3 h 3"/>
                    <a:gd name="T6" fmla="*/ 3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2" y="1"/>
                        <a:pt x="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49" name="Freeform 123"/>
                <p:cNvSpPr/>
                <p:nvPr/>
              </p:nvSpPr>
              <p:spPr bwMode="auto">
                <a:xfrm>
                  <a:off x="2342" y="1965"/>
                  <a:ext cx="12" cy="2"/>
                </a:xfrm>
                <a:custGeom>
                  <a:avLst/>
                  <a:gdLst>
                    <a:gd name="T0" fmla="*/ 2 w 12"/>
                    <a:gd name="T1" fmla="*/ 0 h 2"/>
                    <a:gd name="T2" fmla="*/ 0 w 12"/>
                    <a:gd name="T3" fmla="*/ 2 h 2"/>
                    <a:gd name="T4" fmla="*/ 5 w 12"/>
                    <a:gd name="T5" fmla="*/ 2 h 2"/>
                    <a:gd name="T6" fmla="*/ 10 w 12"/>
                    <a:gd name="T7" fmla="*/ 2 h 2"/>
                    <a:gd name="T8" fmla="*/ 12 w 12"/>
                    <a:gd name="T9" fmla="*/ 0 h 2"/>
                    <a:gd name="T10" fmla="*/ 2 w 12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2">
                      <a:moveTo>
                        <a:pt x="2" y="0"/>
                      </a:moveTo>
                      <a:cubicBezTo>
                        <a:pt x="1" y="0"/>
                        <a:pt x="0" y="0"/>
                        <a:pt x="0" y="2"/>
                      </a:cubicBezTo>
                      <a:cubicBezTo>
                        <a:pt x="0" y="2"/>
                        <a:pt x="3" y="2"/>
                        <a:pt x="5" y="2"/>
                      </a:cubicBezTo>
                      <a:cubicBezTo>
                        <a:pt x="6" y="2"/>
                        <a:pt x="8" y="2"/>
                        <a:pt x="10" y="2"/>
                      </a:cubicBezTo>
                      <a:cubicBezTo>
                        <a:pt x="12" y="0"/>
                        <a:pt x="12" y="0"/>
                        <a:pt x="12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50" name="Freeform 124"/>
                <p:cNvSpPr/>
                <p:nvPr/>
              </p:nvSpPr>
              <p:spPr bwMode="auto">
                <a:xfrm>
                  <a:off x="2341" y="1941"/>
                  <a:ext cx="3" cy="4"/>
                </a:xfrm>
                <a:custGeom>
                  <a:avLst/>
                  <a:gdLst>
                    <a:gd name="T0" fmla="*/ 3 w 3"/>
                    <a:gd name="T1" fmla="*/ 4 h 4"/>
                    <a:gd name="T2" fmla="*/ 0 w 3"/>
                    <a:gd name="T3" fmla="*/ 0 h 4"/>
                    <a:gd name="T4" fmla="*/ 3 w 3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3" y="4"/>
                      </a:moveTo>
                      <a:cubicBezTo>
                        <a:pt x="2" y="2"/>
                        <a:pt x="1" y="1"/>
                        <a:pt x="0" y="0"/>
                      </a:cubicBezTo>
                      <a:cubicBezTo>
                        <a:pt x="0" y="2"/>
                        <a:pt x="1" y="4"/>
                        <a:pt x="3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51" name="Freeform 125"/>
                <p:cNvSpPr/>
                <p:nvPr/>
              </p:nvSpPr>
              <p:spPr bwMode="auto">
                <a:xfrm>
                  <a:off x="2341" y="1940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52" name="Freeform 126"/>
                <p:cNvSpPr/>
                <p:nvPr/>
              </p:nvSpPr>
              <p:spPr bwMode="auto">
                <a:xfrm>
                  <a:off x="2341" y="1929"/>
                  <a:ext cx="7" cy="9"/>
                </a:xfrm>
                <a:custGeom>
                  <a:avLst/>
                  <a:gdLst>
                    <a:gd name="T0" fmla="*/ 1 w 7"/>
                    <a:gd name="T1" fmla="*/ 9 h 9"/>
                    <a:gd name="T2" fmla="*/ 7 w 7"/>
                    <a:gd name="T3" fmla="*/ 9 h 9"/>
                    <a:gd name="T4" fmla="*/ 4 w 7"/>
                    <a:gd name="T5" fmla="*/ 4 h 9"/>
                    <a:gd name="T6" fmla="*/ 7 w 7"/>
                    <a:gd name="T7" fmla="*/ 1 h 9"/>
                    <a:gd name="T8" fmla="*/ 5 w 7"/>
                    <a:gd name="T9" fmla="*/ 0 h 9"/>
                    <a:gd name="T10" fmla="*/ 0 w 7"/>
                    <a:gd name="T11" fmla="*/ 5 h 9"/>
                    <a:gd name="T12" fmla="*/ 1 w 7"/>
                    <a:gd name="T13" fmla="*/ 7 h 9"/>
                    <a:gd name="T14" fmla="*/ 1 w 7"/>
                    <a:gd name="T1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9">
                      <a:moveTo>
                        <a:pt x="1" y="9"/>
                      </a:moveTo>
                      <a:cubicBezTo>
                        <a:pt x="4" y="9"/>
                        <a:pt x="6" y="9"/>
                        <a:pt x="7" y="9"/>
                      </a:cubicBezTo>
                      <a:cubicBezTo>
                        <a:pt x="7" y="6"/>
                        <a:pt x="4" y="6"/>
                        <a:pt x="4" y="4"/>
                      </a:cubicBezTo>
                      <a:cubicBezTo>
                        <a:pt x="4" y="3"/>
                        <a:pt x="7" y="3"/>
                        <a:pt x="7" y="1"/>
                      </a:cubicBezTo>
                      <a:cubicBezTo>
                        <a:pt x="6" y="1"/>
                        <a:pt x="5" y="1"/>
                        <a:pt x="5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6"/>
                        <a:pt x="1" y="6"/>
                        <a:pt x="1" y="7"/>
                      </a:cubicBezTo>
                      <a:cubicBezTo>
                        <a:pt x="1" y="8"/>
                        <a:pt x="1" y="9"/>
                        <a:pt x="1" y="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53" name="Freeform 127"/>
                <p:cNvSpPr/>
                <p:nvPr/>
              </p:nvSpPr>
              <p:spPr bwMode="auto">
                <a:xfrm>
                  <a:off x="2168" y="1959"/>
                  <a:ext cx="7" cy="6"/>
                </a:xfrm>
                <a:custGeom>
                  <a:avLst/>
                  <a:gdLst>
                    <a:gd name="T0" fmla="*/ 1 w 7"/>
                    <a:gd name="T1" fmla="*/ 4 h 6"/>
                    <a:gd name="T2" fmla="*/ 5 w 7"/>
                    <a:gd name="T3" fmla="*/ 6 h 6"/>
                    <a:gd name="T4" fmla="*/ 7 w 7"/>
                    <a:gd name="T5" fmla="*/ 6 h 6"/>
                    <a:gd name="T6" fmla="*/ 6 w 7"/>
                    <a:gd name="T7" fmla="*/ 3 h 6"/>
                    <a:gd name="T8" fmla="*/ 2 w 7"/>
                    <a:gd name="T9" fmla="*/ 0 h 6"/>
                    <a:gd name="T10" fmla="*/ 0 w 7"/>
                    <a:gd name="T11" fmla="*/ 2 h 6"/>
                    <a:gd name="T12" fmla="*/ 1 w 7"/>
                    <a:gd name="T13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6">
                      <a:moveTo>
                        <a:pt x="1" y="4"/>
                      </a:moveTo>
                      <a:cubicBezTo>
                        <a:pt x="2" y="4"/>
                        <a:pt x="3" y="6"/>
                        <a:pt x="5" y="6"/>
                      </a:cubicBezTo>
                      <a:cubicBezTo>
                        <a:pt x="5" y="6"/>
                        <a:pt x="6" y="6"/>
                        <a:pt x="7" y="6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5" y="3"/>
                        <a:pt x="3" y="2"/>
                        <a:pt x="2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3"/>
                        <a:pt x="1" y="4"/>
                        <a:pt x="1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54" name="Freeform 128"/>
                <p:cNvSpPr/>
                <p:nvPr/>
              </p:nvSpPr>
              <p:spPr bwMode="auto">
                <a:xfrm>
                  <a:off x="2105" y="1936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55" name="Freeform 129"/>
                <p:cNvSpPr/>
                <p:nvPr/>
              </p:nvSpPr>
              <p:spPr bwMode="auto">
                <a:xfrm>
                  <a:off x="2144" y="1920"/>
                  <a:ext cx="11" cy="10"/>
                </a:xfrm>
                <a:custGeom>
                  <a:avLst/>
                  <a:gdLst>
                    <a:gd name="T0" fmla="*/ 5 w 11"/>
                    <a:gd name="T1" fmla="*/ 10 h 10"/>
                    <a:gd name="T2" fmla="*/ 7 w 11"/>
                    <a:gd name="T3" fmla="*/ 9 h 10"/>
                    <a:gd name="T4" fmla="*/ 11 w 11"/>
                    <a:gd name="T5" fmla="*/ 8 h 10"/>
                    <a:gd name="T6" fmla="*/ 8 w 11"/>
                    <a:gd name="T7" fmla="*/ 0 h 10"/>
                    <a:gd name="T8" fmla="*/ 8 w 11"/>
                    <a:gd name="T9" fmla="*/ 0 h 10"/>
                    <a:gd name="T10" fmla="*/ 0 w 11"/>
                    <a:gd name="T11" fmla="*/ 7 h 10"/>
                    <a:gd name="T12" fmla="*/ 5 w 11"/>
                    <a:gd name="T1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0">
                      <a:moveTo>
                        <a:pt x="5" y="10"/>
                      </a:moveTo>
                      <a:cubicBezTo>
                        <a:pt x="6" y="10"/>
                        <a:pt x="6" y="9"/>
                        <a:pt x="7" y="9"/>
                      </a:cubicBezTo>
                      <a:cubicBezTo>
                        <a:pt x="8" y="9"/>
                        <a:pt x="8" y="9"/>
                        <a:pt x="11" y="8"/>
                      </a:cubicBezTo>
                      <a:cubicBezTo>
                        <a:pt x="9" y="5"/>
                        <a:pt x="9" y="4"/>
                        <a:pt x="8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2" y="8"/>
                        <a:pt x="2" y="10"/>
                        <a:pt x="5" y="1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56" name="Freeform 130"/>
                <p:cNvSpPr/>
                <p:nvPr/>
              </p:nvSpPr>
              <p:spPr bwMode="auto">
                <a:xfrm>
                  <a:off x="1701" y="1091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57" name="Freeform 131"/>
                <p:cNvSpPr/>
                <p:nvPr/>
              </p:nvSpPr>
              <p:spPr bwMode="auto">
                <a:xfrm>
                  <a:off x="1557" y="1289"/>
                  <a:ext cx="5" cy="17"/>
                </a:xfrm>
                <a:custGeom>
                  <a:avLst/>
                  <a:gdLst>
                    <a:gd name="T0" fmla="*/ 5 w 5"/>
                    <a:gd name="T1" fmla="*/ 4 h 17"/>
                    <a:gd name="T2" fmla="*/ 0 w 5"/>
                    <a:gd name="T3" fmla="*/ 15 h 17"/>
                    <a:gd name="T4" fmla="*/ 1 w 5"/>
                    <a:gd name="T5" fmla="*/ 17 h 17"/>
                    <a:gd name="T6" fmla="*/ 1 w 5"/>
                    <a:gd name="T7" fmla="*/ 17 h 17"/>
                    <a:gd name="T8" fmla="*/ 0 w 5"/>
                    <a:gd name="T9" fmla="*/ 15 h 17"/>
                    <a:gd name="T10" fmla="*/ 5 w 5"/>
                    <a:gd name="T11" fmla="*/ 4 h 17"/>
                    <a:gd name="T12" fmla="*/ 4 w 5"/>
                    <a:gd name="T13" fmla="*/ 0 h 17"/>
                    <a:gd name="T14" fmla="*/ 4 w 5"/>
                    <a:gd name="T15" fmla="*/ 0 h 17"/>
                    <a:gd name="T16" fmla="*/ 5 w 5"/>
                    <a:gd name="T17" fmla="*/ 4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" h="17">
                      <a:moveTo>
                        <a:pt x="5" y="4"/>
                      </a:moveTo>
                      <a:cubicBezTo>
                        <a:pt x="5" y="8"/>
                        <a:pt x="0" y="11"/>
                        <a:pt x="0" y="15"/>
                      </a:cubicBezTo>
                      <a:cubicBezTo>
                        <a:pt x="0" y="16"/>
                        <a:pt x="1" y="17"/>
                        <a:pt x="1" y="17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7"/>
                        <a:pt x="0" y="16"/>
                        <a:pt x="0" y="15"/>
                      </a:cubicBezTo>
                      <a:cubicBezTo>
                        <a:pt x="0" y="11"/>
                        <a:pt x="5" y="8"/>
                        <a:pt x="5" y="4"/>
                      </a:cubicBezTo>
                      <a:cubicBezTo>
                        <a:pt x="5" y="2"/>
                        <a:pt x="5" y="1"/>
                        <a:pt x="4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5" y="1"/>
                        <a:pt x="5" y="2"/>
                        <a:pt x="5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58" name="Freeform 132"/>
                <p:cNvSpPr/>
                <p:nvPr/>
              </p:nvSpPr>
              <p:spPr bwMode="auto">
                <a:xfrm>
                  <a:off x="1765" y="1080"/>
                  <a:ext cx="6" cy="4"/>
                </a:xfrm>
                <a:custGeom>
                  <a:avLst/>
                  <a:gdLst>
                    <a:gd name="T0" fmla="*/ 3 w 6"/>
                    <a:gd name="T1" fmla="*/ 1 h 3"/>
                    <a:gd name="T2" fmla="*/ 0 w 6"/>
                    <a:gd name="T3" fmla="*/ 3 h 3"/>
                    <a:gd name="T4" fmla="*/ 6 w 6"/>
                    <a:gd name="T5" fmla="*/ 3 h 3"/>
                    <a:gd name="T6" fmla="*/ 3 w 6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3" y="1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3" y="1"/>
                        <a:pt x="4" y="0"/>
                        <a:pt x="3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59" name="Freeform 133"/>
                <p:cNvSpPr/>
                <p:nvPr/>
              </p:nvSpPr>
              <p:spPr bwMode="auto">
                <a:xfrm>
                  <a:off x="1560" y="1316"/>
                  <a:ext cx="3" cy="15"/>
                </a:xfrm>
                <a:custGeom>
                  <a:avLst/>
                  <a:gdLst>
                    <a:gd name="T0" fmla="*/ 3 w 3"/>
                    <a:gd name="T1" fmla="*/ 2 h 15"/>
                    <a:gd name="T2" fmla="*/ 0 w 3"/>
                    <a:gd name="T3" fmla="*/ 11 h 15"/>
                    <a:gd name="T4" fmla="*/ 2 w 3"/>
                    <a:gd name="T5" fmla="*/ 15 h 15"/>
                    <a:gd name="T6" fmla="*/ 2 w 3"/>
                    <a:gd name="T7" fmla="*/ 15 h 15"/>
                    <a:gd name="T8" fmla="*/ 0 w 3"/>
                    <a:gd name="T9" fmla="*/ 11 h 15"/>
                    <a:gd name="T10" fmla="*/ 3 w 3"/>
                    <a:gd name="T11" fmla="*/ 2 h 15"/>
                    <a:gd name="T12" fmla="*/ 3 w 3"/>
                    <a:gd name="T13" fmla="*/ 0 h 15"/>
                    <a:gd name="T14" fmla="*/ 3 w 3"/>
                    <a:gd name="T15" fmla="*/ 0 h 15"/>
                    <a:gd name="T16" fmla="*/ 3 w 3"/>
                    <a:gd name="T17" fmla="*/ 2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5">
                      <a:moveTo>
                        <a:pt x="3" y="2"/>
                      </a:moveTo>
                      <a:cubicBezTo>
                        <a:pt x="3" y="6"/>
                        <a:pt x="0" y="7"/>
                        <a:pt x="0" y="11"/>
                      </a:cubicBezTo>
                      <a:cubicBezTo>
                        <a:pt x="0" y="12"/>
                        <a:pt x="1" y="14"/>
                        <a:pt x="2" y="15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1" y="14"/>
                        <a:pt x="0" y="12"/>
                        <a:pt x="0" y="11"/>
                      </a:cubicBezTo>
                      <a:cubicBezTo>
                        <a:pt x="0" y="7"/>
                        <a:pt x="3" y="6"/>
                        <a:pt x="3" y="2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60" name="Freeform 134"/>
                <p:cNvSpPr/>
                <p:nvPr/>
              </p:nvSpPr>
              <p:spPr bwMode="auto">
                <a:xfrm>
                  <a:off x="1598" y="1315"/>
                  <a:ext cx="9" cy="6"/>
                </a:xfrm>
                <a:custGeom>
                  <a:avLst/>
                  <a:gdLst>
                    <a:gd name="T0" fmla="*/ 0 w 9"/>
                    <a:gd name="T1" fmla="*/ 0 h 6"/>
                    <a:gd name="T2" fmla="*/ 3 w 9"/>
                    <a:gd name="T3" fmla="*/ 6 h 6"/>
                    <a:gd name="T4" fmla="*/ 9 w 9"/>
                    <a:gd name="T5" fmla="*/ 0 h 6"/>
                    <a:gd name="T6" fmla="*/ 0 w 9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6">
                      <a:moveTo>
                        <a:pt x="0" y="0"/>
                      </a:moveTo>
                      <a:cubicBezTo>
                        <a:pt x="2" y="2"/>
                        <a:pt x="2" y="4"/>
                        <a:pt x="3" y="6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7" y="0"/>
                        <a:pt x="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61" name="Freeform 135"/>
                <p:cNvSpPr/>
                <p:nvPr/>
              </p:nvSpPr>
              <p:spPr bwMode="auto">
                <a:xfrm>
                  <a:off x="1568" y="1339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62" name="Freeform 136"/>
                <p:cNvSpPr/>
                <p:nvPr/>
              </p:nvSpPr>
              <p:spPr bwMode="auto">
                <a:xfrm>
                  <a:off x="1749" y="1212"/>
                  <a:ext cx="5" cy="4"/>
                </a:xfrm>
                <a:custGeom>
                  <a:avLst/>
                  <a:gdLst>
                    <a:gd name="T0" fmla="*/ 5 w 5"/>
                    <a:gd name="T1" fmla="*/ 3 h 4"/>
                    <a:gd name="T2" fmla="*/ 4 w 5"/>
                    <a:gd name="T3" fmla="*/ 0 h 4"/>
                    <a:gd name="T4" fmla="*/ 0 w 5"/>
                    <a:gd name="T5" fmla="*/ 4 h 4"/>
                    <a:gd name="T6" fmla="*/ 5 w 5"/>
                    <a:gd name="T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5" y="3"/>
                      </a:move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" y="3"/>
                        <a:pt x="4" y="3"/>
                        <a:pt x="5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63" name="Freeform 137"/>
                <p:cNvSpPr/>
                <p:nvPr/>
              </p:nvSpPr>
              <p:spPr bwMode="auto">
                <a:xfrm>
                  <a:off x="1631" y="1289"/>
                  <a:ext cx="46" cy="47"/>
                </a:xfrm>
                <a:custGeom>
                  <a:avLst/>
                  <a:gdLst>
                    <a:gd name="T0" fmla="*/ 23 w 45"/>
                    <a:gd name="T1" fmla="*/ 26 h 47"/>
                    <a:gd name="T2" fmla="*/ 34 w 45"/>
                    <a:gd name="T3" fmla="*/ 26 h 47"/>
                    <a:gd name="T4" fmla="*/ 43 w 45"/>
                    <a:gd name="T5" fmla="*/ 17 h 47"/>
                    <a:gd name="T6" fmla="*/ 40 w 45"/>
                    <a:gd name="T7" fmla="*/ 12 h 47"/>
                    <a:gd name="T8" fmla="*/ 45 w 45"/>
                    <a:gd name="T9" fmla="*/ 0 h 47"/>
                    <a:gd name="T10" fmla="*/ 0 w 45"/>
                    <a:gd name="T11" fmla="*/ 45 h 47"/>
                    <a:gd name="T12" fmla="*/ 23 w 45"/>
                    <a:gd name="T13" fmla="*/ 26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47">
                      <a:moveTo>
                        <a:pt x="23" y="26"/>
                      </a:moveTo>
                      <a:cubicBezTo>
                        <a:pt x="26" y="25"/>
                        <a:pt x="30" y="25"/>
                        <a:pt x="34" y="26"/>
                      </a:cubicBezTo>
                      <a:cubicBezTo>
                        <a:pt x="43" y="17"/>
                        <a:pt x="43" y="17"/>
                        <a:pt x="43" y="17"/>
                      </a:cubicBezTo>
                      <a:cubicBezTo>
                        <a:pt x="42" y="15"/>
                        <a:pt x="40" y="14"/>
                        <a:pt x="40" y="12"/>
                      </a:cubicBezTo>
                      <a:cubicBezTo>
                        <a:pt x="42" y="7"/>
                        <a:pt x="43" y="3"/>
                        <a:pt x="45" y="0"/>
                      </a:cubicBez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18" y="47"/>
                        <a:pt x="16" y="28"/>
                        <a:pt x="23" y="2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64" name="Freeform 138"/>
                <p:cNvSpPr/>
                <p:nvPr/>
              </p:nvSpPr>
              <p:spPr bwMode="auto">
                <a:xfrm>
                  <a:off x="1768" y="1263"/>
                  <a:ext cx="32" cy="22"/>
                </a:xfrm>
                <a:custGeom>
                  <a:avLst/>
                  <a:gdLst>
                    <a:gd name="T0" fmla="*/ 32 w 32"/>
                    <a:gd name="T1" fmla="*/ 5 h 22"/>
                    <a:gd name="T2" fmla="*/ 30 w 32"/>
                    <a:gd name="T3" fmla="*/ 5 h 22"/>
                    <a:gd name="T4" fmla="*/ 22 w 32"/>
                    <a:gd name="T5" fmla="*/ 0 h 22"/>
                    <a:gd name="T6" fmla="*/ 0 w 32"/>
                    <a:gd name="T7" fmla="*/ 22 h 22"/>
                    <a:gd name="T8" fmla="*/ 21 w 32"/>
                    <a:gd name="T9" fmla="*/ 16 h 22"/>
                    <a:gd name="T10" fmla="*/ 32 w 32"/>
                    <a:gd name="T11" fmla="*/ 5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2" h="22">
                      <a:moveTo>
                        <a:pt x="32" y="5"/>
                      </a:moveTo>
                      <a:cubicBezTo>
                        <a:pt x="31" y="5"/>
                        <a:pt x="30" y="5"/>
                        <a:pt x="30" y="5"/>
                      </a:cubicBezTo>
                      <a:cubicBezTo>
                        <a:pt x="28" y="5"/>
                        <a:pt x="23" y="3"/>
                        <a:pt x="22" y="0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8" y="20"/>
                        <a:pt x="15" y="17"/>
                        <a:pt x="21" y="16"/>
                      </a:cubicBezTo>
                      <a:lnTo>
                        <a:pt x="32" y="5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65" name="Freeform 139"/>
                <p:cNvSpPr/>
                <p:nvPr/>
              </p:nvSpPr>
              <p:spPr bwMode="auto">
                <a:xfrm>
                  <a:off x="1798" y="1276"/>
                  <a:ext cx="7" cy="11"/>
                </a:xfrm>
                <a:custGeom>
                  <a:avLst/>
                  <a:gdLst>
                    <a:gd name="T0" fmla="*/ 7 w 7"/>
                    <a:gd name="T1" fmla="*/ 0 h 11"/>
                    <a:gd name="T2" fmla="*/ 0 w 7"/>
                    <a:gd name="T3" fmla="*/ 8 h 11"/>
                    <a:gd name="T4" fmla="*/ 7 w 7"/>
                    <a:gd name="T5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11">
                      <a:moveTo>
                        <a:pt x="7" y="0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3" y="10"/>
                        <a:pt x="6" y="11"/>
                        <a:pt x="7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66" name="Freeform 140"/>
                <p:cNvSpPr/>
                <p:nvPr/>
              </p:nvSpPr>
              <p:spPr bwMode="auto">
                <a:xfrm>
                  <a:off x="1839" y="1256"/>
                  <a:ext cx="21" cy="21"/>
                </a:xfrm>
                <a:custGeom>
                  <a:avLst/>
                  <a:gdLst>
                    <a:gd name="T0" fmla="*/ 10 w 21"/>
                    <a:gd name="T1" fmla="*/ 21 h 21"/>
                    <a:gd name="T2" fmla="*/ 21 w 21"/>
                    <a:gd name="T3" fmla="*/ 11 h 21"/>
                    <a:gd name="T4" fmla="*/ 17 w 21"/>
                    <a:gd name="T5" fmla="*/ 0 h 21"/>
                    <a:gd name="T6" fmla="*/ 0 w 21"/>
                    <a:gd name="T7" fmla="*/ 16 h 21"/>
                    <a:gd name="T8" fmla="*/ 10 w 21"/>
                    <a:gd name="T9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" h="21">
                      <a:moveTo>
                        <a:pt x="10" y="21"/>
                      </a:move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19" y="7"/>
                        <a:pt x="18" y="4"/>
                        <a:pt x="17" y="0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3" y="18"/>
                        <a:pt x="7" y="20"/>
                        <a:pt x="10" y="2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67" name="Freeform 141"/>
                <p:cNvSpPr/>
                <p:nvPr/>
              </p:nvSpPr>
              <p:spPr bwMode="auto">
                <a:xfrm>
                  <a:off x="1898" y="1220"/>
                  <a:ext cx="21" cy="36"/>
                </a:xfrm>
                <a:custGeom>
                  <a:avLst/>
                  <a:gdLst>
                    <a:gd name="T0" fmla="*/ 12 w 21"/>
                    <a:gd name="T1" fmla="*/ 25 h 35"/>
                    <a:gd name="T2" fmla="*/ 7 w 21"/>
                    <a:gd name="T3" fmla="*/ 16 h 35"/>
                    <a:gd name="T4" fmla="*/ 21 w 21"/>
                    <a:gd name="T5" fmla="*/ 0 h 35"/>
                    <a:gd name="T6" fmla="*/ 0 w 21"/>
                    <a:gd name="T7" fmla="*/ 21 h 35"/>
                    <a:gd name="T8" fmla="*/ 1 w 21"/>
                    <a:gd name="T9" fmla="*/ 35 h 35"/>
                    <a:gd name="T10" fmla="*/ 12 w 21"/>
                    <a:gd name="T11" fmla="*/ 2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" h="35">
                      <a:moveTo>
                        <a:pt x="12" y="25"/>
                      </a:moveTo>
                      <a:cubicBezTo>
                        <a:pt x="10" y="22"/>
                        <a:pt x="8" y="19"/>
                        <a:pt x="7" y="16"/>
                      </a:cubicBezTo>
                      <a:cubicBezTo>
                        <a:pt x="14" y="12"/>
                        <a:pt x="20" y="9"/>
                        <a:pt x="21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5"/>
                        <a:pt x="1" y="30"/>
                        <a:pt x="1" y="35"/>
                      </a:cubicBezTo>
                      <a:lnTo>
                        <a:pt x="12" y="25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68" name="Freeform 142"/>
                <p:cNvSpPr/>
                <p:nvPr/>
              </p:nvSpPr>
              <p:spPr bwMode="auto">
                <a:xfrm>
                  <a:off x="1601" y="1540"/>
                  <a:ext cx="14" cy="10"/>
                </a:xfrm>
                <a:custGeom>
                  <a:avLst/>
                  <a:gdLst>
                    <a:gd name="T0" fmla="*/ 0 w 14"/>
                    <a:gd name="T1" fmla="*/ 7 h 10"/>
                    <a:gd name="T2" fmla="*/ 3 w 14"/>
                    <a:gd name="T3" fmla="*/ 10 h 10"/>
                    <a:gd name="T4" fmla="*/ 14 w 14"/>
                    <a:gd name="T5" fmla="*/ 0 h 10"/>
                    <a:gd name="T6" fmla="*/ 0 w 14"/>
                    <a:gd name="T7" fmla="*/ 7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10">
                      <a:moveTo>
                        <a:pt x="0" y="7"/>
                      </a:moveTo>
                      <a:cubicBezTo>
                        <a:pt x="0" y="9"/>
                        <a:pt x="2" y="10"/>
                        <a:pt x="3" y="1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7" y="3"/>
                        <a:pt x="0" y="6"/>
                        <a:pt x="0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69" name="Freeform 143"/>
                <p:cNvSpPr/>
                <p:nvPr/>
              </p:nvSpPr>
              <p:spPr bwMode="auto">
                <a:xfrm>
                  <a:off x="1858" y="1274"/>
                  <a:ext cx="13" cy="12"/>
                </a:xfrm>
                <a:custGeom>
                  <a:avLst/>
                  <a:gdLst>
                    <a:gd name="T0" fmla="*/ 11 w 13"/>
                    <a:gd name="T1" fmla="*/ 12 h 12"/>
                    <a:gd name="T2" fmla="*/ 13 w 13"/>
                    <a:gd name="T3" fmla="*/ 10 h 12"/>
                    <a:gd name="T4" fmla="*/ 9 w 13"/>
                    <a:gd name="T5" fmla="*/ 2 h 12"/>
                    <a:gd name="T6" fmla="*/ 8 w 13"/>
                    <a:gd name="T7" fmla="*/ 0 h 12"/>
                    <a:gd name="T8" fmla="*/ 0 w 13"/>
                    <a:gd name="T9" fmla="*/ 8 h 12"/>
                    <a:gd name="T10" fmla="*/ 11 w 13"/>
                    <a:gd name="T11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12">
                      <a:moveTo>
                        <a:pt x="11" y="12"/>
                      </a:move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3" y="9"/>
                        <a:pt x="12" y="6"/>
                        <a:pt x="9" y="2"/>
                      </a:cubicBezTo>
                      <a:cubicBezTo>
                        <a:pt x="9" y="2"/>
                        <a:pt x="8" y="1"/>
                        <a:pt x="8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5" y="10"/>
                        <a:pt x="9" y="12"/>
                        <a:pt x="11" y="1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70" name="Freeform 144"/>
                <p:cNvSpPr/>
                <p:nvPr/>
              </p:nvSpPr>
              <p:spPr bwMode="auto">
                <a:xfrm>
                  <a:off x="1901" y="1256"/>
                  <a:ext cx="12" cy="24"/>
                </a:xfrm>
                <a:custGeom>
                  <a:avLst/>
                  <a:gdLst>
                    <a:gd name="T0" fmla="*/ 10 w 12"/>
                    <a:gd name="T1" fmla="*/ 17 h 24"/>
                    <a:gd name="T2" fmla="*/ 9 w 12"/>
                    <a:gd name="T3" fmla="*/ 6 h 24"/>
                    <a:gd name="T4" fmla="*/ 12 w 12"/>
                    <a:gd name="T5" fmla="*/ 0 h 24"/>
                    <a:gd name="T6" fmla="*/ 0 w 12"/>
                    <a:gd name="T7" fmla="*/ 12 h 24"/>
                    <a:gd name="T8" fmla="*/ 3 w 12"/>
                    <a:gd name="T9" fmla="*/ 24 h 24"/>
                    <a:gd name="T10" fmla="*/ 10 w 12"/>
                    <a:gd name="T11" fmla="*/ 17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24">
                      <a:moveTo>
                        <a:pt x="10" y="17"/>
                      </a:moveTo>
                      <a:cubicBezTo>
                        <a:pt x="8" y="13"/>
                        <a:pt x="7" y="9"/>
                        <a:pt x="9" y="6"/>
                      </a:cubicBezTo>
                      <a:cubicBezTo>
                        <a:pt x="11" y="4"/>
                        <a:pt x="12" y="2"/>
                        <a:pt x="12" y="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16"/>
                        <a:pt x="2" y="20"/>
                        <a:pt x="3" y="24"/>
                      </a:cubicBezTo>
                      <a:lnTo>
                        <a:pt x="10" y="17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71" name="Freeform 145"/>
                <p:cNvSpPr/>
                <p:nvPr/>
              </p:nvSpPr>
              <p:spPr bwMode="auto">
                <a:xfrm>
                  <a:off x="2095" y="1088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72" name="Freeform 146"/>
                <p:cNvSpPr/>
                <p:nvPr/>
              </p:nvSpPr>
              <p:spPr bwMode="auto">
                <a:xfrm>
                  <a:off x="1616" y="1543"/>
                  <a:ext cx="11" cy="10"/>
                </a:xfrm>
                <a:custGeom>
                  <a:avLst/>
                  <a:gdLst>
                    <a:gd name="T0" fmla="*/ 10 w 11"/>
                    <a:gd name="T1" fmla="*/ 0 h 9"/>
                    <a:gd name="T2" fmla="*/ 0 w 11"/>
                    <a:gd name="T3" fmla="*/ 9 h 9"/>
                    <a:gd name="T4" fmla="*/ 10 w 11"/>
                    <a:gd name="T5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" h="9">
                      <a:moveTo>
                        <a:pt x="10" y="0"/>
                      </a:move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0" y="6"/>
                        <a:pt x="11" y="3"/>
                        <a:pt x="1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73" name="Freeform 147"/>
                <p:cNvSpPr/>
                <p:nvPr/>
              </p:nvSpPr>
              <p:spPr bwMode="auto">
                <a:xfrm>
                  <a:off x="1910" y="1283"/>
                  <a:ext cx="6" cy="6"/>
                </a:xfrm>
                <a:custGeom>
                  <a:avLst/>
                  <a:gdLst>
                    <a:gd name="T0" fmla="*/ 3 w 6"/>
                    <a:gd name="T1" fmla="*/ 6 h 6"/>
                    <a:gd name="T2" fmla="*/ 5 w 6"/>
                    <a:gd name="T3" fmla="*/ 0 h 6"/>
                    <a:gd name="T4" fmla="*/ 0 w 6"/>
                    <a:gd name="T5" fmla="*/ 5 h 6"/>
                    <a:gd name="T6" fmla="*/ 3 w 6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6">
                      <a:moveTo>
                        <a:pt x="3" y="6"/>
                      </a:moveTo>
                      <a:cubicBezTo>
                        <a:pt x="6" y="6"/>
                        <a:pt x="6" y="4"/>
                        <a:pt x="5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6"/>
                        <a:pt x="2" y="6"/>
                        <a:pt x="3" y="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74" name="Freeform 148"/>
                <p:cNvSpPr/>
                <p:nvPr/>
              </p:nvSpPr>
              <p:spPr bwMode="auto">
                <a:xfrm>
                  <a:off x="1697" y="1535"/>
                  <a:ext cx="39" cy="34"/>
                </a:xfrm>
                <a:custGeom>
                  <a:avLst/>
                  <a:gdLst>
                    <a:gd name="T0" fmla="*/ 39 w 39"/>
                    <a:gd name="T1" fmla="*/ 0 h 33"/>
                    <a:gd name="T2" fmla="*/ 38 w 39"/>
                    <a:gd name="T3" fmla="*/ 0 h 33"/>
                    <a:gd name="T4" fmla="*/ 21 w 39"/>
                    <a:gd name="T5" fmla="*/ 3 h 33"/>
                    <a:gd name="T6" fmla="*/ 0 w 39"/>
                    <a:gd name="T7" fmla="*/ 24 h 33"/>
                    <a:gd name="T8" fmla="*/ 6 w 39"/>
                    <a:gd name="T9" fmla="*/ 33 h 33"/>
                    <a:gd name="T10" fmla="*/ 39 w 39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" h="33">
                      <a:moveTo>
                        <a:pt x="39" y="0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30" y="0"/>
                        <a:pt x="26" y="1"/>
                        <a:pt x="21" y="3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1" y="28"/>
                        <a:pt x="6" y="31"/>
                        <a:pt x="6" y="33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75" name="Freeform 149"/>
                <p:cNvSpPr/>
                <p:nvPr/>
              </p:nvSpPr>
              <p:spPr bwMode="auto">
                <a:xfrm>
                  <a:off x="1730" y="1538"/>
                  <a:ext cx="24" cy="18"/>
                </a:xfrm>
                <a:custGeom>
                  <a:avLst/>
                  <a:gdLst>
                    <a:gd name="T0" fmla="*/ 13 w 24"/>
                    <a:gd name="T1" fmla="*/ 13 h 17"/>
                    <a:gd name="T2" fmla="*/ 18 w 24"/>
                    <a:gd name="T3" fmla="*/ 14 h 17"/>
                    <a:gd name="T4" fmla="*/ 24 w 24"/>
                    <a:gd name="T5" fmla="*/ 8 h 17"/>
                    <a:gd name="T6" fmla="*/ 17 w 24"/>
                    <a:gd name="T7" fmla="*/ 0 h 17"/>
                    <a:gd name="T8" fmla="*/ 0 w 24"/>
                    <a:gd name="T9" fmla="*/ 17 h 17"/>
                    <a:gd name="T10" fmla="*/ 13 w 24"/>
                    <a:gd name="T11" fmla="*/ 1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" h="17">
                      <a:moveTo>
                        <a:pt x="13" y="13"/>
                      </a:moveTo>
                      <a:cubicBezTo>
                        <a:pt x="15" y="13"/>
                        <a:pt x="16" y="13"/>
                        <a:pt x="18" y="14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2" y="4"/>
                        <a:pt x="20" y="2"/>
                        <a:pt x="17" y="0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4" y="15"/>
                        <a:pt x="9" y="13"/>
                        <a:pt x="13" y="1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76" name="Freeform 150"/>
                <p:cNvSpPr/>
                <p:nvPr/>
              </p:nvSpPr>
              <p:spPr bwMode="auto">
                <a:xfrm>
                  <a:off x="1706" y="1562"/>
                  <a:ext cx="25" cy="27"/>
                </a:xfrm>
                <a:custGeom>
                  <a:avLst/>
                  <a:gdLst>
                    <a:gd name="T0" fmla="*/ 18 w 25"/>
                    <a:gd name="T1" fmla="*/ 0 h 27"/>
                    <a:gd name="T2" fmla="*/ 0 w 25"/>
                    <a:gd name="T3" fmla="*/ 18 h 27"/>
                    <a:gd name="T4" fmla="*/ 5 w 25"/>
                    <a:gd name="T5" fmla="*/ 27 h 27"/>
                    <a:gd name="T6" fmla="*/ 25 w 25"/>
                    <a:gd name="T7" fmla="*/ 7 h 27"/>
                    <a:gd name="T8" fmla="*/ 24 w 25"/>
                    <a:gd name="T9" fmla="*/ 5 h 27"/>
                    <a:gd name="T10" fmla="*/ 18 w 25"/>
                    <a:gd name="T11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" h="27">
                      <a:moveTo>
                        <a:pt x="18" y="0"/>
                      </a:move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1" y="21"/>
                        <a:pt x="3" y="25"/>
                        <a:pt x="5" y="27"/>
                      </a:cubicBezTo>
                      <a:cubicBezTo>
                        <a:pt x="25" y="7"/>
                        <a:pt x="25" y="7"/>
                        <a:pt x="25" y="7"/>
                      </a:cubicBezTo>
                      <a:cubicBezTo>
                        <a:pt x="25" y="7"/>
                        <a:pt x="24" y="6"/>
                        <a:pt x="24" y="5"/>
                      </a:cubicBezTo>
                      <a:cubicBezTo>
                        <a:pt x="23" y="3"/>
                        <a:pt x="20" y="2"/>
                        <a:pt x="18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77" name="Freeform 151"/>
                <p:cNvSpPr/>
                <p:nvPr/>
              </p:nvSpPr>
              <p:spPr bwMode="auto">
                <a:xfrm>
                  <a:off x="1710" y="1577"/>
                  <a:ext cx="32" cy="40"/>
                </a:xfrm>
                <a:custGeom>
                  <a:avLst/>
                  <a:gdLst>
                    <a:gd name="T0" fmla="*/ 12 w 32"/>
                    <a:gd name="T1" fmla="*/ 23 h 40"/>
                    <a:gd name="T2" fmla="*/ 4 w 32"/>
                    <a:gd name="T3" fmla="*/ 36 h 40"/>
                    <a:gd name="T4" fmla="*/ 0 w 32"/>
                    <a:gd name="T5" fmla="*/ 35 h 40"/>
                    <a:gd name="T6" fmla="*/ 3 w 32"/>
                    <a:gd name="T7" fmla="*/ 40 h 40"/>
                    <a:gd name="T8" fmla="*/ 32 w 32"/>
                    <a:gd name="T9" fmla="*/ 10 h 40"/>
                    <a:gd name="T10" fmla="*/ 28 w 32"/>
                    <a:gd name="T11" fmla="*/ 0 h 40"/>
                    <a:gd name="T12" fmla="*/ 8 w 32"/>
                    <a:gd name="T13" fmla="*/ 20 h 40"/>
                    <a:gd name="T14" fmla="*/ 12 w 32"/>
                    <a:gd name="T15" fmla="*/ 2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40">
                      <a:moveTo>
                        <a:pt x="12" y="23"/>
                      </a:moveTo>
                      <a:cubicBezTo>
                        <a:pt x="7" y="25"/>
                        <a:pt x="7" y="32"/>
                        <a:pt x="4" y="36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38"/>
                        <a:pt x="2" y="38"/>
                        <a:pt x="3" y="40"/>
                      </a:cubicBezTo>
                      <a:cubicBezTo>
                        <a:pt x="32" y="10"/>
                        <a:pt x="32" y="10"/>
                        <a:pt x="32" y="10"/>
                      </a:cubicBezTo>
                      <a:cubicBezTo>
                        <a:pt x="32" y="6"/>
                        <a:pt x="30" y="3"/>
                        <a:pt x="28" y="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9" y="21"/>
                        <a:pt x="10" y="22"/>
                        <a:pt x="12" y="2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78" name="Freeform 152"/>
                <p:cNvSpPr/>
                <p:nvPr/>
              </p:nvSpPr>
              <p:spPr bwMode="auto">
                <a:xfrm>
                  <a:off x="1716" y="1590"/>
                  <a:ext cx="41" cy="42"/>
                </a:xfrm>
                <a:custGeom>
                  <a:avLst/>
                  <a:gdLst>
                    <a:gd name="T0" fmla="*/ 7 w 41"/>
                    <a:gd name="T1" fmla="*/ 38 h 42"/>
                    <a:gd name="T2" fmla="*/ 11 w 41"/>
                    <a:gd name="T3" fmla="*/ 42 h 42"/>
                    <a:gd name="T4" fmla="*/ 34 w 41"/>
                    <a:gd name="T5" fmla="*/ 19 h 42"/>
                    <a:gd name="T6" fmla="*/ 27 w 41"/>
                    <a:gd name="T7" fmla="*/ 14 h 42"/>
                    <a:gd name="T8" fmla="*/ 33 w 41"/>
                    <a:gd name="T9" fmla="*/ 7 h 42"/>
                    <a:gd name="T10" fmla="*/ 41 w 41"/>
                    <a:gd name="T11" fmla="*/ 7 h 42"/>
                    <a:gd name="T12" fmla="*/ 38 w 41"/>
                    <a:gd name="T13" fmla="*/ 0 h 42"/>
                    <a:gd name="T14" fmla="*/ 0 w 41"/>
                    <a:gd name="T15" fmla="*/ 37 h 42"/>
                    <a:gd name="T16" fmla="*/ 7 w 41"/>
                    <a:gd name="T17" fmla="*/ 38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" h="42">
                      <a:moveTo>
                        <a:pt x="7" y="38"/>
                      </a:moveTo>
                      <a:cubicBezTo>
                        <a:pt x="9" y="38"/>
                        <a:pt x="10" y="40"/>
                        <a:pt x="11" y="42"/>
                      </a:cubicBezTo>
                      <a:cubicBezTo>
                        <a:pt x="34" y="19"/>
                        <a:pt x="34" y="19"/>
                        <a:pt x="34" y="19"/>
                      </a:cubicBezTo>
                      <a:cubicBezTo>
                        <a:pt x="32" y="16"/>
                        <a:pt x="30" y="15"/>
                        <a:pt x="27" y="14"/>
                      </a:cubicBezTo>
                      <a:cubicBezTo>
                        <a:pt x="28" y="10"/>
                        <a:pt x="30" y="7"/>
                        <a:pt x="33" y="7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1" y="4"/>
                        <a:pt x="39" y="2"/>
                        <a:pt x="38" y="0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2" y="38"/>
                        <a:pt x="5" y="38"/>
                        <a:pt x="7" y="3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79" name="Freeform 153"/>
                <p:cNvSpPr/>
                <p:nvPr/>
              </p:nvSpPr>
              <p:spPr bwMode="auto">
                <a:xfrm>
                  <a:off x="1739" y="1622"/>
                  <a:ext cx="16" cy="13"/>
                </a:xfrm>
                <a:custGeom>
                  <a:avLst/>
                  <a:gdLst>
                    <a:gd name="T0" fmla="*/ 2 w 16"/>
                    <a:gd name="T1" fmla="*/ 13 h 13"/>
                    <a:gd name="T2" fmla="*/ 16 w 16"/>
                    <a:gd name="T3" fmla="*/ 11 h 13"/>
                    <a:gd name="T4" fmla="*/ 16 w 16"/>
                    <a:gd name="T5" fmla="*/ 6 h 13"/>
                    <a:gd name="T6" fmla="*/ 12 w 16"/>
                    <a:gd name="T7" fmla="*/ 0 h 13"/>
                    <a:gd name="T8" fmla="*/ 12 w 16"/>
                    <a:gd name="T9" fmla="*/ 0 h 13"/>
                    <a:gd name="T10" fmla="*/ 0 w 16"/>
                    <a:gd name="T11" fmla="*/ 13 h 13"/>
                    <a:gd name="T12" fmla="*/ 2 w 16"/>
                    <a:gd name="T1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3">
                      <a:moveTo>
                        <a:pt x="2" y="13"/>
                      </a:moveTo>
                      <a:cubicBezTo>
                        <a:pt x="7" y="13"/>
                        <a:pt x="13" y="12"/>
                        <a:pt x="16" y="11"/>
                      </a:cubicBezTo>
                      <a:cubicBezTo>
                        <a:pt x="16" y="8"/>
                        <a:pt x="16" y="8"/>
                        <a:pt x="16" y="6"/>
                      </a:cubicBezTo>
                      <a:cubicBezTo>
                        <a:pt x="16" y="6"/>
                        <a:pt x="12" y="3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1" y="13"/>
                        <a:pt x="2" y="1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80" name="Freeform 154"/>
                <p:cNvSpPr/>
                <p:nvPr/>
              </p:nvSpPr>
              <p:spPr bwMode="auto">
                <a:xfrm>
                  <a:off x="1816" y="1644"/>
                  <a:ext cx="6" cy="2"/>
                </a:xfrm>
                <a:custGeom>
                  <a:avLst/>
                  <a:gdLst>
                    <a:gd name="T0" fmla="*/ 1 w 6"/>
                    <a:gd name="T1" fmla="*/ 0 h 2"/>
                    <a:gd name="T2" fmla="*/ 0 w 6"/>
                    <a:gd name="T3" fmla="*/ 0 h 2"/>
                    <a:gd name="T4" fmla="*/ 6 w 6"/>
                    <a:gd name="T5" fmla="*/ 2 h 2"/>
                    <a:gd name="T6" fmla="*/ 1 w 6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2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0"/>
                        <a:pt x="4" y="2"/>
                        <a:pt x="6" y="2"/>
                      </a:cubicBezTo>
                      <a:cubicBezTo>
                        <a:pt x="5" y="2"/>
                        <a:pt x="3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81" name="Freeform 155"/>
                <p:cNvSpPr/>
                <p:nvPr/>
              </p:nvSpPr>
              <p:spPr bwMode="auto">
                <a:xfrm>
                  <a:off x="1727" y="1731"/>
                  <a:ext cx="2" cy="3"/>
                </a:xfrm>
                <a:custGeom>
                  <a:avLst/>
                  <a:gdLst>
                    <a:gd name="T0" fmla="*/ 2 w 2"/>
                    <a:gd name="T1" fmla="*/ 0 h 3"/>
                    <a:gd name="T2" fmla="*/ 0 w 2"/>
                    <a:gd name="T3" fmla="*/ 3 h 3"/>
                    <a:gd name="T4" fmla="*/ 2 w 2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2" y="1"/>
                        <a:pt x="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82" name="Freeform 156"/>
                <p:cNvSpPr/>
                <p:nvPr/>
              </p:nvSpPr>
              <p:spPr bwMode="auto">
                <a:xfrm>
                  <a:off x="2302" y="1215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83" name="Freeform 157"/>
                <p:cNvSpPr/>
                <p:nvPr/>
              </p:nvSpPr>
              <p:spPr bwMode="auto">
                <a:xfrm>
                  <a:off x="1875" y="1756"/>
                  <a:ext cx="7" cy="5"/>
                </a:xfrm>
                <a:custGeom>
                  <a:avLst/>
                  <a:gdLst>
                    <a:gd name="T0" fmla="*/ 4 w 7"/>
                    <a:gd name="T1" fmla="*/ 4 h 5"/>
                    <a:gd name="T2" fmla="*/ 7 w 7"/>
                    <a:gd name="T3" fmla="*/ 0 h 5"/>
                    <a:gd name="T4" fmla="*/ 4 w 7"/>
                    <a:gd name="T5" fmla="*/ 0 h 5"/>
                    <a:gd name="T6" fmla="*/ 0 w 7"/>
                    <a:gd name="T7" fmla="*/ 4 h 5"/>
                    <a:gd name="T8" fmla="*/ 4 w 7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5">
                      <a:moveTo>
                        <a:pt x="4" y="4"/>
                      </a:moveTo>
                      <a:cubicBezTo>
                        <a:pt x="6" y="4"/>
                        <a:pt x="6" y="1"/>
                        <a:pt x="7" y="0"/>
                      </a:cubicBezTo>
                      <a:cubicBezTo>
                        <a:pt x="6" y="0"/>
                        <a:pt x="5" y="0"/>
                        <a:pt x="4" y="0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1" y="4"/>
                        <a:pt x="2" y="5"/>
                        <a:pt x="4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84" name="Freeform 158"/>
                <p:cNvSpPr/>
                <p:nvPr/>
              </p:nvSpPr>
              <p:spPr bwMode="auto">
                <a:xfrm>
                  <a:off x="2408" y="1437"/>
                  <a:ext cx="8" cy="8"/>
                </a:xfrm>
                <a:custGeom>
                  <a:avLst/>
                  <a:gdLst>
                    <a:gd name="T0" fmla="*/ 0 w 8"/>
                    <a:gd name="T1" fmla="*/ 8 h 8"/>
                    <a:gd name="T2" fmla="*/ 8 w 8"/>
                    <a:gd name="T3" fmla="*/ 0 h 8"/>
                    <a:gd name="T4" fmla="*/ 0 w 8"/>
                    <a:gd name="T5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8">
                      <a:moveTo>
                        <a:pt x="0" y="8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3"/>
                        <a:pt x="2" y="5"/>
                        <a:pt x="0" y="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85" name="Freeform 159"/>
                <p:cNvSpPr/>
                <p:nvPr/>
              </p:nvSpPr>
              <p:spPr bwMode="auto">
                <a:xfrm>
                  <a:off x="2260" y="1610"/>
                  <a:ext cx="12" cy="10"/>
                </a:xfrm>
                <a:custGeom>
                  <a:avLst/>
                  <a:gdLst>
                    <a:gd name="T0" fmla="*/ 12 w 12"/>
                    <a:gd name="T1" fmla="*/ 0 h 10"/>
                    <a:gd name="T2" fmla="*/ 0 w 12"/>
                    <a:gd name="T3" fmla="*/ 7 h 10"/>
                    <a:gd name="T4" fmla="*/ 3 w 12"/>
                    <a:gd name="T5" fmla="*/ 10 h 10"/>
                    <a:gd name="T6" fmla="*/ 12 w 12"/>
                    <a:gd name="T7" fmla="*/ 0 h 10"/>
                    <a:gd name="T8" fmla="*/ 12 w 12"/>
                    <a:gd name="T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0">
                      <a:moveTo>
                        <a:pt x="12" y="0"/>
                      </a:moveTo>
                      <a:cubicBezTo>
                        <a:pt x="8" y="3"/>
                        <a:pt x="0" y="1"/>
                        <a:pt x="0" y="7"/>
                      </a:cubicBezTo>
                      <a:cubicBezTo>
                        <a:pt x="0" y="8"/>
                        <a:pt x="1" y="9"/>
                        <a:pt x="3" y="1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86" name="Freeform 160"/>
                <p:cNvSpPr/>
                <p:nvPr/>
              </p:nvSpPr>
              <p:spPr bwMode="auto">
                <a:xfrm>
                  <a:off x="2678" y="1273"/>
                  <a:ext cx="5" cy="6"/>
                </a:xfrm>
                <a:custGeom>
                  <a:avLst/>
                  <a:gdLst>
                    <a:gd name="T0" fmla="*/ 4 w 5"/>
                    <a:gd name="T1" fmla="*/ 0 h 6"/>
                    <a:gd name="T2" fmla="*/ 0 w 5"/>
                    <a:gd name="T3" fmla="*/ 4 h 6"/>
                    <a:gd name="T4" fmla="*/ 4 w 5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6">
                      <a:moveTo>
                        <a:pt x="4" y="0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3" y="6"/>
                        <a:pt x="5" y="6"/>
                        <a:pt x="4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87" name="Freeform 161"/>
                <p:cNvSpPr/>
                <p:nvPr/>
              </p:nvSpPr>
              <p:spPr bwMode="auto">
                <a:xfrm>
                  <a:off x="2362" y="166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88" name="Freeform 162"/>
                <p:cNvSpPr/>
                <p:nvPr/>
              </p:nvSpPr>
              <p:spPr bwMode="auto">
                <a:xfrm>
                  <a:off x="2625" y="1390"/>
                  <a:ext cx="13" cy="14"/>
                </a:xfrm>
                <a:custGeom>
                  <a:avLst/>
                  <a:gdLst>
                    <a:gd name="T0" fmla="*/ 0 w 13"/>
                    <a:gd name="T1" fmla="*/ 13 h 13"/>
                    <a:gd name="T2" fmla="*/ 13 w 13"/>
                    <a:gd name="T3" fmla="*/ 0 h 13"/>
                    <a:gd name="T4" fmla="*/ 0 w 13"/>
                    <a:gd name="T5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" h="13">
                      <a:moveTo>
                        <a:pt x="0" y="13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9" y="2"/>
                        <a:pt x="5" y="6"/>
                        <a:pt x="0" y="1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89" name="Freeform 163"/>
                <p:cNvSpPr/>
                <p:nvPr/>
              </p:nvSpPr>
              <p:spPr bwMode="auto">
                <a:xfrm>
                  <a:off x="2582" y="1462"/>
                  <a:ext cx="13" cy="12"/>
                </a:xfrm>
                <a:custGeom>
                  <a:avLst/>
                  <a:gdLst>
                    <a:gd name="T0" fmla="*/ 0 w 13"/>
                    <a:gd name="T1" fmla="*/ 12 h 12"/>
                    <a:gd name="T2" fmla="*/ 13 w 13"/>
                    <a:gd name="T3" fmla="*/ 0 h 12"/>
                    <a:gd name="T4" fmla="*/ 0 w 13"/>
                    <a:gd name="T5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" h="12">
                      <a:moveTo>
                        <a:pt x="0" y="12"/>
                      </a:move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7" y="2"/>
                        <a:pt x="3" y="7"/>
                        <a:pt x="0" y="1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90" name="Freeform 164"/>
                <p:cNvSpPr/>
                <p:nvPr/>
              </p:nvSpPr>
              <p:spPr bwMode="auto">
                <a:xfrm>
                  <a:off x="2820" y="1323"/>
                  <a:ext cx="2" cy="1"/>
                </a:xfrm>
                <a:custGeom>
                  <a:avLst/>
                  <a:gdLst>
                    <a:gd name="T0" fmla="*/ 0 w 2"/>
                    <a:gd name="T1" fmla="*/ 1 h 1"/>
                    <a:gd name="T2" fmla="*/ 2 w 2"/>
                    <a:gd name="T3" fmla="*/ 0 h 1"/>
                    <a:gd name="T4" fmla="*/ 0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1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91" name="Freeform 165"/>
                <p:cNvSpPr/>
                <p:nvPr/>
              </p:nvSpPr>
              <p:spPr bwMode="auto">
                <a:xfrm>
                  <a:off x="2318" y="1854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92" name="Freeform 166"/>
                <p:cNvSpPr/>
                <p:nvPr/>
              </p:nvSpPr>
              <p:spPr bwMode="auto">
                <a:xfrm>
                  <a:off x="2316" y="1872"/>
                  <a:ext cx="0" cy="1"/>
                </a:xfrm>
                <a:custGeom>
                  <a:avLst/>
                  <a:gdLst>
                    <a:gd name="T0" fmla="*/ 0 h 1"/>
                    <a:gd name="T1" fmla="*/ 1 h 1"/>
                    <a:gd name="T2" fmla="*/ 0 h 1"/>
                    <a:gd name="T3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93" name="Freeform 167"/>
                <p:cNvSpPr/>
                <p:nvPr/>
              </p:nvSpPr>
              <p:spPr bwMode="auto">
                <a:xfrm>
                  <a:off x="2313" y="1874"/>
                  <a:ext cx="1" cy="2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1 h 2"/>
                    <a:gd name="T4" fmla="*/ 1 w 1"/>
                    <a:gd name="T5" fmla="*/ 2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94" name="Freeform 168"/>
                <p:cNvSpPr/>
                <p:nvPr/>
              </p:nvSpPr>
              <p:spPr bwMode="auto">
                <a:xfrm>
                  <a:off x="2318" y="1865"/>
                  <a:ext cx="4" cy="5"/>
                </a:xfrm>
                <a:custGeom>
                  <a:avLst/>
                  <a:gdLst>
                    <a:gd name="T0" fmla="*/ 4 w 4"/>
                    <a:gd name="T1" fmla="*/ 0 h 4"/>
                    <a:gd name="T2" fmla="*/ 0 w 4"/>
                    <a:gd name="T3" fmla="*/ 4 h 4"/>
                    <a:gd name="T4" fmla="*/ 4 w 4"/>
                    <a:gd name="T5" fmla="*/ 3 h 4"/>
                    <a:gd name="T6" fmla="*/ 4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" y="3"/>
                        <a:pt x="3" y="3"/>
                        <a:pt x="4" y="3"/>
                      </a:cubicBezTo>
                      <a:cubicBezTo>
                        <a:pt x="4" y="2"/>
                        <a:pt x="4" y="1"/>
                        <a:pt x="4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95" name="Freeform 169"/>
                <p:cNvSpPr/>
                <p:nvPr/>
              </p:nvSpPr>
              <p:spPr bwMode="auto">
                <a:xfrm>
                  <a:off x="1586" y="1687"/>
                  <a:ext cx="17" cy="21"/>
                </a:xfrm>
                <a:custGeom>
                  <a:avLst/>
                  <a:gdLst>
                    <a:gd name="T0" fmla="*/ 17 w 17"/>
                    <a:gd name="T1" fmla="*/ 10 h 21"/>
                    <a:gd name="T2" fmla="*/ 17 w 17"/>
                    <a:gd name="T3" fmla="*/ 10 h 21"/>
                    <a:gd name="T4" fmla="*/ 12 w 17"/>
                    <a:gd name="T5" fmla="*/ 0 h 21"/>
                    <a:gd name="T6" fmla="*/ 0 w 17"/>
                    <a:gd name="T7" fmla="*/ 12 h 21"/>
                    <a:gd name="T8" fmla="*/ 6 w 17"/>
                    <a:gd name="T9" fmla="*/ 21 h 21"/>
                    <a:gd name="T10" fmla="*/ 17 w 17"/>
                    <a:gd name="T11" fmla="*/ 1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21">
                      <a:moveTo>
                        <a:pt x="17" y="10"/>
                      </a:move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2" y="15"/>
                        <a:pt x="4" y="18"/>
                        <a:pt x="6" y="21"/>
                      </a:cubicBezTo>
                      <a:lnTo>
                        <a:pt x="17" y="10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96" name="Freeform 170"/>
                <p:cNvSpPr/>
                <p:nvPr/>
              </p:nvSpPr>
              <p:spPr bwMode="auto">
                <a:xfrm>
                  <a:off x="1545" y="1590"/>
                  <a:ext cx="9" cy="6"/>
                </a:xfrm>
                <a:custGeom>
                  <a:avLst/>
                  <a:gdLst>
                    <a:gd name="T0" fmla="*/ 5 w 9"/>
                    <a:gd name="T1" fmla="*/ 5 h 6"/>
                    <a:gd name="T2" fmla="*/ 9 w 9"/>
                    <a:gd name="T3" fmla="*/ 4 h 6"/>
                    <a:gd name="T4" fmla="*/ 5 w 9"/>
                    <a:gd name="T5" fmla="*/ 0 h 6"/>
                    <a:gd name="T6" fmla="*/ 0 w 9"/>
                    <a:gd name="T7" fmla="*/ 5 h 6"/>
                    <a:gd name="T8" fmla="*/ 5 w 9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6">
                      <a:moveTo>
                        <a:pt x="5" y="5"/>
                      </a:moveTo>
                      <a:cubicBezTo>
                        <a:pt x="7" y="5"/>
                        <a:pt x="8" y="5"/>
                        <a:pt x="9" y="4"/>
                      </a:cubicBezTo>
                      <a:cubicBezTo>
                        <a:pt x="8" y="3"/>
                        <a:pt x="7" y="2"/>
                        <a:pt x="5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5"/>
                        <a:pt x="4" y="6"/>
                        <a:pt x="5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97" name="Freeform 171"/>
                <p:cNvSpPr/>
                <p:nvPr/>
              </p:nvSpPr>
              <p:spPr bwMode="auto">
                <a:xfrm>
                  <a:off x="1560" y="1258"/>
                  <a:ext cx="3" cy="2"/>
                </a:xfrm>
                <a:custGeom>
                  <a:avLst/>
                  <a:gdLst>
                    <a:gd name="T0" fmla="*/ 3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3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98" name="Freeform 172"/>
                <p:cNvSpPr/>
                <p:nvPr/>
              </p:nvSpPr>
              <p:spPr bwMode="auto">
                <a:xfrm>
                  <a:off x="1957" y="1871"/>
                  <a:ext cx="17" cy="22"/>
                </a:xfrm>
                <a:custGeom>
                  <a:avLst/>
                  <a:gdLst>
                    <a:gd name="T0" fmla="*/ 1 w 16"/>
                    <a:gd name="T1" fmla="*/ 9 h 22"/>
                    <a:gd name="T2" fmla="*/ 0 w 16"/>
                    <a:gd name="T3" fmla="*/ 16 h 22"/>
                    <a:gd name="T4" fmla="*/ 3 w 16"/>
                    <a:gd name="T5" fmla="*/ 22 h 22"/>
                    <a:gd name="T6" fmla="*/ 16 w 16"/>
                    <a:gd name="T7" fmla="*/ 9 h 22"/>
                    <a:gd name="T8" fmla="*/ 10 w 16"/>
                    <a:gd name="T9" fmla="*/ 0 h 22"/>
                    <a:gd name="T10" fmla="*/ 1 w 16"/>
                    <a:gd name="T11" fmla="*/ 9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22">
                      <a:moveTo>
                        <a:pt x="1" y="9"/>
                      </a:moveTo>
                      <a:cubicBezTo>
                        <a:pt x="1" y="11"/>
                        <a:pt x="0" y="13"/>
                        <a:pt x="0" y="16"/>
                      </a:cubicBezTo>
                      <a:cubicBezTo>
                        <a:pt x="0" y="18"/>
                        <a:pt x="1" y="21"/>
                        <a:pt x="3" y="22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5" y="6"/>
                        <a:pt x="13" y="3"/>
                        <a:pt x="10" y="0"/>
                      </a:cubicBezTo>
                      <a:lnTo>
                        <a:pt x="1" y="9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899" name="Freeform 173"/>
                <p:cNvSpPr/>
                <p:nvPr/>
              </p:nvSpPr>
              <p:spPr bwMode="auto">
                <a:xfrm>
                  <a:off x="2084" y="1897"/>
                  <a:ext cx="15" cy="12"/>
                </a:xfrm>
                <a:custGeom>
                  <a:avLst/>
                  <a:gdLst>
                    <a:gd name="T0" fmla="*/ 14 w 15"/>
                    <a:gd name="T1" fmla="*/ 2 h 12"/>
                    <a:gd name="T2" fmla="*/ 5 w 15"/>
                    <a:gd name="T3" fmla="*/ 2 h 12"/>
                    <a:gd name="T4" fmla="*/ 2 w 15"/>
                    <a:gd name="T5" fmla="*/ 0 h 12"/>
                    <a:gd name="T6" fmla="*/ 0 w 15"/>
                    <a:gd name="T7" fmla="*/ 3 h 12"/>
                    <a:gd name="T8" fmla="*/ 5 w 15"/>
                    <a:gd name="T9" fmla="*/ 12 h 12"/>
                    <a:gd name="T10" fmla="*/ 15 w 15"/>
                    <a:gd name="T11" fmla="*/ 2 h 12"/>
                    <a:gd name="T12" fmla="*/ 14 w 15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" h="12">
                      <a:moveTo>
                        <a:pt x="14" y="2"/>
                      </a:move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4" y="2"/>
                        <a:pt x="3" y="1"/>
                        <a:pt x="2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5"/>
                        <a:pt x="3" y="10"/>
                        <a:pt x="5" y="12"/>
                      </a:cubicBezTo>
                      <a:cubicBezTo>
                        <a:pt x="15" y="2"/>
                        <a:pt x="15" y="2"/>
                        <a:pt x="15" y="2"/>
                      </a:cubicBezTo>
                      <a:cubicBezTo>
                        <a:pt x="15" y="2"/>
                        <a:pt x="15" y="2"/>
                        <a:pt x="14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00" name="Freeform 174"/>
                <p:cNvSpPr/>
                <p:nvPr/>
              </p:nvSpPr>
              <p:spPr bwMode="auto">
                <a:xfrm>
                  <a:off x="2192" y="1885"/>
                  <a:ext cx="66" cy="62"/>
                </a:xfrm>
                <a:custGeom>
                  <a:avLst/>
                  <a:gdLst>
                    <a:gd name="T0" fmla="*/ 51 w 66"/>
                    <a:gd name="T1" fmla="*/ 15 h 62"/>
                    <a:gd name="T2" fmla="*/ 41 w 66"/>
                    <a:gd name="T3" fmla="*/ 19 h 62"/>
                    <a:gd name="T4" fmla="*/ 39 w 66"/>
                    <a:gd name="T5" fmla="*/ 21 h 62"/>
                    <a:gd name="T6" fmla="*/ 36 w 66"/>
                    <a:gd name="T7" fmla="*/ 23 h 62"/>
                    <a:gd name="T8" fmla="*/ 34 w 66"/>
                    <a:gd name="T9" fmla="*/ 26 h 62"/>
                    <a:gd name="T10" fmla="*/ 28 w 66"/>
                    <a:gd name="T11" fmla="*/ 32 h 62"/>
                    <a:gd name="T12" fmla="*/ 20 w 66"/>
                    <a:gd name="T13" fmla="*/ 34 h 62"/>
                    <a:gd name="T14" fmla="*/ 9 w 66"/>
                    <a:gd name="T15" fmla="*/ 47 h 62"/>
                    <a:gd name="T16" fmla="*/ 6 w 66"/>
                    <a:gd name="T17" fmla="*/ 47 h 62"/>
                    <a:gd name="T18" fmla="*/ 0 w 66"/>
                    <a:gd name="T19" fmla="*/ 53 h 62"/>
                    <a:gd name="T20" fmla="*/ 3 w 66"/>
                    <a:gd name="T21" fmla="*/ 61 h 62"/>
                    <a:gd name="T22" fmla="*/ 5 w 66"/>
                    <a:gd name="T23" fmla="*/ 62 h 62"/>
                    <a:gd name="T24" fmla="*/ 66 w 66"/>
                    <a:gd name="T25" fmla="*/ 1 h 62"/>
                    <a:gd name="T26" fmla="*/ 63 w 66"/>
                    <a:gd name="T27" fmla="*/ 0 h 62"/>
                    <a:gd name="T28" fmla="*/ 51 w 66"/>
                    <a:gd name="T29" fmla="*/ 15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6" h="62">
                      <a:moveTo>
                        <a:pt x="51" y="15"/>
                      </a:moveTo>
                      <a:cubicBezTo>
                        <a:pt x="50" y="17"/>
                        <a:pt x="43" y="16"/>
                        <a:pt x="41" y="19"/>
                      </a:cubicBezTo>
                      <a:cubicBezTo>
                        <a:pt x="40" y="19"/>
                        <a:pt x="40" y="20"/>
                        <a:pt x="39" y="21"/>
                      </a:cubicBezTo>
                      <a:cubicBezTo>
                        <a:pt x="38" y="21"/>
                        <a:pt x="38" y="22"/>
                        <a:pt x="36" y="23"/>
                      </a:cubicBezTo>
                      <a:cubicBezTo>
                        <a:pt x="36" y="23"/>
                        <a:pt x="33" y="25"/>
                        <a:pt x="34" y="26"/>
                      </a:cubicBezTo>
                      <a:cubicBezTo>
                        <a:pt x="32" y="28"/>
                        <a:pt x="32" y="31"/>
                        <a:pt x="28" y="32"/>
                      </a:cubicBezTo>
                      <a:cubicBezTo>
                        <a:pt x="25" y="32"/>
                        <a:pt x="22" y="32"/>
                        <a:pt x="20" y="34"/>
                      </a:cubicBezTo>
                      <a:cubicBezTo>
                        <a:pt x="16" y="38"/>
                        <a:pt x="17" y="47"/>
                        <a:pt x="9" y="47"/>
                      </a:cubicBezTo>
                      <a:cubicBezTo>
                        <a:pt x="8" y="47"/>
                        <a:pt x="7" y="47"/>
                        <a:pt x="6" y="47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1" y="56"/>
                        <a:pt x="2" y="61"/>
                        <a:pt x="3" y="61"/>
                      </a:cubicBezTo>
                      <a:cubicBezTo>
                        <a:pt x="4" y="61"/>
                        <a:pt x="5" y="62"/>
                        <a:pt x="5" y="62"/>
                      </a:cubicBezTo>
                      <a:cubicBezTo>
                        <a:pt x="66" y="1"/>
                        <a:pt x="66" y="1"/>
                        <a:pt x="66" y="1"/>
                      </a:cubicBezTo>
                      <a:cubicBezTo>
                        <a:pt x="66" y="1"/>
                        <a:pt x="65" y="0"/>
                        <a:pt x="63" y="0"/>
                      </a:cubicBezTo>
                      <a:cubicBezTo>
                        <a:pt x="59" y="0"/>
                        <a:pt x="53" y="11"/>
                        <a:pt x="51" y="1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01" name="Freeform 175"/>
                <p:cNvSpPr/>
                <p:nvPr/>
              </p:nvSpPr>
              <p:spPr bwMode="auto">
                <a:xfrm>
                  <a:off x="2201" y="1896"/>
                  <a:ext cx="70" cy="69"/>
                </a:xfrm>
                <a:custGeom>
                  <a:avLst/>
                  <a:gdLst>
                    <a:gd name="T0" fmla="*/ 7 w 70"/>
                    <a:gd name="T1" fmla="*/ 69 h 69"/>
                    <a:gd name="T2" fmla="*/ 8 w 70"/>
                    <a:gd name="T3" fmla="*/ 69 h 69"/>
                    <a:gd name="T4" fmla="*/ 57 w 70"/>
                    <a:gd name="T5" fmla="*/ 19 h 69"/>
                    <a:gd name="T6" fmla="*/ 56 w 70"/>
                    <a:gd name="T7" fmla="*/ 17 h 69"/>
                    <a:gd name="T8" fmla="*/ 58 w 70"/>
                    <a:gd name="T9" fmla="*/ 15 h 69"/>
                    <a:gd name="T10" fmla="*/ 57 w 70"/>
                    <a:gd name="T11" fmla="*/ 13 h 69"/>
                    <a:gd name="T12" fmla="*/ 65 w 70"/>
                    <a:gd name="T13" fmla="*/ 9 h 69"/>
                    <a:gd name="T14" fmla="*/ 64 w 70"/>
                    <a:gd name="T15" fmla="*/ 8 h 69"/>
                    <a:gd name="T16" fmla="*/ 70 w 70"/>
                    <a:gd name="T17" fmla="*/ 4 h 69"/>
                    <a:gd name="T18" fmla="*/ 62 w 70"/>
                    <a:gd name="T19" fmla="*/ 0 h 69"/>
                    <a:gd name="T20" fmla="*/ 0 w 70"/>
                    <a:gd name="T21" fmla="*/ 62 h 69"/>
                    <a:gd name="T22" fmla="*/ 7 w 70"/>
                    <a:gd name="T23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0" h="69">
                      <a:moveTo>
                        <a:pt x="7" y="69"/>
                      </a:moveTo>
                      <a:cubicBezTo>
                        <a:pt x="7" y="69"/>
                        <a:pt x="7" y="69"/>
                        <a:pt x="8" y="69"/>
                      </a:cubicBezTo>
                      <a:cubicBezTo>
                        <a:pt x="57" y="19"/>
                        <a:pt x="57" y="19"/>
                        <a:pt x="57" y="19"/>
                      </a:cubicBezTo>
                      <a:cubicBezTo>
                        <a:pt x="57" y="19"/>
                        <a:pt x="56" y="18"/>
                        <a:pt x="56" y="17"/>
                      </a:cubicBezTo>
                      <a:cubicBezTo>
                        <a:pt x="56" y="16"/>
                        <a:pt x="57" y="16"/>
                        <a:pt x="58" y="15"/>
                      </a:cubicBezTo>
                      <a:cubicBezTo>
                        <a:pt x="58" y="14"/>
                        <a:pt x="57" y="14"/>
                        <a:pt x="57" y="13"/>
                      </a:cubicBezTo>
                      <a:cubicBezTo>
                        <a:pt x="57" y="13"/>
                        <a:pt x="65" y="10"/>
                        <a:pt x="65" y="9"/>
                      </a:cubicBezTo>
                      <a:cubicBezTo>
                        <a:pt x="65" y="9"/>
                        <a:pt x="64" y="8"/>
                        <a:pt x="64" y="8"/>
                      </a:cubicBezTo>
                      <a:cubicBezTo>
                        <a:pt x="64" y="5"/>
                        <a:pt x="70" y="7"/>
                        <a:pt x="70" y="4"/>
                      </a:cubicBezTo>
                      <a:cubicBezTo>
                        <a:pt x="70" y="1"/>
                        <a:pt x="65" y="1"/>
                        <a:pt x="62" y="0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0" y="65"/>
                        <a:pt x="1" y="69"/>
                        <a:pt x="7" y="6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02" name="Freeform 176"/>
                <p:cNvSpPr/>
                <p:nvPr/>
              </p:nvSpPr>
              <p:spPr bwMode="auto">
                <a:xfrm>
                  <a:off x="2306" y="1863"/>
                  <a:ext cx="24" cy="27"/>
                </a:xfrm>
                <a:custGeom>
                  <a:avLst/>
                  <a:gdLst>
                    <a:gd name="T0" fmla="*/ 0 w 24"/>
                    <a:gd name="T1" fmla="*/ 19 h 26"/>
                    <a:gd name="T2" fmla="*/ 1 w 24"/>
                    <a:gd name="T3" fmla="*/ 18 h 26"/>
                    <a:gd name="T4" fmla="*/ 3 w 24"/>
                    <a:gd name="T5" fmla="*/ 19 h 26"/>
                    <a:gd name="T6" fmla="*/ 3 w 24"/>
                    <a:gd name="T7" fmla="*/ 17 h 26"/>
                    <a:gd name="T8" fmla="*/ 7 w 24"/>
                    <a:gd name="T9" fmla="*/ 17 h 26"/>
                    <a:gd name="T10" fmla="*/ 8 w 24"/>
                    <a:gd name="T11" fmla="*/ 19 h 26"/>
                    <a:gd name="T12" fmla="*/ 6 w 24"/>
                    <a:gd name="T13" fmla="*/ 22 h 26"/>
                    <a:gd name="T14" fmla="*/ 7 w 24"/>
                    <a:gd name="T15" fmla="*/ 26 h 26"/>
                    <a:gd name="T16" fmla="*/ 24 w 24"/>
                    <a:gd name="T17" fmla="*/ 9 h 26"/>
                    <a:gd name="T18" fmla="*/ 21 w 24"/>
                    <a:gd name="T19" fmla="*/ 1 h 26"/>
                    <a:gd name="T20" fmla="*/ 19 w 24"/>
                    <a:gd name="T21" fmla="*/ 0 h 26"/>
                    <a:gd name="T22" fmla="*/ 16 w 24"/>
                    <a:gd name="T23" fmla="*/ 2 h 26"/>
                    <a:gd name="T24" fmla="*/ 16 w 24"/>
                    <a:gd name="T25" fmla="*/ 5 h 26"/>
                    <a:gd name="T26" fmla="*/ 12 w 24"/>
                    <a:gd name="T27" fmla="*/ 6 h 26"/>
                    <a:gd name="T28" fmla="*/ 10 w 24"/>
                    <a:gd name="T29" fmla="*/ 8 h 26"/>
                    <a:gd name="T30" fmla="*/ 10 w 24"/>
                    <a:gd name="T31" fmla="*/ 8 h 26"/>
                    <a:gd name="T32" fmla="*/ 10 w 24"/>
                    <a:gd name="T33" fmla="*/ 9 h 26"/>
                    <a:gd name="T34" fmla="*/ 8 w 24"/>
                    <a:gd name="T35" fmla="*/ 10 h 26"/>
                    <a:gd name="T36" fmla="*/ 8 w 24"/>
                    <a:gd name="T37" fmla="*/ 12 h 26"/>
                    <a:gd name="T38" fmla="*/ 7 w 24"/>
                    <a:gd name="T39" fmla="*/ 11 h 26"/>
                    <a:gd name="T40" fmla="*/ 0 w 24"/>
                    <a:gd name="T41" fmla="*/ 19 h 26"/>
                    <a:gd name="T42" fmla="*/ 0 w 24"/>
                    <a:gd name="T43" fmla="*/ 19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4" h="26">
                      <a:moveTo>
                        <a:pt x="0" y="19"/>
                      </a:moveTo>
                      <a:cubicBezTo>
                        <a:pt x="0" y="19"/>
                        <a:pt x="1" y="18"/>
                        <a:pt x="1" y="18"/>
                      </a:cubicBezTo>
                      <a:cubicBezTo>
                        <a:pt x="1" y="18"/>
                        <a:pt x="2" y="19"/>
                        <a:pt x="3" y="19"/>
                      </a:cubicBezTo>
                      <a:cubicBezTo>
                        <a:pt x="3" y="18"/>
                        <a:pt x="3" y="17"/>
                        <a:pt x="3" y="17"/>
                      </a:cubicBezTo>
                      <a:cubicBezTo>
                        <a:pt x="7" y="17"/>
                        <a:pt x="7" y="17"/>
                        <a:pt x="7" y="17"/>
                      </a:cubicBezTo>
                      <a:cubicBezTo>
                        <a:pt x="7" y="18"/>
                        <a:pt x="8" y="18"/>
                        <a:pt x="8" y="19"/>
                      </a:cubicBezTo>
                      <a:cubicBezTo>
                        <a:pt x="7" y="20"/>
                        <a:pt x="7" y="20"/>
                        <a:pt x="6" y="22"/>
                      </a:cubicBezTo>
                      <a:cubicBezTo>
                        <a:pt x="6" y="23"/>
                        <a:pt x="7" y="25"/>
                        <a:pt x="7" y="26"/>
                      </a:cubicBez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3" y="5"/>
                        <a:pt x="21" y="2"/>
                        <a:pt x="21" y="1"/>
                      </a:cubicBezTo>
                      <a:cubicBezTo>
                        <a:pt x="20" y="1"/>
                        <a:pt x="19" y="0"/>
                        <a:pt x="19" y="0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3"/>
                        <a:pt x="16" y="4"/>
                        <a:pt x="16" y="5"/>
                      </a:cubicBezTo>
                      <a:cubicBezTo>
                        <a:pt x="15" y="5"/>
                        <a:pt x="14" y="5"/>
                        <a:pt x="12" y="6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0" y="8"/>
                        <a:pt x="10" y="9"/>
                        <a:pt x="10" y="9"/>
                      </a:cubicBezTo>
                      <a:cubicBezTo>
                        <a:pt x="8" y="10"/>
                        <a:pt x="8" y="10"/>
                        <a:pt x="8" y="10"/>
                      </a:cubicBezTo>
                      <a:cubicBezTo>
                        <a:pt x="8" y="10"/>
                        <a:pt x="8" y="11"/>
                        <a:pt x="8" y="12"/>
                      </a:cubicBezTo>
                      <a:cubicBezTo>
                        <a:pt x="8" y="12"/>
                        <a:pt x="7" y="11"/>
                        <a:pt x="7" y="11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03" name="Freeform 177"/>
                <p:cNvSpPr/>
                <p:nvPr/>
              </p:nvSpPr>
              <p:spPr bwMode="auto">
                <a:xfrm>
                  <a:off x="2298" y="1887"/>
                  <a:ext cx="3" cy="4"/>
                </a:xfrm>
                <a:custGeom>
                  <a:avLst/>
                  <a:gdLst>
                    <a:gd name="T0" fmla="*/ 0 w 3"/>
                    <a:gd name="T1" fmla="*/ 4 h 4"/>
                    <a:gd name="T2" fmla="*/ 3 w 3"/>
                    <a:gd name="T3" fmla="*/ 0 h 4"/>
                    <a:gd name="T4" fmla="*/ 0 w 3"/>
                    <a:gd name="T5" fmla="*/ 3 h 4"/>
                    <a:gd name="T6" fmla="*/ 0 w 3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cubicBezTo>
                        <a:pt x="2" y="4"/>
                        <a:pt x="2" y="2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0" y="4"/>
                        <a:pt x="0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04" name="Freeform 178"/>
                <p:cNvSpPr/>
                <p:nvPr/>
              </p:nvSpPr>
              <p:spPr bwMode="auto">
                <a:xfrm>
                  <a:off x="2328" y="1885"/>
                  <a:ext cx="4" cy="7"/>
                </a:xfrm>
                <a:custGeom>
                  <a:avLst/>
                  <a:gdLst>
                    <a:gd name="T0" fmla="*/ 1 w 4"/>
                    <a:gd name="T1" fmla="*/ 7 h 7"/>
                    <a:gd name="T2" fmla="*/ 4 w 4"/>
                    <a:gd name="T3" fmla="*/ 0 h 7"/>
                    <a:gd name="T4" fmla="*/ 0 w 4"/>
                    <a:gd name="T5" fmla="*/ 4 h 7"/>
                    <a:gd name="T6" fmla="*/ 1 w 4"/>
                    <a:gd name="T7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7">
                      <a:moveTo>
                        <a:pt x="1" y="7"/>
                      </a:moveTo>
                      <a:cubicBezTo>
                        <a:pt x="1" y="3"/>
                        <a:pt x="3" y="2"/>
                        <a:pt x="4" y="0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6"/>
                        <a:pt x="1" y="7"/>
                        <a:pt x="1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05" name="Freeform 179"/>
                <p:cNvSpPr/>
                <p:nvPr/>
              </p:nvSpPr>
              <p:spPr bwMode="auto">
                <a:xfrm>
                  <a:off x="2322" y="1892"/>
                  <a:ext cx="4" cy="4"/>
                </a:xfrm>
                <a:custGeom>
                  <a:avLst/>
                  <a:gdLst>
                    <a:gd name="T0" fmla="*/ 1 w 4"/>
                    <a:gd name="T1" fmla="*/ 4 h 4"/>
                    <a:gd name="T2" fmla="*/ 4 w 4"/>
                    <a:gd name="T3" fmla="*/ 1 h 4"/>
                    <a:gd name="T4" fmla="*/ 3 w 4"/>
                    <a:gd name="T5" fmla="*/ 0 h 4"/>
                    <a:gd name="T6" fmla="*/ 0 w 4"/>
                    <a:gd name="T7" fmla="*/ 3 h 4"/>
                    <a:gd name="T8" fmla="*/ 1 w 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1" y="4"/>
                      </a:moveTo>
                      <a:cubicBezTo>
                        <a:pt x="2" y="4"/>
                        <a:pt x="3" y="3"/>
                        <a:pt x="4" y="1"/>
                      </a:cubicBezTo>
                      <a:cubicBezTo>
                        <a:pt x="4" y="1"/>
                        <a:pt x="3" y="0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0" y="4"/>
                        <a:pt x="1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06" name="Freeform 180"/>
                <p:cNvSpPr/>
                <p:nvPr/>
              </p:nvSpPr>
              <p:spPr bwMode="auto">
                <a:xfrm>
                  <a:off x="2262" y="1853"/>
                  <a:ext cx="18" cy="19"/>
                </a:xfrm>
                <a:custGeom>
                  <a:avLst/>
                  <a:gdLst>
                    <a:gd name="T0" fmla="*/ 16 w 18"/>
                    <a:gd name="T1" fmla="*/ 0 h 18"/>
                    <a:gd name="T2" fmla="*/ 15 w 18"/>
                    <a:gd name="T3" fmla="*/ 3 h 18"/>
                    <a:gd name="T4" fmla="*/ 0 w 18"/>
                    <a:gd name="T5" fmla="*/ 18 h 18"/>
                    <a:gd name="T6" fmla="*/ 2 w 18"/>
                    <a:gd name="T7" fmla="*/ 18 h 18"/>
                    <a:gd name="T8" fmla="*/ 11 w 18"/>
                    <a:gd name="T9" fmla="*/ 8 h 18"/>
                    <a:gd name="T10" fmla="*/ 16 w 18"/>
                    <a:gd name="T11" fmla="*/ 5 h 18"/>
                    <a:gd name="T12" fmla="*/ 18 w 18"/>
                    <a:gd name="T13" fmla="*/ 4 h 18"/>
                    <a:gd name="T14" fmla="*/ 16 w 18"/>
                    <a:gd name="T15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18">
                      <a:moveTo>
                        <a:pt x="16" y="0"/>
                      </a:moveTo>
                      <a:cubicBezTo>
                        <a:pt x="15" y="1"/>
                        <a:pt x="15" y="2"/>
                        <a:pt x="15" y="3"/>
                      </a:cubicBezTo>
                      <a:cubicBezTo>
                        <a:pt x="12" y="8"/>
                        <a:pt x="3" y="11"/>
                        <a:pt x="0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5" y="17"/>
                        <a:pt x="10" y="14"/>
                        <a:pt x="11" y="8"/>
                      </a:cubicBezTo>
                      <a:cubicBezTo>
                        <a:pt x="13" y="8"/>
                        <a:pt x="15" y="8"/>
                        <a:pt x="16" y="5"/>
                      </a:cubicBezTo>
                      <a:cubicBezTo>
                        <a:pt x="17" y="5"/>
                        <a:pt x="17" y="5"/>
                        <a:pt x="18" y="4"/>
                      </a:cubicBezTo>
                      <a:cubicBezTo>
                        <a:pt x="17" y="3"/>
                        <a:pt x="16" y="3"/>
                        <a:pt x="16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07" name="Freeform 181"/>
                <p:cNvSpPr/>
                <p:nvPr/>
              </p:nvSpPr>
              <p:spPr bwMode="auto">
                <a:xfrm>
                  <a:off x="2279" y="1792"/>
                  <a:ext cx="12" cy="14"/>
                </a:xfrm>
                <a:custGeom>
                  <a:avLst/>
                  <a:gdLst>
                    <a:gd name="T0" fmla="*/ 10 w 11"/>
                    <a:gd name="T1" fmla="*/ 2 h 14"/>
                    <a:gd name="T2" fmla="*/ 7 w 11"/>
                    <a:gd name="T3" fmla="*/ 5 h 14"/>
                    <a:gd name="T4" fmla="*/ 2 w 11"/>
                    <a:gd name="T5" fmla="*/ 0 h 14"/>
                    <a:gd name="T6" fmla="*/ 0 w 11"/>
                    <a:gd name="T7" fmla="*/ 5 h 14"/>
                    <a:gd name="T8" fmla="*/ 1 w 11"/>
                    <a:gd name="T9" fmla="*/ 13 h 14"/>
                    <a:gd name="T10" fmla="*/ 1 w 11"/>
                    <a:gd name="T11" fmla="*/ 14 h 14"/>
                    <a:gd name="T12" fmla="*/ 11 w 11"/>
                    <a:gd name="T13" fmla="*/ 4 h 14"/>
                    <a:gd name="T14" fmla="*/ 10 w 11"/>
                    <a:gd name="T15" fmla="*/ 4 h 14"/>
                    <a:gd name="T16" fmla="*/ 10 w 11"/>
                    <a:gd name="T17" fmla="*/ 2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" h="14">
                      <a:moveTo>
                        <a:pt x="10" y="2"/>
                      </a:moveTo>
                      <a:cubicBezTo>
                        <a:pt x="9" y="3"/>
                        <a:pt x="8" y="5"/>
                        <a:pt x="7" y="5"/>
                      </a:cubicBezTo>
                      <a:cubicBezTo>
                        <a:pt x="4" y="5"/>
                        <a:pt x="5" y="0"/>
                        <a:pt x="2" y="0"/>
                      </a:cubicBezTo>
                      <a:cubicBezTo>
                        <a:pt x="0" y="0"/>
                        <a:pt x="0" y="3"/>
                        <a:pt x="0" y="5"/>
                      </a:cubicBezTo>
                      <a:cubicBezTo>
                        <a:pt x="0" y="8"/>
                        <a:pt x="1" y="10"/>
                        <a:pt x="1" y="13"/>
                      </a:cubicBezTo>
                      <a:cubicBezTo>
                        <a:pt x="1" y="13"/>
                        <a:pt x="1" y="13"/>
                        <a:pt x="1" y="14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3"/>
                        <a:pt x="10" y="3"/>
                        <a:pt x="10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08" name="Freeform 182"/>
                <p:cNvSpPr/>
                <p:nvPr/>
              </p:nvSpPr>
              <p:spPr bwMode="auto">
                <a:xfrm>
                  <a:off x="2277" y="1807"/>
                  <a:ext cx="17" cy="23"/>
                </a:xfrm>
                <a:custGeom>
                  <a:avLst/>
                  <a:gdLst>
                    <a:gd name="T0" fmla="*/ 5 w 16"/>
                    <a:gd name="T1" fmla="*/ 18 h 23"/>
                    <a:gd name="T2" fmla="*/ 7 w 16"/>
                    <a:gd name="T3" fmla="*/ 16 h 23"/>
                    <a:gd name="T4" fmla="*/ 8 w 16"/>
                    <a:gd name="T5" fmla="*/ 16 h 23"/>
                    <a:gd name="T6" fmla="*/ 8 w 16"/>
                    <a:gd name="T7" fmla="*/ 19 h 23"/>
                    <a:gd name="T8" fmla="*/ 7 w 16"/>
                    <a:gd name="T9" fmla="*/ 21 h 23"/>
                    <a:gd name="T10" fmla="*/ 7 w 16"/>
                    <a:gd name="T11" fmla="*/ 23 h 23"/>
                    <a:gd name="T12" fmla="*/ 13 w 16"/>
                    <a:gd name="T13" fmla="*/ 17 h 23"/>
                    <a:gd name="T14" fmla="*/ 11 w 16"/>
                    <a:gd name="T15" fmla="*/ 12 h 23"/>
                    <a:gd name="T16" fmla="*/ 16 w 16"/>
                    <a:gd name="T17" fmla="*/ 1 h 23"/>
                    <a:gd name="T18" fmla="*/ 16 w 16"/>
                    <a:gd name="T19" fmla="*/ 0 h 23"/>
                    <a:gd name="T20" fmla="*/ 0 w 16"/>
                    <a:gd name="T21" fmla="*/ 15 h 23"/>
                    <a:gd name="T22" fmla="*/ 5 w 16"/>
                    <a:gd name="T23" fmla="*/ 18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6" h="23">
                      <a:moveTo>
                        <a:pt x="5" y="18"/>
                      </a:moveTo>
                      <a:cubicBezTo>
                        <a:pt x="6" y="18"/>
                        <a:pt x="6" y="17"/>
                        <a:pt x="7" y="16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7" y="20"/>
                        <a:pt x="7" y="21"/>
                      </a:cubicBezTo>
                      <a:cubicBezTo>
                        <a:pt x="7" y="22"/>
                        <a:pt x="7" y="22"/>
                        <a:pt x="7" y="23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2" y="16"/>
                        <a:pt x="11" y="14"/>
                        <a:pt x="11" y="12"/>
                      </a:cubicBezTo>
                      <a:cubicBezTo>
                        <a:pt x="11" y="7"/>
                        <a:pt x="16" y="7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2" y="16"/>
                        <a:pt x="4" y="18"/>
                        <a:pt x="5" y="1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09" name="Freeform 183"/>
                <p:cNvSpPr/>
                <p:nvPr/>
              </p:nvSpPr>
              <p:spPr bwMode="auto">
                <a:xfrm>
                  <a:off x="2296" y="1829"/>
                  <a:ext cx="12" cy="8"/>
                </a:xfrm>
                <a:custGeom>
                  <a:avLst/>
                  <a:gdLst>
                    <a:gd name="T0" fmla="*/ 10 w 12"/>
                    <a:gd name="T1" fmla="*/ 5 h 8"/>
                    <a:gd name="T2" fmla="*/ 11 w 12"/>
                    <a:gd name="T3" fmla="*/ 2 h 8"/>
                    <a:gd name="T4" fmla="*/ 10 w 12"/>
                    <a:gd name="T5" fmla="*/ 2 h 8"/>
                    <a:gd name="T6" fmla="*/ 8 w 12"/>
                    <a:gd name="T7" fmla="*/ 4 h 8"/>
                    <a:gd name="T8" fmla="*/ 5 w 12"/>
                    <a:gd name="T9" fmla="*/ 0 h 8"/>
                    <a:gd name="T10" fmla="*/ 0 w 12"/>
                    <a:gd name="T11" fmla="*/ 4 h 8"/>
                    <a:gd name="T12" fmla="*/ 4 w 12"/>
                    <a:gd name="T13" fmla="*/ 7 h 8"/>
                    <a:gd name="T14" fmla="*/ 3 w 12"/>
                    <a:gd name="T15" fmla="*/ 2 h 8"/>
                    <a:gd name="T16" fmla="*/ 11 w 12"/>
                    <a:gd name="T17" fmla="*/ 8 h 8"/>
                    <a:gd name="T18" fmla="*/ 12 w 12"/>
                    <a:gd name="T19" fmla="*/ 7 h 8"/>
                    <a:gd name="T20" fmla="*/ 12 w 12"/>
                    <a:gd name="T21" fmla="*/ 5 h 8"/>
                    <a:gd name="T22" fmla="*/ 10 w 12"/>
                    <a:gd name="T23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" h="8">
                      <a:moveTo>
                        <a:pt x="10" y="5"/>
                      </a:moveTo>
                      <a:cubicBezTo>
                        <a:pt x="10" y="4"/>
                        <a:pt x="11" y="4"/>
                        <a:pt x="11" y="2"/>
                      </a:cubicBezTo>
                      <a:cubicBezTo>
                        <a:pt x="11" y="2"/>
                        <a:pt x="10" y="2"/>
                        <a:pt x="10" y="2"/>
                      </a:cubicBezTo>
                      <a:cubicBezTo>
                        <a:pt x="9" y="2"/>
                        <a:pt x="9" y="4"/>
                        <a:pt x="8" y="4"/>
                      </a:cubicBezTo>
                      <a:cubicBezTo>
                        <a:pt x="7" y="4"/>
                        <a:pt x="6" y="1"/>
                        <a:pt x="5" y="0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1" y="6"/>
                        <a:pt x="2" y="7"/>
                        <a:pt x="4" y="7"/>
                      </a:cubicBezTo>
                      <a:cubicBezTo>
                        <a:pt x="3" y="5"/>
                        <a:pt x="2" y="4"/>
                        <a:pt x="3" y="2"/>
                      </a:cubicBezTo>
                      <a:cubicBezTo>
                        <a:pt x="5" y="4"/>
                        <a:pt x="9" y="6"/>
                        <a:pt x="11" y="8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2" y="7"/>
                        <a:pt x="12" y="6"/>
                        <a:pt x="12" y="5"/>
                      </a:cubicBezTo>
                      <a:cubicBezTo>
                        <a:pt x="11" y="6"/>
                        <a:pt x="10" y="6"/>
                        <a:pt x="10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10" name="Freeform 184"/>
                <p:cNvSpPr/>
                <p:nvPr/>
              </p:nvSpPr>
              <p:spPr bwMode="auto">
                <a:xfrm>
                  <a:off x="2313" y="1842"/>
                  <a:ext cx="10" cy="14"/>
                </a:xfrm>
                <a:custGeom>
                  <a:avLst/>
                  <a:gdLst>
                    <a:gd name="T0" fmla="*/ 5 w 10"/>
                    <a:gd name="T1" fmla="*/ 7 h 14"/>
                    <a:gd name="T2" fmla="*/ 4 w 10"/>
                    <a:gd name="T3" fmla="*/ 9 h 14"/>
                    <a:gd name="T4" fmla="*/ 0 w 10"/>
                    <a:gd name="T5" fmla="*/ 9 h 14"/>
                    <a:gd name="T6" fmla="*/ 0 w 10"/>
                    <a:gd name="T7" fmla="*/ 10 h 14"/>
                    <a:gd name="T8" fmla="*/ 4 w 10"/>
                    <a:gd name="T9" fmla="*/ 13 h 14"/>
                    <a:gd name="T10" fmla="*/ 4 w 10"/>
                    <a:gd name="T11" fmla="*/ 14 h 14"/>
                    <a:gd name="T12" fmla="*/ 5 w 10"/>
                    <a:gd name="T13" fmla="*/ 13 h 14"/>
                    <a:gd name="T14" fmla="*/ 5 w 10"/>
                    <a:gd name="T15" fmla="*/ 12 h 14"/>
                    <a:gd name="T16" fmla="*/ 6 w 10"/>
                    <a:gd name="T17" fmla="*/ 12 h 14"/>
                    <a:gd name="T18" fmla="*/ 10 w 10"/>
                    <a:gd name="T19" fmla="*/ 8 h 14"/>
                    <a:gd name="T20" fmla="*/ 8 w 10"/>
                    <a:gd name="T21" fmla="*/ 7 h 14"/>
                    <a:gd name="T22" fmla="*/ 8 w 10"/>
                    <a:gd name="T23" fmla="*/ 3 h 14"/>
                    <a:gd name="T24" fmla="*/ 7 w 10"/>
                    <a:gd name="T25" fmla="*/ 3 h 14"/>
                    <a:gd name="T26" fmla="*/ 7 w 10"/>
                    <a:gd name="T27" fmla="*/ 0 h 14"/>
                    <a:gd name="T28" fmla="*/ 4 w 10"/>
                    <a:gd name="T29" fmla="*/ 0 h 14"/>
                    <a:gd name="T30" fmla="*/ 1 w 10"/>
                    <a:gd name="T31" fmla="*/ 2 h 14"/>
                    <a:gd name="T32" fmla="*/ 5 w 10"/>
                    <a:gd name="T33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" h="14">
                      <a:moveTo>
                        <a:pt x="5" y="7"/>
                      </a:moveTo>
                      <a:cubicBezTo>
                        <a:pt x="5" y="8"/>
                        <a:pt x="4" y="9"/>
                        <a:pt x="4" y="9"/>
                      </a:cubicBezTo>
                      <a:cubicBezTo>
                        <a:pt x="3" y="9"/>
                        <a:pt x="2" y="9"/>
                        <a:pt x="0" y="9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" y="11"/>
                        <a:pt x="2" y="13"/>
                        <a:pt x="4" y="13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6" y="12"/>
                        <a:pt x="6" y="12"/>
                        <a:pt x="6" y="12"/>
                      </a:cubicBez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9" y="8"/>
                        <a:pt x="8" y="7"/>
                        <a:pt x="8" y="7"/>
                      </a:cubicBezTo>
                      <a:cubicBezTo>
                        <a:pt x="8" y="7"/>
                        <a:pt x="9" y="4"/>
                        <a:pt x="8" y="3"/>
                      </a:cubicBezTo>
                      <a:cubicBezTo>
                        <a:pt x="8" y="3"/>
                        <a:pt x="7" y="3"/>
                        <a:pt x="7" y="3"/>
                      </a:cubicBezTo>
                      <a:cubicBezTo>
                        <a:pt x="7" y="2"/>
                        <a:pt x="7" y="1"/>
                        <a:pt x="7" y="0"/>
                      </a:cubicBezTo>
                      <a:cubicBezTo>
                        <a:pt x="6" y="0"/>
                        <a:pt x="5" y="0"/>
                        <a:pt x="4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3" y="4"/>
                        <a:pt x="5" y="5"/>
                        <a:pt x="5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11" name="Freeform 185"/>
                <p:cNvSpPr/>
                <p:nvPr/>
              </p:nvSpPr>
              <p:spPr bwMode="auto">
                <a:xfrm>
                  <a:off x="2295" y="1846"/>
                  <a:ext cx="3" cy="3"/>
                </a:xfrm>
                <a:custGeom>
                  <a:avLst/>
                  <a:gdLst>
                    <a:gd name="T0" fmla="*/ 0 w 3"/>
                    <a:gd name="T1" fmla="*/ 1 h 3"/>
                    <a:gd name="T2" fmla="*/ 0 w 3"/>
                    <a:gd name="T3" fmla="*/ 3 h 3"/>
                    <a:gd name="T4" fmla="*/ 3 w 3"/>
                    <a:gd name="T5" fmla="*/ 1 h 3"/>
                    <a:gd name="T6" fmla="*/ 2 w 3"/>
                    <a:gd name="T7" fmla="*/ 0 h 3"/>
                    <a:gd name="T8" fmla="*/ 3 w 3"/>
                    <a:gd name="T9" fmla="*/ 1 h 3"/>
                    <a:gd name="T10" fmla="*/ 3 w 3"/>
                    <a:gd name="T11" fmla="*/ 1 h 3"/>
                    <a:gd name="T12" fmla="*/ 2 w 3"/>
                    <a:gd name="T13" fmla="*/ 0 h 3"/>
                    <a:gd name="T14" fmla="*/ 0 w 3"/>
                    <a:gd name="T1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" h="3">
                      <a:moveTo>
                        <a:pt x="0" y="1"/>
                      </a:move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1"/>
                        <a:pt x="2" y="1"/>
                        <a:pt x="2" y="0"/>
                      </a:cubicBezTo>
                      <a:cubicBezTo>
                        <a:pt x="2" y="1"/>
                        <a:pt x="2" y="1"/>
                        <a:pt x="3" y="1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12" name="Freeform 186"/>
                <p:cNvSpPr/>
                <p:nvPr/>
              </p:nvSpPr>
              <p:spPr bwMode="auto">
                <a:xfrm>
                  <a:off x="2301" y="1853"/>
                  <a:ext cx="8" cy="16"/>
                </a:xfrm>
                <a:custGeom>
                  <a:avLst/>
                  <a:gdLst>
                    <a:gd name="T0" fmla="*/ 8 w 8"/>
                    <a:gd name="T1" fmla="*/ 4 h 15"/>
                    <a:gd name="T2" fmla="*/ 5 w 8"/>
                    <a:gd name="T3" fmla="*/ 1 h 15"/>
                    <a:gd name="T4" fmla="*/ 2 w 8"/>
                    <a:gd name="T5" fmla="*/ 8 h 15"/>
                    <a:gd name="T6" fmla="*/ 0 w 8"/>
                    <a:gd name="T7" fmla="*/ 9 h 15"/>
                    <a:gd name="T8" fmla="*/ 4 w 8"/>
                    <a:gd name="T9" fmla="*/ 15 h 15"/>
                    <a:gd name="T10" fmla="*/ 6 w 8"/>
                    <a:gd name="T11" fmla="*/ 13 h 15"/>
                    <a:gd name="T12" fmla="*/ 5 w 8"/>
                    <a:gd name="T13" fmla="*/ 11 h 15"/>
                    <a:gd name="T14" fmla="*/ 8 w 8"/>
                    <a:gd name="T15" fmla="*/ 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" h="15">
                      <a:moveTo>
                        <a:pt x="8" y="4"/>
                      </a:moveTo>
                      <a:cubicBezTo>
                        <a:pt x="8" y="2"/>
                        <a:pt x="7" y="0"/>
                        <a:pt x="5" y="1"/>
                      </a:cubicBezTo>
                      <a:cubicBezTo>
                        <a:pt x="3" y="1"/>
                        <a:pt x="2" y="7"/>
                        <a:pt x="2" y="8"/>
                      </a:cubicBezTo>
                      <a:cubicBezTo>
                        <a:pt x="1" y="8"/>
                        <a:pt x="0" y="9"/>
                        <a:pt x="0" y="9"/>
                      </a:cubicBezTo>
                      <a:cubicBezTo>
                        <a:pt x="0" y="11"/>
                        <a:pt x="2" y="14"/>
                        <a:pt x="4" y="15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5" y="12"/>
                        <a:pt x="5" y="11"/>
                      </a:cubicBezTo>
                      <a:cubicBezTo>
                        <a:pt x="6" y="9"/>
                        <a:pt x="8" y="7"/>
                        <a:pt x="8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13" name="Freeform 187"/>
                <p:cNvSpPr/>
                <p:nvPr/>
              </p:nvSpPr>
              <p:spPr bwMode="auto">
                <a:xfrm>
                  <a:off x="2308" y="1854"/>
                  <a:ext cx="5" cy="10"/>
                </a:xfrm>
                <a:custGeom>
                  <a:avLst/>
                  <a:gdLst>
                    <a:gd name="T0" fmla="*/ 1 w 5"/>
                    <a:gd name="T1" fmla="*/ 10 h 10"/>
                    <a:gd name="T2" fmla="*/ 5 w 5"/>
                    <a:gd name="T3" fmla="*/ 0 h 10"/>
                    <a:gd name="T4" fmla="*/ 2 w 5"/>
                    <a:gd name="T5" fmla="*/ 0 h 10"/>
                    <a:gd name="T6" fmla="*/ 0 w 5"/>
                    <a:gd name="T7" fmla="*/ 10 h 10"/>
                    <a:gd name="T8" fmla="*/ 1 w 5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0">
                      <a:moveTo>
                        <a:pt x="1" y="10"/>
                      </a:moveTo>
                      <a:cubicBezTo>
                        <a:pt x="1" y="6"/>
                        <a:pt x="5" y="5"/>
                        <a:pt x="5" y="0"/>
                      </a:cubicBezTo>
                      <a:cubicBezTo>
                        <a:pt x="4" y="0"/>
                        <a:pt x="3" y="0"/>
                        <a:pt x="2" y="0"/>
                      </a:cubicBezTo>
                      <a:cubicBezTo>
                        <a:pt x="2" y="5"/>
                        <a:pt x="1" y="7"/>
                        <a:pt x="0" y="10"/>
                      </a:cubicBezTo>
                      <a:cubicBezTo>
                        <a:pt x="0" y="10"/>
                        <a:pt x="1" y="10"/>
                        <a:pt x="1" y="1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14" name="Freeform 188"/>
                <p:cNvSpPr/>
                <p:nvPr/>
              </p:nvSpPr>
              <p:spPr bwMode="auto">
                <a:xfrm>
                  <a:off x="2313" y="1860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15" name="Freeform 189"/>
                <p:cNvSpPr/>
                <p:nvPr/>
              </p:nvSpPr>
              <p:spPr bwMode="auto">
                <a:xfrm>
                  <a:off x="2287" y="1837"/>
                  <a:ext cx="6" cy="6"/>
                </a:xfrm>
                <a:custGeom>
                  <a:avLst/>
                  <a:gdLst>
                    <a:gd name="T0" fmla="*/ 2 w 5"/>
                    <a:gd name="T1" fmla="*/ 6 h 6"/>
                    <a:gd name="T2" fmla="*/ 4 w 5"/>
                    <a:gd name="T3" fmla="*/ 1 h 6"/>
                    <a:gd name="T4" fmla="*/ 4 w 5"/>
                    <a:gd name="T5" fmla="*/ 0 h 6"/>
                    <a:gd name="T6" fmla="*/ 0 w 5"/>
                    <a:gd name="T7" fmla="*/ 4 h 6"/>
                    <a:gd name="T8" fmla="*/ 2 w 5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2" y="6"/>
                      </a:moveTo>
                      <a:cubicBezTo>
                        <a:pt x="3" y="6"/>
                        <a:pt x="5" y="3"/>
                        <a:pt x="4" y="1"/>
                      </a:cubicBezTo>
                      <a:cubicBezTo>
                        <a:pt x="4" y="1"/>
                        <a:pt x="4" y="1"/>
                        <a:pt x="4" y="0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1" y="5"/>
                        <a:pt x="2" y="6"/>
                        <a:pt x="2" y="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16" name="Freeform 190"/>
                <p:cNvSpPr/>
                <p:nvPr/>
              </p:nvSpPr>
              <p:spPr bwMode="auto">
                <a:xfrm>
                  <a:off x="2294" y="1835"/>
                  <a:ext cx="2" cy="0"/>
                </a:xfrm>
                <a:custGeom>
                  <a:avLst/>
                  <a:gdLst>
                    <a:gd name="T0" fmla="*/ 2 w 2"/>
                    <a:gd name="T1" fmla="*/ 1 w 2"/>
                    <a:gd name="T2" fmla="*/ 0 w 2"/>
                    <a:gd name="T3" fmla="*/ 2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17" name="Freeform 191"/>
                <p:cNvSpPr/>
                <p:nvPr/>
              </p:nvSpPr>
              <p:spPr bwMode="auto">
                <a:xfrm>
                  <a:off x="2279" y="1735"/>
                  <a:ext cx="13" cy="14"/>
                </a:xfrm>
                <a:custGeom>
                  <a:avLst/>
                  <a:gdLst>
                    <a:gd name="T0" fmla="*/ 9 w 12"/>
                    <a:gd name="T1" fmla="*/ 0 h 14"/>
                    <a:gd name="T2" fmla="*/ 0 w 12"/>
                    <a:gd name="T3" fmla="*/ 14 h 14"/>
                    <a:gd name="T4" fmla="*/ 12 w 12"/>
                    <a:gd name="T5" fmla="*/ 2 h 14"/>
                    <a:gd name="T6" fmla="*/ 9 w 12"/>
                    <a:gd name="T7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14">
                      <a:moveTo>
                        <a:pt x="9" y="0"/>
                      </a:moveTo>
                      <a:cubicBezTo>
                        <a:pt x="6" y="0"/>
                        <a:pt x="1" y="8"/>
                        <a:pt x="0" y="14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0"/>
                        <a:pt x="11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18" name="Freeform 192"/>
                <p:cNvSpPr/>
                <p:nvPr/>
              </p:nvSpPr>
              <p:spPr bwMode="auto">
                <a:xfrm>
                  <a:off x="2283" y="1753"/>
                  <a:ext cx="7" cy="6"/>
                </a:xfrm>
                <a:custGeom>
                  <a:avLst/>
                  <a:gdLst>
                    <a:gd name="T0" fmla="*/ 6 w 6"/>
                    <a:gd name="T1" fmla="*/ 0 h 6"/>
                    <a:gd name="T2" fmla="*/ 0 w 6"/>
                    <a:gd name="T3" fmla="*/ 6 h 6"/>
                    <a:gd name="T4" fmla="*/ 0 w 6"/>
                    <a:gd name="T5" fmla="*/ 6 h 6"/>
                    <a:gd name="T6" fmla="*/ 6 w 6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6">
                      <a:moveTo>
                        <a:pt x="6" y="0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2" y="6"/>
                        <a:pt x="4" y="4"/>
                        <a:pt x="6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19" name="Freeform 193"/>
                <p:cNvSpPr/>
                <p:nvPr/>
              </p:nvSpPr>
              <p:spPr bwMode="auto">
                <a:xfrm>
                  <a:off x="2191" y="1778"/>
                  <a:ext cx="16" cy="16"/>
                </a:xfrm>
                <a:custGeom>
                  <a:avLst/>
                  <a:gdLst>
                    <a:gd name="T0" fmla="*/ 4 w 16"/>
                    <a:gd name="T1" fmla="*/ 16 h 16"/>
                    <a:gd name="T2" fmla="*/ 16 w 16"/>
                    <a:gd name="T3" fmla="*/ 4 h 16"/>
                    <a:gd name="T4" fmla="*/ 15 w 16"/>
                    <a:gd name="T5" fmla="*/ 0 h 16"/>
                    <a:gd name="T6" fmla="*/ 0 w 16"/>
                    <a:gd name="T7" fmla="*/ 15 h 16"/>
                    <a:gd name="T8" fmla="*/ 4 w 16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6">
                      <a:moveTo>
                        <a:pt x="4" y="16"/>
                      </a:moveTo>
                      <a:cubicBezTo>
                        <a:pt x="8" y="16"/>
                        <a:pt x="16" y="8"/>
                        <a:pt x="16" y="4"/>
                      </a:cubicBezTo>
                      <a:cubicBezTo>
                        <a:pt x="16" y="3"/>
                        <a:pt x="15" y="1"/>
                        <a:pt x="15" y="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1" y="16"/>
                        <a:pt x="2" y="16"/>
                        <a:pt x="4" y="1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20" name="Freeform 194"/>
                <p:cNvSpPr/>
                <p:nvPr/>
              </p:nvSpPr>
              <p:spPr bwMode="auto">
                <a:xfrm>
                  <a:off x="2355" y="1659"/>
                  <a:ext cx="12" cy="10"/>
                </a:xfrm>
                <a:custGeom>
                  <a:avLst/>
                  <a:gdLst>
                    <a:gd name="T0" fmla="*/ 7 w 12"/>
                    <a:gd name="T1" fmla="*/ 7 h 10"/>
                    <a:gd name="T2" fmla="*/ 7 w 12"/>
                    <a:gd name="T3" fmla="*/ 7 h 10"/>
                    <a:gd name="T4" fmla="*/ 12 w 12"/>
                    <a:gd name="T5" fmla="*/ 1 h 10"/>
                    <a:gd name="T6" fmla="*/ 9 w 12"/>
                    <a:gd name="T7" fmla="*/ 0 h 10"/>
                    <a:gd name="T8" fmla="*/ 0 w 12"/>
                    <a:gd name="T9" fmla="*/ 7 h 10"/>
                    <a:gd name="T10" fmla="*/ 3 w 12"/>
                    <a:gd name="T11" fmla="*/ 10 h 10"/>
                    <a:gd name="T12" fmla="*/ 3 w 12"/>
                    <a:gd name="T13" fmla="*/ 10 h 10"/>
                    <a:gd name="T14" fmla="*/ 7 w 12"/>
                    <a:gd name="T15" fmla="*/ 7 h 10"/>
                    <a:gd name="T16" fmla="*/ 7 w 12"/>
                    <a:gd name="T17" fmla="*/ 7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10">
                      <a:moveTo>
                        <a:pt x="7" y="7"/>
                      </a:move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1" y="1"/>
                        <a:pt x="10" y="0"/>
                        <a:pt x="9" y="0"/>
                      </a:cubicBezTo>
                      <a:cubicBezTo>
                        <a:pt x="8" y="0"/>
                        <a:pt x="0" y="6"/>
                        <a:pt x="0" y="7"/>
                      </a:cubicBezTo>
                      <a:cubicBezTo>
                        <a:pt x="0" y="9"/>
                        <a:pt x="2" y="10"/>
                        <a:pt x="3" y="10"/>
                      </a:cubicBezTo>
                      <a:cubicBezTo>
                        <a:pt x="3" y="10"/>
                        <a:pt x="3" y="10"/>
                        <a:pt x="3" y="10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7" y="7"/>
                        <a:pt x="7" y="7"/>
                        <a:pt x="7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21" name="Freeform 195"/>
                <p:cNvSpPr/>
                <p:nvPr/>
              </p:nvSpPr>
              <p:spPr bwMode="auto">
                <a:xfrm>
                  <a:off x="2372" y="1668"/>
                  <a:ext cx="2" cy="2"/>
                </a:xfrm>
                <a:custGeom>
                  <a:avLst/>
                  <a:gdLst>
                    <a:gd name="T0" fmla="*/ 2 w 2"/>
                    <a:gd name="T1" fmla="*/ 1 h 2"/>
                    <a:gd name="T2" fmla="*/ 2 w 2"/>
                    <a:gd name="T3" fmla="*/ 0 h 2"/>
                    <a:gd name="T4" fmla="*/ 0 w 2"/>
                    <a:gd name="T5" fmla="*/ 1 h 2"/>
                    <a:gd name="T6" fmla="*/ 2 w 2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2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22" name="Freeform 196"/>
                <p:cNvSpPr/>
                <p:nvPr/>
              </p:nvSpPr>
              <p:spPr bwMode="auto">
                <a:xfrm>
                  <a:off x="2362" y="1670"/>
                  <a:ext cx="10" cy="13"/>
                </a:xfrm>
                <a:custGeom>
                  <a:avLst/>
                  <a:gdLst>
                    <a:gd name="T0" fmla="*/ 3 w 10"/>
                    <a:gd name="T1" fmla="*/ 12 h 13"/>
                    <a:gd name="T2" fmla="*/ 4 w 10"/>
                    <a:gd name="T3" fmla="*/ 10 h 13"/>
                    <a:gd name="T4" fmla="*/ 4 w 10"/>
                    <a:gd name="T5" fmla="*/ 12 h 13"/>
                    <a:gd name="T6" fmla="*/ 3 w 10"/>
                    <a:gd name="T7" fmla="*/ 12 h 13"/>
                    <a:gd name="T8" fmla="*/ 3 w 10"/>
                    <a:gd name="T9" fmla="*/ 13 h 13"/>
                    <a:gd name="T10" fmla="*/ 10 w 10"/>
                    <a:gd name="T11" fmla="*/ 0 h 13"/>
                    <a:gd name="T12" fmla="*/ 0 w 10"/>
                    <a:gd name="T13" fmla="*/ 10 h 13"/>
                    <a:gd name="T14" fmla="*/ 3 w 10"/>
                    <a:gd name="T1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13">
                      <a:moveTo>
                        <a:pt x="3" y="12"/>
                      </a:moveTo>
                      <a:cubicBezTo>
                        <a:pt x="3" y="11"/>
                        <a:pt x="4" y="11"/>
                        <a:pt x="4" y="10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4" y="12"/>
                        <a:pt x="3" y="12"/>
                        <a:pt x="3" y="12"/>
                      </a:cubicBezTo>
                      <a:cubicBezTo>
                        <a:pt x="3" y="13"/>
                        <a:pt x="3" y="13"/>
                        <a:pt x="3" y="13"/>
                      </a:cubicBezTo>
                      <a:cubicBezTo>
                        <a:pt x="7" y="13"/>
                        <a:pt x="9" y="5"/>
                        <a:pt x="1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" y="11"/>
                        <a:pt x="2" y="12"/>
                        <a:pt x="3" y="1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23" name="Freeform 197"/>
                <p:cNvSpPr/>
                <p:nvPr/>
              </p:nvSpPr>
              <p:spPr bwMode="auto">
                <a:xfrm>
                  <a:off x="2365" y="1680"/>
                  <a:ext cx="0" cy="2"/>
                </a:xfrm>
                <a:custGeom>
                  <a:avLst/>
                  <a:gdLst>
                    <a:gd name="T0" fmla="*/ 0 h 2"/>
                    <a:gd name="T1" fmla="*/ 2 h 2"/>
                    <a:gd name="T2" fmla="*/ 2 h 2"/>
                    <a:gd name="T3" fmla="*/ 0 h 2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24" name="Freeform 198"/>
                <p:cNvSpPr/>
                <p:nvPr/>
              </p:nvSpPr>
              <p:spPr bwMode="auto">
                <a:xfrm>
                  <a:off x="2378" y="1654"/>
                  <a:ext cx="22" cy="14"/>
                </a:xfrm>
                <a:custGeom>
                  <a:avLst/>
                  <a:gdLst>
                    <a:gd name="T0" fmla="*/ 3 w 22"/>
                    <a:gd name="T1" fmla="*/ 14 h 14"/>
                    <a:gd name="T2" fmla="*/ 10 w 22"/>
                    <a:gd name="T3" fmla="*/ 8 h 14"/>
                    <a:gd name="T4" fmla="*/ 14 w 22"/>
                    <a:gd name="T5" fmla="*/ 9 h 14"/>
                    <a:gd name="T6" fmla="*/ 14 w 22"/>
                    <a:gd name="T7" fmla="*/ 0 h 14"/>
                    <a:gd name="T8" fmla="*/ 7 w 22"/>
                    <a:gd name="T9" fmla="*/ 3 h 14"/>
                    <a:gd name="T10" fmla="*/ 0 w 22"/>
                    <a:gd name="T11" fmla="*/ 10 h 14"/>
                    <a:gd name="T12" fmla="*/ 1 w 22"/>
                    <a:gd name="T13" fmla="*/ 10 h 14"/>
                    <a:gd name="T14" fmla="*/ 3 w 22"/>
                    <a:gd name="T15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" h="14">
                      <a:moveTo>
                        <a:pt x="3" y="14"/>
                      </a:moveTo>
                      <a:cubicBezTo>
                        <a:pt x="7" y="14"/>
                        <a:pt x="7" y="10"/>
                        <a:pt x="10" y="8"/>
                      </a:cubicBezTo>
                      <a:cubicBezTo>
                        <a:pt x="11" y="8"/>
                        <a:pt x="14" y="9"/>
                        <a:pt x="14" y="9"/>
                      </a:cubicBezTo>
                      <a:cubicBezTo>
                        <a:pt x="19" y="9"/>
                        <a:pt x="22" y="0"/>
                        <a:pt x="14" y="0"/>
                      </a:cubicBezTo>
                      <a:cubicBezTo>
                        <a:pt x="12" y="0"/>
                        <a:pt x="10" y="3"/>
                        <a:pt x="7" y="3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2"/>
                        <a:pt x="2" y="14"/>
                        <a:pt x="3" y="1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25" name="Freeform 199"/>
                <p:cNvSpPr/>
                <p:nvPr/>
              </p:nvSpPr>
              <p:spPr bwMode="auto">
                <a:xfrm>
                  <a:off x="2366" y="1645"/>
                  <a:ext cx="17" cy="12"/>
                </a:xfrm>
                <a:custGeom>
                  <a:avLst/>
                  <a:gdLst>
                    <a:gd name="T0" fmla="*/ 3 w 17"/>
                    <a:gd name="T1" fmla="*/ 10 h 12"/>
                    <a:gd name="T2" fmla="*/ 0 w 17"/>
                    <a:gd name="T3" fmla="*/ 11 h 12"/>
                    <a:gd name="T4" fmla="*/ 4 w 17"/>
                    <a:gd name="T5" fmla="*/ 12 h 12"/>
                    <a:gd name="T6" fmla="*/ 4 w 17"/>
                    <a:gd name="T7" fmla="*/ 12 h 12"/>
                    <a:gd name="T8" fmla="*/ 17 w 17"/>
                    <a:gd name="T9" fmla="*/ 0 h 12"/>
                    <a:gd name="T10" fmla="*/ 3 w 17"/>
                    <a:gd name="T11" fmla="*/ 1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12">
                      <a:moveTo>
                        <a:pt x="3" y="10"/>
                      </a:moveTo>
                      <a:cubicBezTo>
                        <a:pt x="2" y="10"/>
                        <a:pt x="0" y="10"/>
                        <a:pt x="0" y="11"/>
                      </a:cubicBezTo>
                      <a:cubicBezTo>
                        <a:pt x="0" y="12"/>
                        <a:pt x="2" y="12"/>
                        <a:pt x="4" y="12"/>
                      </a:cubicBezTo>
                      <a:cubicBezTo>
                        <a:pt x="4" y="12"/>
                        <a:pt x="4" y="12"/>
                        <a:pt x="4" y="12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1" y="1"/>
                        <a:pt x="9" y="6"/>
                        <a:pt x="3" y="1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26" name="Freeform 200"/>
                <p:cNvSpPr/>
                <p:nvPr/>
              </p:nvSpPr>
              <p:spPr bwMode="auto">
                <a:xfrm>
                  <a:off x="2389" y="1592"/>
                  <a:ext cx="65" cy="63"/>
                </a:xfrm>
                <a:custGeom>
                  <a:avLst/>
                  <a:gdLst>
                    <a:gd name="T0" fmla="*/ 61 w 64"/>
                    <a:gd name="T1" fmla="*/ 0 h 63"/>
                    <a:gd name="T2" fmla="*/ 49 w 64"/>
                    <a:gd name="T3" fmla="*/ 11 h 63"/>
                    <a:gd name="T4" fmla="*/ 50 w 64"/>
                    <a:gd name="T5" fmla="*/ 14 h 63"/>
                    <a:gd name="T6" fmla="*/ 35 w 64"/>
                    <a:gd name="T7" fmla="*/ 36 h 63"/>
                    <a:gd name="T8" fmla="*/ 27 w 64"/>
                    <a:gd name="T9" fmla="*/ 40 h 63"/>
                    <a:gd name="T10" fmla="*/ 25 w 64"/>
                    <a:gd name="T11" fmla="*/ 39 h 63"/>
                    <a:gd name="T12" fmla="*/ 27 w 64"/>
                    <a:gd name="T13" fmla="*/ 36 h 63"/>
                    <a:gd name="T14" fmla="*/ 22 w 64"/>
                    <a:gd name="T15" fmla="*/ 43 h 63"/>
                    <a:gd name="T16" fmla="*/ 13 w 64"/>
                    <a:gd name="T17" fmla="*/ 53 h 63"/>
                    <a:gd name="T18" fmla="*/ 8 w 64"/>
                    <a:gd name="T19" fmla="*/ 53 h 63"/>
                    <a:gd name="T20" fmla="*/ 0 w 64"/>
                    <a:gd name="T21" fmla="*/ 61 h 63"/>
                    <a:gd name="T22" fmla="*/ 1 w 64"/>
                    <a:gd name="T23" fmla="*/ 60 h 63"/>
                    <a:gd name="T24" fmla="*/ 4 w 64"/>
                    <a:gd name="T25" fmla="*/ 58 h 63"/>
                    <a:gd name="T26" fmla="*/ 13 w 64"/>
                    <a:gd name="T27" fmla="*/ 61 h 63"/>
                    <a:gd name="T28" fmla="*/ 13 w 64"/>
                    <a:gd name="T29" fmla="*/ 63 h 63"/>
                    <a:gd name="T30" fmla="*/ 64 w 64"/>
                    <a:gd name="T31" fmla="*/ 11 h 63"/>
                    <a:gd name="T32" fmla="*/ 62 w 64"/>
                    <a:gd name="T33" fmla="*/ 5 h 63"/>
                    <a:gd name="T34" fmla="*/ 61 w 64"/>
                    <a:gd name="T35" fmla="*/ 0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" h="63">
                      <a:moveTo>
                        <a:pt x="61" y="0"/>
                      </a:move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50" y="12"/>
                        <a:pt x="50" y="12"/>
                        <a:pt x="50" y="14"/>
                      </a:cubicBezTo>
                      <a:cubicBezTo>
                        <a:pt x="50" y="23"/>
                        <a:pt x="41" y="34"/>
                        <a:pt x="35" y="36"/>
                      </a:cubicBezTo>
                      <a:cubicBezTo>
                        <a:pt x="31" y="37"/>
                        <a:pt x="31" y="40"/>
                        <a:pt x="27" y="40"/>
                      </a:cubicBezTo>
                      <a:cubicBezTo>
                        <a:pt x="26" y="40"/>
                        <a:pt x="25" y="39"/>
                        <a:pt x="25" y="39"/>
                      </a:cubicBezTo>
                      <a:cubicBezTo>
                        <a:pt x="25" y="38"/>
                        <a:pt x="26" y="37"/>
                        <a:pt x="27" y="36"/>
                      </a:cubicBezTo>
                      <a:cubicBezTo>
                        <a:pt x="26" y="36"/>
                        <a:pt x="22" y="43"/>
                        <a:pt x="22" y="43"/>
                      </a:cubicBezTo>
                      <a:cubicBezTo>
                        <a:pt x="19" y="43"/>
                        <a:pt x="18" y="53"/>
                        <a:pt x="13" y="53"/>
                      </a:cubicBezTo>
                      <a:cubicBezTo>
                        <a:pt x="11" y="53"/>
                        <a:pt x="10" y="53"/>
                        <a:pt x="8" y="53"/>
                      </a:cubicBezTo>
                      <a:cubicBezTo>
                        <a:pt x="0" y="61"/>
                        <a:pt x="0" y="61"/>
                        <a:pt x="0" y="61"/>
                      </a:cubicBezTo>
                      <a:cubicBezTo>
                        <a:pt x="0" y="61"/>
                        <a:pt x="1" y="61"/>
                        <a:pt x="1" y="60"/>
                      </a:cubicBezTo>
                      <a:cubicBezTo>
                        <a:pt x="2" y="60"/>
                        <a:pt x="2" y="58"/>
                        <a:pt x="4" y="58"/>
                      </a:cubicBezTo>
                      <a:cubicBezTo>
                        <a:pt x="7" y="58"/>
                        <a:pt x="10" y="60"/>
                        <a:pt x="13" y="61"/>
                      </a:cubicBezTo>
                      <a:cubicBezTo>
                        <a:pt x="13" y="61"/>
                        <a:pt x="13" y="62"/>
                        <a:pt x="13" y="63"/>
                      </a:cubicBezTo>
                      <a:cubicBezTo>
                        <a:pt x="64" y="11"/>
                        <a:pt x="64" y="11"/>
                        <a:pt x="64" y="11"/>
                      </a:cubicBezTo>
                      <a:cubicBezTo>
                        <a:pt x="63" y="9"/>
                        <a:pt x="62" y="8"/>
                        <a:pt x="62" y="5"/>
                      </a:cubicBezTo>
                      <a:cubicBezTo>
                        <a:pt x="62" y="3"/>
                        <a:pt x="62" y="2"/>
                        <a:pt x="6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27" name="Freeform 201"/>
                <p:cNvSpPr/>
                <p:nvPr/>
              </p:nvSpPr>
              <p:spPr bwMode="auto">
                <a:xfrm>
                  <a:off x="2417" y="1625"/>
                  <a:ext cx="30" cy="29"/>
                </a:xfrm>
                <a:custGeom>
                  <a:avLst/>
                  <a:gdLst>
                    <a:gd name="T0" fmla="*/ 4 w 29"/>
                    <a:gd name="T1" fmla="*/ 29 h 29"/>
                    <a:gd name="T2" fmla="*/ 9 w 29"/>
                    <a:gd name="T3" fmla="*/ 27 h 29"/>
                    <a:gd name="T4" fmla="*/ 12 w 29"/>
                    <a:gd name="T5" fmla="*/ 27 h 29"/>
                    <a:gd name="T6" fmla="*/ 13 w 29"/>
                    <a:gd name="T7" fmla="*/ 27 h 29"/>
                    <a:gd name="T8" fmla="*/ 21 w 29"/>
                    <a:gd name="T9" fmla="*/ 20 h 29"/>
                    <a:gd name="T10" fmla="*/ 20 w 29"/>
                    <a:gd name="T11" fmla="*/ 23 h 29"/>
                    <a:gd name="T12" fmla="*/ 27 w 29"/>
                    <a:gd name="T13" fmla="*/ 17 h 29"/>
                    <a:gd name="T14" fmla="*/ 26 w 29"/>
                    <a:gd name="T15" fmla="*/ 13 h 29"/>
                    <a:gd name="T16" fmla="*/ 29 w 29"/>
                    <a:gd name="T17" fmla="*/ 5 h 29"/>
                    <a:gd name="T18" fmla="*/ 29 w 29"/>
                    <a:gd name="T19" fmla="*/ 0 h 29"/>
                    <a:gd name="T20" fmla="*/ 0 w 29"/>
                    <a:gd name="T21" fmla="*/ 28 h 29"/>
                    <a:gd name="T22" fmla="*/ 4 w 29"/>
                    <a:gd name="T2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9" h="29">
                      <a:moveTo>
                        <a:pt x="4" y="29"/>
                      </a:moveTo>
                      <a:cubicBezTo>
                        <a:pt x="6" y="29"/>
                        <a:pt x="8" y="27"/>
                        <a:pt x="9" y="27"/>
                      </a:cubicBezTo>
                      <a:cubicBezTo>
                        <a:pt x="12" y="27"/>
                        <a:pt x="12" y="27"/>
                        <a:pt x="12" y="27"/>
                      </a:cubicBezTo>
                      <a:cubicBezTo>
                        <a:pt x="12" y="27"/>
                        <a:pt x="13" y="27"/>
                        <a:pt x="13" y="27"/>
                      </a:cubicBezTo>
                      <a:cubicBezTo>
                        <a:pt x="15" y="24"/>
                        <a:pt x="17" y="23"/>
                        <a:pt x="21" y="20"/>
                      </a:cubicBezTo>
                      <a:cubicBezTo>
                        <a:pt x="21" y="22"/>
                        <a:pt x="20" y="22"/>
                        <a:pt x="20" y="23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26" y="16"/>
                        <a:pt x="26" y="15"/>
                        <a:pt x="26" y="13"/>
                      </a:cubicBezTo>
                      <a:cubicBezTo>
                        <a:pt x="26" y="9"/>
                        <a:pt x="29" y="8"/>
                        <a:pt x="29" y="5"/>
                      </a:cubicBezTo>
                      <a:cubicBezTo>
                        <a:pt x="29" y="4"/>
                        <a:pt x="29" y="2"/>
                        <a:pt x="29" y="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1" y="29"/>
                        <a:pt x="2" y="29"/>
                        <a:pt x="4" y="2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28" name="Freeform 202"/>
                <p:cNvSpPr/>
                <p:nvPr/>
              </p:nvSpPr>
              <p:spPr bwMode="auto">
                <a:xfrm>
                  <a:off x="2444" y="1571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0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0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29" name="Freeform 203"/>
                <p:cNvSpPr/>
                <p:nvPr/>
              </p:nvSpPr>
              <p:spPr bwMode="auto">
                <a:xfrm>
                  <a:off x="2440" y="1555"/>
                  <a:ext cx="27" cy="32"/>
                </a:xfrm>
                <a:custGeom>
                  <a:avLst/>
                  <a:gdLst>
                    <a:gd name="T0" fmla="*/ 7 w 26"/>
                    <a:gd name="T1" fmla="*/ 16 h 32"/>
                    <a:gd name="T2" fmla="*/ 4 w 26"/>
                    <a:gd name="T3" fmla="*/ 16 h 32"/>
                    <a:gd name="T4" fmla="*/ 5 w 26"/>
                    <a:gd name="T5" fmla="*/ 17 h 32"/>
                    <a:gd name="T6" fmla="*/ 4 w 26"/>
                    <a:gd name="T7" fmla="*/ 16 h 32"/>
                    <a:gd name="T8" fmla="*/ 5 w 26"/>
                    <a:gd name="T9" fmla="*/ 16 h 32"/>
                    <a:gd name="T10" fmla="*/ 5 w 26"/>
                    <a:gd name="T11" fmla="*/ 16 h 32"/>
                    <a:gd name="T12" fmla="*/ 5 w 26"/>
                    <a:gd name="T13" fmla="*/ 18 h 32"/>
                    <a:gd name="T14" fmla="*/ 0 w 26"/>
                    <a:gd name="T15" fmla="*/ 25 h 32"/>
                    <a:gd name="T16" fmla="*/ 2 w 26"/>
                    <a:gd name="T17" fmla="*/ 27 h 32"/>
                    <a:gd name="T18" fmla="*/ 2 w 26"/>
                    <a:gd name="T19" fmla="*/ 32 h 32"/>
                    <a:gd name="T20" fmla="*/ 5 w 26"/>
                    <a:gd name="T21" fmla="*/ 29 h 32"/>
                    <a:gd name="T22" fmla="*/ 2 w 26"/>
                    <a:gd name="T23" fmla="*/ 26 h 32"/>
                    <a:gd name="T24" fmla="*/ 9 w 26"/>
                    <a:gd name="T25" fmla="*/ 24 h 32"/>
                    <a:gd name="T26" fmla="*/ 26 w 26"/>
                    <a:gd name="T27" fmla="*/ 7 h 32"/>
                    <a:gd name="T28" fmla="*/ 18 w 26"/>
                    <a:gd name="T29" fmla="*/ 0 h 32"/>
                    <a:gd name="T30" fmla="*/ 13 w 26"/>
                    <a:gd name="T31" fmla="*/ 5 h 32"/>
                    <a:gd name="T32" fmla="*/ 7 w 26"/>
                    <a:gd name="T33" fmla="*/ 16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6" h="32">
                      <a:moveTo>
                        <a:pt x="7" y="16"/>
                      </a:moveTo>
                      <a:cubicBezTo>
                        <a:pt x="6" y="16"/>
                        <a:pt x="5" y="16"/>
                        <a:pt x="4" y="16"/>
                      </a:cubicBezTo>
                      <a:cubicBezTo>
                        <a:pt x="4" y="17"/>
                        <a:pt x="5" y="17"/>
                        <a:pt x="5" y="17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16"/>
                        <a:pt x="5" y="16"/>
                        <a:pt x="5" y="16"/>
                      </a:cubicBezTo>
                      <a:cubicBezTo>
                        <a:pt x="4" y="16"/>
                        <a:pt x="5" y="16"/>
                        <a:pt x="5" y="16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20"/>
                        <a:pt x="0" y="22"/>
                        <a:pt x="0" y="25"/>
                      </a:cubicBezTo>
                      <a:cubicBezTo>
                        <a:pt x="0" y="26"/>
                        <a:pt x="2" y="26"/>
                        <a:pt x="2" y="27"/>
                      </a:cubicBezTo>
                      <a:cubicBezTo>
                        <a:pt x="2" y="28"/>
                        <a:pt x="2" y="30"/>
                        <a:pt x="2" y="32"/>
                      </a:cubicBezTo>
                      <a:cubicBezTo>
                        <a:pt x="5" y="29"/>
                        <a:pt x="5" y="29"/>
                        <a:pt x="5" y="29"/>
                      </a:cubicBezTo>
                      <a:cubicBezTo>
                        <a:pt x="3" y="28"/>
                        <a:pt x="2" y="27"/>
                        <a:pt x="2" y="26"/>
                      </a:cubicBezTo>
                      <a:cubicBezTo>
                        <a:pt x="2" y="22"/>
                        <a:pt x="6" y="23"/>
                        <a:pt x="9" y="24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3" y="5"/>
                        <a:pt x="21" y="2"/>
                        <a:pt x="18" y="0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2" y="9"/>
                        <a:pt x="10" y="16"/>
                        <a:pt x="7" y="1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930" name="Freeform 204"/>
                <p:cNvSpPr/>
                <p:nvPr/>
              </p:nvSpPr>
              <p:spPr bwMode="auto">
                <a:xfrm>
                  <a:off x="2462" y="1563"/>
                  <a:ext cx="22" cy="20"/>
                </a:xfrm>
                <a:custGeom>
                  <a:avLst/>
                  <a:gdLst>
                    <a:gd name="T0" fmla="*/ 3 w 22"/>
                    <a:gd name="T1" fmla="*/ 20 h 20"/>
                    <a:gd name="T2" fmla="*/ 13 w 22"/>
                    <a:gd name="T3" fmla="*/ 10 h 20"/>
                    <a:gd name="T4" fmla="*/ 22 w 22"/>
                    <a:gd name="T5" fmla="*/ 8 h 20"/>
                    <a:gd name="T6" fmla="*/ 18 w 22"/>
                    <a:gd name="T7" fmla="*/ 4 h 20"/>
                    <a:gd name="T8" fmla="*/ 20 w 22"/>
                    <a:gd name="T9" fmla="*/ 1 h 20"/>
                    <a:gd name="T10" fmla="*/ 17 w 22"/>
                    <a:gd name="T11" fmla="*/ 1 h 20"/>
                    <a:gd name="T12" fmla="*/ 0 w 22"/>
                    <a:gd name="T13" fmla="*/ 18 h 20"/>
                    <a:gd name="T14" fmla="*/ 3 w 22"/>
                    <a:gd name="T15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" h="20">
                      <a:moveTo>
                        <a:pt x="3" y="20"/>
                      </a:moveTo>
                      <a:cubicBezTo>
                        <a:pt x="5" y="17"/>
                        <a:pt x="7" y="10"/>
                        <a:pt x="13" y="10"/>
                      </a:cubicBezTo>
                      <a:cubicBezTo>
                        <a:pt x="17" y="10"/>
                        <a:pt x="19" y="9"/>
                        <a:pt x="22" y="8"/>
                      </a:cubicBezTo>
                      <a:cubicBezTo>
                        <a:pt x="20" y="8"/>
                        <a:pt x="18" y="6"/>
                        <a:pt x="18" y="4"/>
                      </a:cubicBezTo>
                      <a:cubicBezTo>
                        <a:pt x="18" y="3"/>
                        <a:pt x="19" y="2"/>
                        <a:pt x="20" y="1"/>
                      </a:cubicBezTo>
                      <a:cubicBezTo>
                        <a:pt x="19" y="0"/>
                        <a:pt x="18" y="0"/>
                        <a:pt x="17" y="1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1" y="19"/>
                        <a:pt x="2" y="19"/>
                        <a:pt x="3" y="2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</p:grpSp>
          <p:grpSp>
            <p:nvGrpSpPr>
              <p:cNvPr id="12" name="Group 406"/>
              <p:cNvGrpSpPr/>
              <p:nvPr/>
            </p:nvGrpSpPr>
            <p:grpSpPr bwMode="auto">
              <a:xfrm>
                <a:off x="7176" y="2962"/>
                <a:ext cx="5388" cy="3440"/>
                <a:chOff x="677" y="1067"/>
                <a:chExt cx="2155" cy="1376"/>
              </a:xfrm>
            </p:grpSpPr>
            <p:sp>
              <p:nvSpPr>
                <p:cNvPr id="531" name="Freeform 206"/>
                <p:cNvSpPr/>
                <p:nvPr/>
              </p:nvSpPr>
              <p:spPr bwMode="auto">
                <a:xfrm>
                  <a:off x="2489" y="1560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32" name="Freeform 207"/>
                <p:cNvSpPr/>
                <p:nvPr/>
              </p:nvSpPr>
              <p:spPr bwMode="auto">
                <a:xfrm>
                  <a:off x="2482" y="1560"/>
                  <a:ext cx="8" cy="7"/>
                </a:xfrm>
                <a:custGeom>
                  <a:avLst/>
                  <a:gdLst>
                    <a:gd name="T0" fmla="*/ 1 w 8"/>
                    <a:gd name="T1" fmla="*/ 7 h 7"/>
                    <a:gd name="T2" fmla="*/ 8 w 8"/>
                    <a:gd name="T3" fmla="*/ 1 h 7"/>
                    <a:gd name="T4" fmla="*/ 7 w 8"/>
                    <a:gd name="T5" fmla="*/ 0 h 7"/>
                    <a:gd name="T6" fmla="*/ 1 w 8"/>
                    <a:gd name="T7" fmla="*/ 4 h 7"/>
                    <a:gd name="T8" fmla="*/ 1 w 8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7">
                      <a:moveTo>
                        <a:pt x="1" y="7"/>
                      </a:moveTo>
                      <a:cubicBezTo>
                        <a:pt x="4" y="7"/>
                        <a:pt x="7" y="3"/>
                        <a:pt x="8" y="1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5" y="1"/>
                        <a:pt x="2" y="3"/>
                        <a:pt x="1" y="4"/>
                      </a:cubicBezTo>
                      <a:cubicBezTo>
                        <a:pt x="1" y="5"/>
                        <a:pt x="0" y="7"/>
                        <a:pt x="1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33" name="Freeform 208"/>
                <p:cNvSpPr/>
                <p:nvPr/>
              </p:nvSpPr>
              <p:spPr bwMode="auto">
                <a:xfrm>
                  <a:off x="2498" y="1549"/>
                  <a:ext cx="10" cy="8"/>
                </a:xfrm>
                <a:custGeom>
                  <a:avLst/>
                  <a:gdLst>
                    <a:gd name="T0" fmla="*/ 0 w 10"/>
                    <a:gd name="T1" fmla="*/ 6 h 7"/>
                    <a:gd name="T2" fmla="*/ 0 w 10"/>
                    <a:gd name="T3" fmla="*/ 7 h 7"/>
                    <a:gd name="T4" fmla="*/ 6 w 10"/>
                    <a:gd name="T5" fmla="*/ 4 h 7"/>
                    <a:gd name="T6" fmla="*/ 10 w 10"/>
                    <a:gd name="T7" fmla="*/ 0 h 7"/>
                    <a:gd name="T8" fmla="*/ 7 w 10"/>
                    <a:gd name="T9" fmla="*/ 0 h 7"/>
                    <a:gd name="T10" fmla="*/ 0 w 10"/>
                    <a:gd name="T11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7">
                      <a:moveTo>
                        <a:pt x="0" y="6"/>
                      </a:moveTo>
                      <a:cubicBezTo>
                        <a:pt x="0" y="6"/>
                        <a:pt x="0" y="7"/>
                        <a:pt x="0" y="7"/>
                      </a:cubicBezTo>
                      <a:cubicBezTo>
                        <a:pt x="3" y="7"/>
                        <a:pt x="4" y="6"/>
                        <a:pt x="6" y="4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4" y="0"/>
                        <a:pt x="0" y="6"/>
                        <a:pt x="0" y="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34" name="Freeform 209"/>
                <p:cNvSpPr/>
                <p:nvPr/>
              </p:nvSpPr>
              <p:spPr bwMode="auto">
                <a:xfrm>
                  <a:off x="2453" y="1463"/>
                  <a:ext cx="13" cy="22"/>
                </a:xfrm>
                <a:custGeom>
                  <a:avLst/>
                  <a:gdLst>
                    <a:gd name="T0" fmla="*/ 3 w 13"/>
                    <a:gd name="T1" fmla="*/ 22 h 22"/>
                    <a:gd name="T2" fmla="*/ 12 w 13"/>
                    <a:gd name="T3" fmla="*/ 13 h 22"/>
                    <a:gd name="T4" fmla="*/ 12 w 13"/>
                    <a:gd name="T5" fmla="*/ 5 h 22"/>
                    <a:gd name="T6" fmla="*/ 10 w 13"/>
                    <a:gd name="T7" fmla="*/ 0 h 22"/>
                    <a:gd name="T8" fmla="*/ 1 w 13"/>
                    <a:gd name="T9" fmla="*/ 9 h 22"/>
                    <a:gd name="T10" fmla="*/ 0 w 13"/>
                    <a:gd name="T11" fmla="*/ 17 h 22"/>
                    <a:gd name="T12" fmla="*/ 3 w 13"/>
                    <a:gd name="T13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22">
                      <a:moveTo>
                        <a:pt x="3" y="22"/>
                      </a:move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11" y="11"/>
                        <a:pt x="13" y="8"/>
                        <a:pt x="12" y="5"/>
                      </a:cubicBezTo>
                      <a:cubicBezTo>
                        <a:pt x="11" y="4"/>
                        <a:pt x="11" y="2"/>
                        <a:pt x="10" y="0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11"/>
                        <a:pt x="0" y="14"/>
                        <a:pt x="0" y="17"/>
                      </a:cubicBezTo>
                      <a:cubicBezTo>
                        <a:pt x="0" y="19"/>
                        <a:pt x="2" y="21"/>
                        <a:pt x="3" y="2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35" name="Freeform 210"/>
                <p:cNvSpPr/>
                <p:nvPr/>
              </p:nvSpPr>
              <p:spPr bwMode="auto">
                <a:xfrm>
                  <a:off x="2456" y="1489"/>
                  <a:ext cx="14" cy="25"/>
                </a:xfrm>
                <a:custGeom>
                  <a:avLst/>
                  <a:gdLst>
                    <a:gd name="T0" fmla="*/ 3 w 14"/>
                    <a:gd name="T1" fmla="*/ 17 h 25"/>
                    <a:gd name="T2" fmla="*/ 0 w 14"/>
                    <a:gd name="T3" fmla="*/ 25 h 25"/>
                    <a:gd name="T4" fmla="*/ 14 w 14"/>
                    <a:gd name="T5" fmla="*/ 11 h 25"/>
                    <a:gd name="T6" fmla="*/ 12 w 14"/>
                    <a:gd name="T7" fmla="*/ 5 h 25"/>
                    <a:gd name="T8" fmla="*/ 11 w 14"/>
                    <a:gd name="T9" fmla="*/ 0 h 25"/>
                    <a:gd name="T10" fmla="*/ 3 w 14"/>
                    <a:gd name="T11" fmla="*/ 8 h 25"/>
                    <a:gd name="T12" fmla="*/ 3 w 14"/>
                    <a:gd name="T13" fmla="*/ 1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25">
                      <a:moveTo>
                        <a:pt x="3" y="17"/>
                      </a:moveTo>
                      <a:cubicBezTo>
                        <a:pt x="3" y="20"/>
                        <a:pt x="1" y="22"/>
                        <a:pt x="0" y="25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3" y="9"/>
                        <a:pt x="12" y="7"/>
                        <a:pt x="12" y="5"/>
                      </a:cubicBezTo>
                      <a:cubicBezTo>
                        <a:pt x="11" y="4"/>
                        <a:pt x="11" y="2"/>
                        <a:pt x="11" y="0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11"/>
                        <a:pt x="3" y="13"/>
                        <a:pt x="3" y="1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36" name="Freeform 211"/>
                <p:cNvSpPr/>
                <p:nvPr/>
              </p:nvSpPr>
              <p:spPr bwMode="auto">
                <a:xfrm>
                  <a:off x="2473" y="1510"/>
                  <a:ext cx="2" cy="3"/>
                </a:xfrm>
                <a:custGeom>
                  <a:avLst/>
                  <a:gdLst>
                    <a:gd name="T0" fmla="*/ 2 w 2"/>
                    <a:gd name="T1" fmla="*/ 3 h 3"/>
                    <a:gd name="T2" fmla="*/ 1 w 2"/>
                    <a:gd name="T3" fmla="*/ 0 h 3"/>
                    <a:gd name="T4" fmla="*/ 0 w 2"/>
                    <a:gd name="T5" fmla="*/ 1 h 3"/>
                    <a:gd name="T6" fmla="*/ 2 w 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2" y="2"/>
                        <a:pt x="1" y="1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2"/>
                        <a:pt x="2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37" name="Freeform 212"/>
                <p:cNvSpPr/>
                <p:nvPr/>
              </p:nvSpPr>
              <p:spPr bwMode="auto">
                <a:xfrm>
                  <a:off x="2459" y="1523"/>
                  <a:ext cx="6" cy="18"/>
                </a:xfrm>
                <a:custGeom>
                  <a:avLst/>
                  <a:gdLst>
                    <a:gd name="T0" fmla="*/ 0 w 6"/>
                    <a:gd name="T1" fmla="*/ 12 h 18"/>
                    <a:gd name="T2" fmla="*/ 0 w 6"/>
                    <a:gd name="T3" fmla="*/ 18 h 18"/>
                    <a:gd name="T4" fmla="*/ 6 w 6"/>
                    <a:gd name="T5" fmla="*/ 11 h 18"/>
                    <a:gd name="T6" fmla="*/ 2 w 6"/>
                    <a:gd name="T7" fmla="*/ 3 h 18"/>
                    <a:gd name="T8" fmla="*/ 2 w 6"/>
                    <a:gd name="T9" fmla="*/ 0 h 18"/>
                    <a:gd name="T10" fmla="*/ 0 w 6"/>
                    <a:gd name="T11" fmla="*/ 3 h 18"/>
                    <a:gd name="T12" fmla="*/ 0 w 6"/>
                    <a:gd name="T13" fmla="*/ 1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18">
                      <a:moveTo>
                        <a:pt x="0" y="12"/>
                      </a:moveTo>
                      <a:cubicBezTo>
                        <a:pt x="0" y="13"/>
                        <a:pt x="0" y="16"/>
                        <a:pt x="0" y="18"/>
                      </a:cubicBez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4" y="9"/>
                        <a:pt x="2" y="6"/>
                        <a:pt x="2" y="3"/>
                      </a:cubicBezTo>
                      <a:cubicBezTo>
                        <a:pt x="2" y="2"/>
                        <a:pt x="2" y="1"/>
                        <a:pt x="2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6"/>
                        <a:pt x="0" y="8"/>
                        <a:pt x="0" y="1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38" name="Freeform 213"/>
                <p:cNvSpPr/>
                <p:nvPr/>
              </p:nvSpPr>
              <p:spPr bwMode="auto">
                <a:xfrm>
                  <a:off x="1778" y="1252"/>
                  <a:ext cx="2" cy="2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2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39" name="Freeform 214"/>
                <p:cNvSpPr/>
                <p:nvPr/>
              </p:nvSpPr>
              <p:spPr bwMode="auto">
                <a:xfrm>
                  <a:off x="1780" y="1254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1 w 1"/>
                    <a:gd name="T3" fmla="*/ 1 h 1"/>
                    <a:gd name="T4" fmla="*/ 0 w 1"/>
                    <a:gd name="T5" fmla="*/ 0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40" name="Freeform 215"/>
                <p:cNvSpPr/>
                <p:nvPr/>
              </p:nvSpPr>
              <p:spPr bwMode="auto">
                <a:xfrm>
                  <a:off x="1763" y="1184"/>
                  <a:ext cx="4" cy="4"/>
                </a:xfrm>
                <a:custGeom>
                  <a:avLst/>
                  <a:gdLst>
                    <a:gd name="T0" fmla="*/ 0 w 4"/>
                    <a:gd name="T1" fmla="*/ 3 h 4"/>
                    <a:gd name="T2" fmla="*/ 0 w 4"/>
                    <a:gd name="T3" fmla="*/ 4 h 4"/>
                    <a:gd name="T4" fmla="*/ 4 w 4"/>
                    <a:gd name="T5" fmla="*/ 0 h 4"/>
                    <a:gd name="T6" fmla="*/ 3 w 4"/>
                    <a:gd name="T7" fmla="*/ 0 h 4"/>
                    <a:gd name="T8" fmla="*/ 0 w 4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0" y="3"/>
                      </a:moveTo>
                      <a:cubicBezTo>
                        <a:pt x="0" y="3"/>
                        <a:pt x="0" y="3"/>
                        <a:pt x="0" y="4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41" name="Freeform 216"/>
                <p:cNvSpPr/>
                <p:nvPr/>
              </p:nvSpPr>
              <p:spPr bwMode="auto">
                <a:xfrm>
                  <a:off x="1733" y="1165"/>
                  <a:ext cx="82" cy="79"/>
                </a:xfrm>
                <a:custGeom>
                  <a:avLst/>
                  <a:gdLst>
                    <a:gd name="T0" fmla="*/ 21 w 81"/>
                    <a:gd name="T1" fmla="*/ 50 h 78"/>
                    <a:gd name="T2" fmla="*/ 17 w 81"/>
                    <a:gd name="T3" fmla="*/ 51 h 78"/>
                    <a:gd name="T4" fmla="*/ 9 w 81"/>
                    <a:gd name="T5" fmla="*/ 59 h 78"/>
                    <a:gd name="T6" fmla="*/ 9 w 81"/>
                    <a:gd name="T7" fmla="*/ 61 h 78"/>
                    <a:gd name="T8" fmla="*/ 0 w 81"/>
                    <a:gd name="T9" fmla="*/ 73 h 78"/>
                    <a:gd name="T10" fmla="*/ 5 w 81"/>
                    <a:gd name="T11" fmla="*/ 78 h 78"/>
                    <a:gd name="T12" fmla="*/ 81 w 81"/>
                    <a:gd name="T13" fmla="*/ 1 h 78"/>
                    <a:gd name="T14" fmla="*/ 78 w 81"/>
                    <a:gd name="T15" fmla="*/ 0 h 78"/>
                    <a:gd name="T16" fmla="*/ 69 w 81"/>
                    <a:gd name="T17" fmla="*/ 4 h 78"/>
                    <a:gd name="T18" fmla="*/ 60 w 81"/>
                    <a:gd name="T19" fmla="*/ 7 h 78"/>
                    <a:gd name="T20" fmla="*/ 20 w 81"/>
                    <a:gd name="T21" fmla="*/ 47 h 78"/>
                    <a:gd name="T22" fmla="*/ 21 w 81"/>
                    <a:gd name="T23" fmla="*/ 5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1" h="78">
                      <a:moveTo>
                        <a:pt x="21" y="50"/>
                      </a:moveTo>
                      <a:cubicBezTo>
                        <a:pt x="20" y="50"/>
                        <a:pt x="19" y="50"/>
                        <a:pt x="17" y="51"/>
                      </a:cubicBezTo>
                      <a:cubicBezTo>
                        <a:pt x="9" y="59"/>
                        <a:pt x="9" y="59"/>
                        <a:pt x="9" y="59"/>
                      </a:cubicBezTo>
                      <a:cubicBezTo>
                        <a:pt x="9" y="61"/>
                        <a:pt x="9" y="61"/>
                        <a:pt x="9" y="61"/>
                      </a:cubicBezTo>
                      <a:cubicBezTo>
                        <a:pt x="9" y="66"/>
                        <a:pt x="0" y="66"/>
                        <a:pt x="0" y="73"/>
                      </a:cubicBezTo>
                      <a:cubicBezTo>
                        <a:pt x="0" y="75"/>
                        <a:pt x="3" y="77"/>
                        <a:pt x="5" y="78"/>
                      </a:cubicBezTo>
                      <a:cubicBezTo>
                        <a:pt x="81" y="1"/>
                        <a:pt x="81" y="1"/>
                        <a:pt x="81" y="1"/>
                      </a:cubicBezTo>
                      <a:cubicBezTo>
                        <a:pt x="80" y="1"/>
                        <a:pt x="79" y="0"/>
                        <a:pt x="78" y="0"/>
                      </a:cubicBezTo>
                      <a:cubicBezTo>
                        <a:pt x="73" y="0"/>
                        <a:pt x="73" y="4"/>
                        <a:pt x="69" y="4"/>
                      </a:cubicBezTo>
                      <a:cubicBezTo>
                        <a:pt x="66" y="4"/>
                        <a:pt x="63" y="5"/>
                        <a:pt x="60" y="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1" y="48"/>
                        <a:pt x="21" y="48"/>
                        <a:pt x="21" y="5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42" name="Freeform 217"/>
                <p:cNvSpPr/>
                <p:nvPr/>
              </p:nvSpPr>
              <p:spPr bwMode="auto">
                <a:xfrm>
                  <a:off x="1749" y="1228"/>
                  <a:ext cx="18" cy="27"/>
                </a:xfrm>
                <a:custGeom>
                  <a:avLst/>
                  <a:gdLst>
                    <a:gd name="T0" fmla="*/ 7 w 18"/>
                    <a:gd name="T1" fmla="*/ 25 h 26"/>
                    <a:gd name="T2" fmla="*/ 18 w 18"/>
                    <a:gd name="T3" fmla="*/ 14 h 26"/>
                    <a:gd name="T4" fmla="*/ 16 w 18"/>
                    <a:gd name="T5" fmla="*/ 7 h 26"/>
                    <a:gd name="T6" fmla="*/ 17 w 18"/>
                    <a:gd name="T7" fmla="*/ 0 h 26"/>
                    <a:gd name="T8" fmla="*/ 0 w 18"/>
                    <a:gd name="T9" fmla="*/ 17 h 26"/>
                    <a:gd name="T10" fmla="*/ 2 w 18"/>
                    <a:gd name="T11" fmla="*/ 25 h 26"/>
                    <a:gd name="T12" fmla="*/ 7 w 18"/>
                    <a:gd name="T13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26">
                      <a:moveTo>
                        <a:pt x="7" y="25"/>
                      </a:moveTo>
                      <a:cubicBezTo>
                        <a:pt x="18" y="14"/>
                        <a:pt x="18" y="14"/>
                        <a:pt x="18" y="14"/>
                      </a:cubicBezTo>
                      <a:cubicBezTo>
                        <a:pt x="17" y="12"/>
                        <a:pt x="16" y="10"/>
                        <a:pt x="16" y="7"/>
                      </a:cubicBezTo>
                      <a:cubicBezTo>
                        <a:pt x="16" y="5"/>
                        <a:pt x="17" y="2"/>
                        <a:pt x="17" y="0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9"/>
                        <a:pt x="0" y="22"/>
                        <a:pt x="2" y="25"/>
                      </a:cubicBezTo>
                      <a:cubicBezTo>
                        <a:pt x="2" y="26"/>
                        <a:pt x="4" y="26"/>
                        <a:pt x="7" y="2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43" name="Freeform 218"/>
                <p:cNvSpPr/>
                <p:nvPr/>
              </p:nvSpPr>
              <p:spPr bwMode="auto">
                <a:xfrm>
                  <a:off x="1799" y="1154"/>
                  <a:ext cx="57" cy="41"/>
                </a:xfrm>
                <a:custGeom>
                  <a:avLst/>
                  <a:gdLst>
                    <a:gd name="T0" fmla="*/ 13 w 56"/>
                    <a:gd name="T1" fmla="*/ 34 h 41"/>
                    <a:gd name="T2" fmla="*/ 19 w 56"/>
                    <a:gd name="T3" fmla="*/ 27 h 41"/>
                    <a:gd name="T4" fmla="*/ 32 w 56"/>
                    <a:gd name="T5" fmla="*/ 24 h 41"/>
                    <a:gd name="T6" fmla="*/ 56 w 56"/>
                    <a:gd name="T7" fmla="*/ 0 h 41"/>
                    <a:gd name="T8" fmla="*/ 27 w 56"/>
                    <a:gd name="T9" fmla="*/ 14 h 41"/>
                    <a:gd name="T10" fmla="*/ 0 w 56"/>
                    <a:gd name="T11" fmla="*/ 41 h 41"/>
                    <a:gd name="T12" fmla="*/ 13 w 56"/>
                    <a:gd name="T13" fmla="*/ 3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6" h="41">
                      <a:moveTo>
                        <a:pt x="13" y="34"/>
                      </a:moveTo>
                      <a:cubicBezTo>
                        <a:pt x="16" y="34"/>
                        <a:pt x="17" y="28"/>
                        <a:pt x="19" y="27"/>
                      </a:cubicBezTo>
                      <a:cubicBezTo>
                        <a:pt x="24" y="25"/>
                        <a:pt x="28" y="24"/>
                        <a:pt x="32" y="24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46" y="3"/>
                        <a:pt x="37" y="11"/>
                        <a:pt x="27" y="14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5" y="39"/>
                        <a:pt x="6" y="34"/>
                        <a:pt x="13" y="3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44" name="Freeform 219"/>
                <p:cNvSpPr/>
                <p:nvPr/>
              </p:nvSpPr>
              <p:spPr bwMode="auto">
                <a:xfrm>
                  <a:off x="1768" y="1250"/>
                  <a:ext cx="13" cy="6"/>
                </a:xfrm>
                <a:custGeom>
                  <a:avLst/>
                  <a:gdLst>
                    <a:gd name="T0" fmla="*/ 13 w 13"/>
                    <a:gd name="T1" fmla="*/ 6 h 6"/>
                    <a:gd name="T2" fmla="*/ 12 w 13"/>
                    <a:gd name="T3" fmla="*/ 5 h 6"/>
                    <a:gd name="T4" fmla="*/ 6 w 13"/>
                    <a:gd name="T5" fmla="*/ 0 h 6"/>
                    <a:gd name="T6" fmla="*/ 0 w 13"/>
                    <a:gd name="T7" fmla="*/ 6 h 6"/>
                    <a:gd name="T8" fmla="*/ 13 w 13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6">
                      <a:moveTo>
                        <a:pt x="13" y="6"/>
                      </a:moveTo>
                      <a:cubicBezTo>
                        <a:pt x="13" y="6"/>
                        <a:pt x="13" y="5"/>
                        <a:pt x="12" y="5"/>
                      </a:cubicBezTo>
                      <a:cubicBezTo>
                        <a:pt x="10" y="3"/>
                        <a:pt x="8" y="1"/>
                        <a:pt x="6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lnTo>
                        <a:pt x="13" y="6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45" name="Freeform 220"/>
                <p:cNvSpPr/>
                <p:nvPr/>
              </p:nvSpPr>
              <p:spPr bwMode="auto">
                <a:xfrm>
                  <a:off x="1852" y="1155"/>
                  <a:ext cx="21" cy="17"/>
                </a:xfrm>
                <a:custGeom>
                  <a:avLst/>
                  <a:gdLst>
                    <a:gd name="T0" fmla="*/ 21 w 21"/>
                    <a:gd name="T1" fmla="*/ 5 h 17"/>
                    <a:gd name="T2" fmla="*/ 17 w 21"/>
                    <a:gd name="T3" fmla="*/ 0 h 17"/>
                    <a:gd name="T4" fmla="*/ 0 w 21"/>
                    <a:gd name="T5" fmla="*/ 17 h 17"/>
                    <a:gd name="T6" fmla="*/ 21 w 21"/>
                    <a:gd name="T7" fmla="*/ 5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7">
                      <a:moveTo>
                        <a:pt x="21" y="5"/>
                      </a:moveTo>
                      <a:cubicBezTo>
                        <a:pt x="21" y="3"/>
                        <a:pt x="19" y="2"/>
                        <a:pt x="17" y="0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9" y="15"/>
                        <a:pt x="21" y="12"/>
                        <a:pt x="21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46" name="Freeform 221"/>
                <p:cNvSpPr/>
                <p:nvPr/>
              </p:nvSpPr>
              <p:spPr bwMode="auto">
                <a:xfrm>
                  <a:off x="1619" y="1330"/>
                  <a:ext cx="1" cy="2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1 w 1"/>
                    <a:gd name="T5" fmla="*/ 1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47" name="Freeform 222"/>
                <p:cNvSpPr/>
                <p:nvPr/>
              </p:nvSpPr>
              <p:spPr bwMode="auto">
                <a:xfrm>
                  <a:off x="1482" y="1331"/>
                  <a:ext cx="130" cy="126"/>
                </a:xfrm>
                <a:custGeom>
                  <a:avLst/>
                  <a:gdLst>
                    <a:gd name="T0" fmla="*/ 58 w 129"/>
                    <a:gd name="T1" fmla="*/ 68 h 125"/>
                    <a:gd name="T2" fmla="*/ 55 w 129"/>
                    <a:gd name="T3" fmla="*/ 67 h 125"/>
                    <a:gd name="T4" fmla="*/ 36 w 129"/>
                    <a:gd name="T5" fmla="*/ 86 h 125"/>
                    <a:gd name="T6" fmla="*/ 31 w 129"/>
                    <a:gd name="T7" fmla="*/ 93 h 125"/>
                    <a:gd name="T8" fmla="*/ 29 w 129"/>
                    <a:gd name="T9" fmla="*/ 93 h 125"/>
                    <a:gd name="T10" fmla="*/ 0 w 129"/>
                    <a:gd name="T11" fmla="*/ 122 h 125"/>
                    <a:gd name="T12" fmla="*/ 0 w 129"/>
                    <a:gd name="T13" fmla="*/ 125 h 125"/>
                    <a:gd name="T14" fmla="*/ 7 w 129"/>
                    <a:gd name="T15" fmla="*/ 124 h 125"/>
                    <a:gd name="T16" fmla="*/ 8 w 129"/>
                    <a:gd name="T17" fmla="*/ 125 h 125"/>
                    <a:gd name="T18" fmla="*/ 10 w 129"/>
                    <a:gd name="T19" fmla="*/ 125 h 125"/>
                    <a:gd name="T20" fmla="*/ 10 w 129"/>
                    <a:gd name="T21" fmla="*/ 125 h 125"/>
                    <a:gd name="T22" fmla="*/ 13 w 129"/>
                    <a:gd name="T23" fmla="*/ 125 h 125"/>
                    <a:gd name="T24" fmla="*/ 129 w 129"/>
                    <a:gd name="T25" fmla="*/ 8 h 125"/>
                    <a:gd name="T26" fmla="*/ 122 w 129"/>
                    <a:gd name="T27" fmla="*/ 0 h 125"/>
                    <a:gd name="T28" fmla="*/ 68 w 129"/>
                    <a:gd name="T29" fmla="*/ 54 h 125"/>
                    <a:gd name="T30" fmla="*/ 73 w 129"/>
                    <a:gd name="T31" fmla="*/ 62 h 125"/>
                    <a:gd name="T32" fmla="*/ 58 w 129"/>
                    <a:gd name="T33" fmla="*/ 68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9" h="125">
                      <a:moveTo>
                        <a:pt x="58" y="68"/>
                      </a:moveTo>
                      <a:cubicBezTo>
                        <a:pt x="57" y="68"/>
                        <a:pt x="56" y="68"/>
                        <a:pt x="55" y="67"/>
                      </a:cubicBezTo>
                      <a:cubicBezTo>
                        <a:pt x="36" y="86"/>
                        <a:pt x="36" y="86"/>
                        <a:pt x="36" y="86"/>
                      </a:cubicBezTo>
                      <a:cubicBezTo>
                        <a:pt x="37" y="91"/>
                        <a:pt x="34" y="93"/>
                        <a:pt x="31" y="93"/>
                      </a:cubicBezTo>
                      <a:cubicBezTo>
                        <a:pt x="31" y="93"/>
                        <a:pt x="30" y="93"/>
                        <a:pt x="29" y="93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3"/>
                        <a:pt x="0" y="124"/>
                        <a:pt x="0" y="125"/>
                      </a:cubicBezTo>
                      <a:cubicBezTo>
                        <a:pt x="2" y="125"/>
                        <a:pt x="5" y="125"/>
                        <a:pt x="7" y="124"/>
                      </a:cubicBezTo>
                      <a:cubicBezTo>
                        <a:pt x="7" y="124"/>
                        <a:pt x="7" y="125"/>
                        <a:pt x="8" y="125"/>
                      </a:cubicBezTo>
                      <a:cubicBezTo>
                        <a:pt x="8" y="125"/>
                        <a:pt x="9" y="125"/>
                        <a:pt x="10" y="125"/>
                      </a:cubicBezTo>
                      <a:cubicBezTo>
                        <a:pt x="10" y="125"/>
                        <a:pt x="10" y="125"/>
                        <a:pt x="10" y="125"/>
                      </a:cubicBezTo>
                      <a:cubicBezTo>
                        <a:pt x="11" y="125"/>
                        <a:pt x="12" y="125"/>
                        <a:pt x="13" y="125"/>
                      </a:cubicBezTo>
                      <a:cubicBezTo>
                        <a:pt x="129" y="8"/>
                        <a:pt x="129" y="8"/>
                        <a:pt x="129" y="8"/>
                      </a:cubicBezTo>
                      <a:cubicBezTo>
                        <a:pt x="126" y="7"/>
                        <a:pt x="123" y="3"/>
                        <a:pt x="122" y="0"/>
                      </a:cubicBezTo>
                      <a:cubicBezTo>
                        <a:pt x="68" y="54"/>
                        <a:pt x="68" y="54"/>
                        <a:pt x="68" y="54"/>
                      </a:cubicBezTo>
                      <a:cubicBezTo>
                        <a:pt x="70" y="56"/>
                        <a:pt x="72" y="58"/>
                        <a:pt x="73" y="62"/>
                      </a:cubicBezTo>
                      <a:cubicBezTo>
                        <a:pt x="70" y="64"/>
                        <a:pt x="61" y="68"/>
                        <a:pt x="58" y="6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48" name="Freeform 223"/>
                <p:cNvSpPr/>
                <p:nvPr/>
              </p:nvSpPr>
              <p:spPr bwMode="auto">
                <a:xfrm>
                  <a:off x="1509" y="1314"/>
                  <a:ext cx="157" cy="152"/>
                </a:xfrm>
                <a:custGeom>
                  <a:avLst/>
                  <a:gdLst>
                    <a:gd name="T0" fmla="*/ 6 w 156"/>
                    <a:gd name="T1" fmla="*/ 151 h 151"/>
                    <a:gd name="T2" fmla="*/ 156 w 156"/>
                    <a:gd name="T3" fmla="*/ 1 h 151"/>
                    <a:gd name="T4" fmla="*/ 145 w 156"/>
                    <a:gd name="T5" fmla="*/ 1 h 151"/>
                    <a:gd name="T6" fmla="*/ 122 w 156"/>
                    <a:gd name="T7" fmla="*/ 20 h 151"/>
                    <a:gd name="T8" fmla="*/ 0 w 156"/>
                    <a:gd name="T9" fmla="*/ 142 h 151"/>
                    <a:gd name="T10" fmla="*/ 6 w 156"/>
                    <a:gd name="T11" fmla="*/ 151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6" h="151">
                      <a:moveTo>
                        <a:pt x="6" y="151"/>
                      </a:moveTo>
                      <a:cubicBezTo>
                        <a:pt x="156" y="1"/>
                        <a:pt x="156" y="1"/>
                        <a:pt x="156" y="1"/>
                      </a:cubicBezTo>
                      <a:cubicBezTo>
                        <a:pt x="152" y="0"/>
                        <a:pt x="148" y="0"/>
                        <a:pt x="145" y="1"/>
                      </a:cubicBezTo>
                      <a:cubicBezTo>
                        <a:pt x="138" y="3"/>
                        <a:pt x="140" y="22"/>
                        <a:pt x="122" y="20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3" y="143"/>
                        <a:pt x="5" y="147"/>
                        <a:pt x="6" y="15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49" name="Freeform 224"/>
                <p:cNvSpPr/>
                <p:nvPr/>
              </p:nvSpPr>
              <p:spPr bwMode="auto">
                <a:xfrm>
                  <a:off x="1512" y="1292"/>
                  <a:ext cx="205" cy="201"/>
                </a:xfrm>
                <a:custGeom>
                  <a:avLst/>
                  <a:gdLst>
                    <a:gd name="T0" fmla="*/ 4 w 204"/>
                    <a:gd name="T1" fmla="*/ 200 h 200"/>
                    <a:gd name="T2" fmla="*/ 204 w 204"/>
                    <a:gd name="T3" fmla="*/ 0 h 200"/>
                    <a:gd name="T4" fmla="*/ 180 w 204"/>
                    <a:gd name="T5" fmla="*/ 13 h 200"/>
                    <a:gd name="T6" fmla="*/ 177 w 204"/>
                    <a:gd name="T7" fmla="*/ 13 h 200"/>
                    <a:gd name="T8" fmla="*/ 0 w 204"/>
                    <a:gd name="T9" fmla="*/ 190 h 200"/>
                    <a:gd name="T10" fmla="*/ 4 w 204"/>
                    <a:gd name="T11" fmla="*/ 200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4" h="200">
                      <a:moveTo>
                        <a:pt x="4" y="200"/>
                      </a:moveTo>
                      <a:cubicBezTo>
                        <a:pt x="204" y="0"/>
                        <a:pt x="204" y="0"/>
                        <a:pt x="204" y="0"/>
                      </a:cubicBezTo>
                      <a:cubicBezTo>
                        <a:pt x="194" y="7"/>
                        <a:pt x="184" y="13"/>
                        <a:pt x="180" y="13"/>
                      </a:cubicBezTo>
                      <a:cubicBezTo>
                        <a:pt x="179" y="13"/>
                        <a:pt x="178" y="13"/>
                        <a:pt x="177" y="13"/>
                      </a:cubicBezTo>
                      <a:cubicBezTo>
                        <a:pt x="0" y="190"/>
                        <a:pt x="0" y="190"/>
                        <a:pt x="0" y="190"/>
                      </a:cubicBezTo>
                      <a:cubicBezTo>
                        <a:pt x="0" y="194"/>
                        <a:pt x="3" y="197"/>
                        <a:pt x="4" y="20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50" name="Freeform 225"/>
                <p:cNvSpPr/>
                <p:nvPr/>
              </p:nvSpPr>
              <p:spPr bwMode="auto">
                <a:xfrm>
                  <a:off x="1506" y="1280"/>
                  <a:ext cx="247" cy="245"/>
                </a:xfrm>
                <a:custGeom>
                  <a:avLst/>
                  <a:gdLst>
                    <a:gd name="T0" fmla="*/ 237 w 246"/>
                    <a:gd name="T1" fmla="*/ 0 h 244"/>
                    <a:gd name="T2" fmla="*/ 0 w 246"/>
                    <a:gd name="T3" fmla="*/ 236 h 244"/>
                    <a:gd name="T4" fmla="*/ 0 w 246"/>
                    <a:gd name="T5" fmla="*/ 237 h 244"/>
                    <a:gd name="T6" fmla="*/ 7 w 246"/>
                    <a:gd name="T7" fmla="*/ 244 h 244"/>
                    <a:gd name="T8" fmla="*/ 8 w 246"/>
                    <a:gd name="T9" fmla="*/ 244 h 244"/>
                    <a:gd name="T10" fmla="*/ 246 w 246"/>
                    <a:gd name="T11" fmla="*/ 5 h 244"/>
                    <a:gd name="T12" fmla="*/ 244 w 246"/>
                    <a:gd name="T13" fmla="*/ 4 h 244"/>
                    <a:gd name="T14" fmla="*/ 237 w 246"/>
                    <a:gd name="T15" fmla="*/ 0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6" h="244">
                      <a:moveTo>
                        <a:pt x="237" y="0"/>
                      </a:moveTo>
                      <a:cubicBezTo>
                        <a:pt x="0" y="236"/>
                        <a:pt x="0" y="236"/>
                        <a:pt x="0" y="236"/>
                      </a:cubicBezTo>
                      <a:cubicBezTo>
                        <a:pt x="0" y="237"/>
                        <a:pt x="0" y="237"/>
                        <a:pt x="0" y="237"/>
                      </a:cubicBezTo>
                      <a:cubicBezTo>
                        <a:pt x="0" y="243"/>
                        <a:pt x="3" y="244"/>
                        <a:pt x="7" y="244"/>
                      </a:cubicBezTo>
                      <a:cubicBezTo>
                        <a:pt x="7" y="244"/>
                        <a:pt x="8" y="244"/>
                        <a:pt x="8" y="244"/>
                      </a:cubicBezTo>
                      <a:cubicBezTo>
                        <a:pt x="246" y="5"/>
                        <a:pt x="246" y="5"/>
                        <a:pt x="246" y="5"/>
                      </a:cubicBezTo>
                      <a:cubicBezTo>
                        <a:pt x="246" y="5"/>
                        <a:pt x="245" y="5"/>
                        <a:pt x="244" y="4"/>
                      </a:cubicBezTo>
                      <a:cubicBezTo>
                        <a:pt x="243" y="1"/>
                        <a:pt x="240" y="0"/>
                        <a:pt x="237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51" name="Freeform 226"/>
                <p:cNvSpPr/>
                <p:nvPr/>
              </p:nvSpPr>
              <p:spPr bwMode="auto">
                <a:xfrm>
                  <a:off x="1530" y="1279"/>
                  <a:ext cx="259" cy="245"/>
                </a:xfrm>
                <a:custGeom>
                  <a:avLst/>
                  <a:gdLst>
                    <a:gd name="T0" fmla="*/ 9 w 258"/>
                    <a:gd name="T1" fmla="*/ 241 h 244"/>
                    <a:gd name="T2" fmla="*/ 14 w 258"/>
                    <a:gd name="T3" fmla="*/ 244 h 244"/>
                    <a:gd name="T4" fmla="*/ 258 w 258"/>
                    <a:gd name="T5" fmla="*/ 0 h 244"/>
                    <a:gd name="T6" fmla="*/ 237 w 258"/>
                    <a:gd name="T7" fmla="*/ 6 h 244"/>
                    <a:gd name="T8" fmla="*/ 0 w 258"/>
                    <a:gd name="T9" fmla="*/ 243 h 244"/>
                    <a:gd name="T10" fmla="*/ 9 w 258"/>
                    <a:gd name="T11" fmla="*/ 241 h 2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8" h="244">
                      <a:moveTo>
                        <a:pt x="9" y="241"/>
                      </a:moveTo>
                      <a:cubicBezTo>
                        <a:pt x="11" y="241"/>
                        <a:pt x="13" y="242"/>
                        <a:pt x="14" y="244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52" y="1"/>
                        <a:pt x="245" y="4"/>
                        <a:pt x="237" y="6"/>
                      </a:cubicBezTo>
                      <a:cubicBezTo>
                        <a:pt x="0" y="243"/>
                        <a:pt x="0" y="243"/>
                        <a:pt x="0" y="243"/>
                      </a:cubicBezTo>
                      <a:cubicBezTo>
                        <a:pt x="3" y="242"/>
                        <a:pt x="6" y="241"/>
                        <a:pt x="9" y="24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52" name="Freeform 227"/>
                <p:cNvSpPr/>
                <p:nvPr/>
              </p:nvSpPr>
              <p:spPr bwMode="auto">
                <a:xfrm>
                  <a:off x="1860" y="1228"/>
                  <a:ext cx="8" cy="9"/>
                </a:xfrm>
                <a:custGeom>
                  <a:avLst/>
                  <a:gdLst>
                    <a:gd name="T0" fmla="*/ 0 w 8"/>
                    <a:gd name="T1" fmla="*/ 9 h 9"/>
                    <a:gd name="T2" fmla="*/ 8 w 8"/>
                    <a:gd name="T3" fmla="*/ 0 h 9"/>
                    <a:gd name="T4" fmla="*/ 0 w 8"/>
                    <a:gd name="T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" h="9">
                      <a:moveTo>
                        <a:pt x="0" y="9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3"/>
                        <a:pt x="2" y="6"/>
                        <a:pt x="0" y="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53" name="Freeform 228"/>
                <p:cNvSpPr/>
                <p:nvPr/>
              </p:nvSpPr>
              <p:spPr bwMode="auto">
                <a:xfrm>
                  <a:off x="1549" y="1266"/>
                  <a:ext cx="280" cy="278"/>
                </a:xfrm>
                <a:custGeom>
                  <a:avLst/>
                  <a:gdLst>
                    <a:gd name="T0" fmla="*/ 5 w 278"/>
                    <a:gd name="T1" fmla="*/ 268 h 277"/>
                    <a:gd name="T2" fmla="*/ 5 w 278"/>
                    <a:gd name="T3" fmla="*/ 277 h 277"/>
                    <a:gd name="T4" fmla="*/ 278 w 278"/>
                    <a:gd name="T5" fmla="*/ 3 h 277"/>
                    <a:gd name="T6" fmla="*/ 266 w 278"/>
                    <a:gd name="T7" fmla="*/ 0 h 277"/>
                    <a:gd name="T8" fmla="*/ 255 w 278"/>
                    <a:gd name="T9" fmla="*/ 10 h 277"/>
                    <a:gd name="T10" fmla="*/ 248 w 278"/>
                    <a:gd name="T11" fmla="*/ 18 h 277"/>
                    <a:gd name="T12" fmla="*/ 0 w 278"/>
                    <a:gd name="T13" fmla="*/ 266 h 277"/>
                    <a:gd name="T14" fmla="*/ 5 w 278"/>
                    <a:gd name="T15" fmla="*/ 268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78" h="277">
                      <a:moveTo>
                        <a:pt x="5" y="268"/>
                      </a:moveTo>
                      <a:cubicBezTo>
                        <a:pt x="5" y="277"/>
                        <a:pt x="5" y="277"/>
                        <a:pt x="5" y="277"/>
                      </a:cubicBezTo>
                      <a:cubicBezTo>
                        <a:pt x="278" y="3"/>
                        <a:pt x="278" y="3"/>
                        <a:pt x="278" y="3"/>
                      </a:cubicBezTo>
                      <a:cubicBezTo>
                        <a:pt x="273" y="2"/>
                        <a:pt x="269" y="1"/>
                        <a:pt x="266" y="0"/>
                      </a:cubicBezTo>
                      <a:cubicBezTo>
                        <a:pt x="255" y="10"/>
                        <a:pt x="255" y="10"/>
                        <a:pt x="255" y="10"/>
                      </a:cubicBezTo>
                      <a:cubicBezTo>
                        <a:pt x="255" y="21"/>
                        <a:pt x="251" y="20"/>
                        <a:pt x="248" y="18"/>
                      </a:cubicBezTo>
                      <a:cubicBezTo>
                        <a:pt x="0" y="266"/>
                        <a:pt x="0" y="266"/>
                        <a:pt x="0" y="266"/>
                      </a:cubicBezTo>
                      <a:cubicBezTo>
                        <a:pt x="1" y="267"/>
                        <a:pt x="2" y="268"/>
                        <a:pt x="5" y="26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54" name="Freeform 229"/>
                <p:cNvSpPr/>
                <p:nvPr/>
              </p:nvSpPr>
              <p:spPr bwMode="auto">
                <a:xfrm>
                  <a:off x="1570" y="1272"/>
                  <a:ext cx="279" cy="273"/>
                </a:xfrm>
                <a:custGeom>
                  <a:avLst/>
                  <a:gdLst>
                    <a:gd name="T0" fmla="*/ 10 w 277"/>
                    <a:gd name="T1" fmla="*/ 272 h 272"/>
                    <a:gd name="T2" fmla="*/ 277 w 277"/>
                    <a:gd name="T3" fmla="*/ 5 h 272"/>
                    <a:gd name="T4" fmla="*/ 267 w 277"/>
                    <a:gd name="T5" fmla="*/ 0 h 272"/>
                    <a:gd name="T6" fmla="*/ 0 w 277"/>
                    <a:gd name="T7" fmla="*/ 267 h 272"/>
                    <a:gd name="T8" fmla="*/ 3 w 277"/>
                    <a:gd name="T9" fmla="*/ 267 h 272"/>
                    <a:gd name="T10" fmla="*/ 10 w 277"/>
                    <a:gd name="T11" fmla="*/ 272 h 2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7" h="272">
                      <a:moveTo>
                        <a:pt x="10" y="272"/>
                      </a:moveTo>
                      <a:cubicBezTo>
                        <a:pt x="277" y="5"/>
                        <a:pt x="277" y="5"/>
                        <a:pt x="277" y="5"/>
                      </a:cubicBezTo>
                      <a:cubicBezTo>
                        <a:pt x="274" y="4"/>
                        <a:pt x="270" y="2"/>
                        <a:pt x="267" y="0"/>
                      </a:cubicBezTo>
                      <a:cubicBezTo>
                        <a:pt x="0" y="267"/>
                        <a:pt x="0" y="267"/>
                        <a:pt x="0" y="267"/>
                      </a:cubicBezTo>
                      <a:cubicBezTo>
                        <a:pt x="1" y="267"/>
                        <a:pt x="2" y="267"/>
                        <a:pt x="3" y="267"/>
                      </a:cubicBezTo>
                      <a:cubicBezTo>
                        <a:pt x="5" y="267"/>
                        <a:pt x="7" y="269"/>
                        <a:pt x="10" y="27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55" name="Freeform 230"/>
                <p:cNvSpPr/>
                <p:nvPr/>
              </p:nvSpPr>
              <p:spPr bwMode="auto">
                <a:xfrm>
                  <a:off x="1856" y="1220"/>
                  <a:ext cx="46" cy="47"/>
                </a:xfrm>
                <a:custGeom>
                  <a:avLst/>
                  <a:gdLst>
                    <a:gd name="T0" fmla="*/ 4 w 46"/>
                    <a:gd name="T1" fmla="*/ 46 h 46"/>
                    <a:gd name="T2" fmla="*/ 46 w 46"/>
                    <a:gd name="T3" fmla="*/ 4 h 46"/>
                    <a:gd name="T4" fmla="*/ 35 w 46"/>
                    <a:gd name="T5" fmla="*/ 0 h 46"/>
                    <a:gd name="T6" fmla="*/ 0 w 46"/>
                    <a:gd name="T7" fmla="*/ 35 h 46"/>
                    <a:gd name="T8" fmla="*/ 4 w 46"/>
                    <a:gd name="T9" fmla="*/ 4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46">
                      <a:moveTo>
                        <a:pt x="4" y="46"/>
                      </a:move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4" y="2"/>
                        <a:pt x="41" y="1"/>
                        <a:pt x="35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1" y="39"/>
                        <a:pt x="2" y="42"/>
                        <a:pt x="4" y="4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56" name="Freeform 231"/>
                <p:cNvSpPr/>
                <p:nvPr/>
              </p:nvSpPr>
              <p:spPr bwMode="auto">
                <a:xfrm>
                  <a:off x="1532" y="1599"/>
                  <a:ext cx="24" cy="22"/>
                </a:xfrm>
                <a:custGeom>
                  <a:avLst/>
                  <a:gdLst>
                    <a:gd name="T0" fmla="*/ 6 w 24"/>
                    <a:gd name="T1" fmla="*/ 3 h 22"/>
                    <a:gd name="T2" fmla="*/ 1 w 24"/>
                    <a:gd name="T3" fmla="*/ 8 h 22"/>
                    <a:gd name="T4" fmla="*/ 1 w 24"/>
                    <a:gd name="T5" fmla="*/ 9 h 22"/>
                    <a:gd name="T6" fmla="*/ 6 w 24"/>
                    <a:gd name="T7" fmla="*/ 10 h 22"/>
                    <a:gd name="T8" fmla="*/ 6 w 24"/>
                    <a:gd name="T9" fmla="*/ 13 h 22"/>
                    <a:gd name="T10" fmla="*/ 0 w 24"/>
                    <a:gd name="T11" fmla="*/ 21 h 22"/>
                    <a:gd name="T12" fmla="*/ 3 w 24"/>
                    <a:gd name="T13" fmla="*/ 22 h 22"/>
                    <a:gd name="T14" fmla="*/ 24 w 24"/>
                    <a:gd name="T15" fmla="*/ 0 h 22"/>
                    <a:gd name="T16" fmla="*/ 6 w 24"/>
                    <a:gd name="T17" fmla="*/ 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22">
                      <a:moveTo>
                        <a:pt x="6" y="3"/>
                      </a:move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1" y="8"/>
                        <a:pt x="1" y="8"/>
                        <a:pt x="1" y="9"/>
                      </a:cubicBezTo>
                      <a:cubicBezTo>
                        <a:pt x="1" y="10"/>
                        <a:pt x="4" y="10"/>
                        <a:pt x="6" y="10"/>
                      </a:cubicBezTo>
                      <a:cubicBezTo>
                        <a:pt x="5" y="11"/>
                        <a:pt x="6" y="11"/>
                        <a:pt x="6" y="13"/>
                      </a:cubicBezTo>
                      <a:cubicBezTo>
                        <a:pt x="6" y="18"/>
                        <a:pt x="3" y="18"/>
                        <a:pt x="0" y="21"/>
                      </a:cubicBezTo>
                      <a:cubicBezTo>
                        <a:pt x="1" y="21"/>
                        <a:pt x="2" y="21"/>
                        <a:pt x="3" y="22"/>
                      </a:cubicBez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20" y="1"/>
                        <a:pt x="12" y="1"/>
                        <a:pt x="6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57" name="Freeform 232"/>
                <p:cNvSpPr/>
                <p:nvPr/>
              </p:nvSpPr>
              <p:spPr bwMode="auto">
                <a:xfrm>
                  <a:off x="1556" y="1593"/>
                  <a:ext cx="5" cy="4"/>
                </a:xfrm>
                <a:custGeom>
                  <a:avLst/>
                  <a:gdLst>
                    <a:gd name="T0" fmla="*/ 0 w 5"/>
                    <a:gd name="T1" fmla="*/ 2 h 4"/>
                    <a:gd name="T2" fmla="*/ 2 w 5"/>
                    <a:gd name="T3" fmla="*/ 4 h 4"/>
                    <a:gd name="T4" fmla="*/ 5 w 5"/>
                    <a:gd name="T5" fmla="*/ 1 h 4"/>
                    <a:gd name="T6" fmla="*/ 0 w 5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4">
                      <a:moveTo>
                        <a:pt x="0" y="2"/>
                      </a:moveTo>
                      <a:cubicBezTo>
                        <a:pt x="0" y="4"/>
                        <a:pt x="1" y="3"/>
                        <a:pt x="2" y="4"/>
                      </a:cubicBezTo>
                      <a:cubicBezTo>
                        <a:pt x="5" y="1"/>
                        <a:pt x="5" y="1"/>
                        <a:pt x="5" y="1"/>
                      </a:cubicBezTo>
                      <a:cubicBezTo>
                        <a:pt x="3" y="1"/>
                        <a:pt x="0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58" name="Freeform 233"/>
                <p:cNvSpPr/>
                <p:nvPr/>
              </p:nvSpPr>
              <p:spPr bwMode="auto">
                <a:xfrm>
                  <a:off x="1586" y="1282"/>
                  <a:ext cx="283" cy="279"/>
                </a:xfrm>
                <a:custGeom>
                  <a:avLst/>
                  <a:gdLst>
                    <a:gd name="T0" fmla="*/ 8 w 281"/>
                    <a:gd name="T1" fmla="*/ 277 h 277"/>
                    <a:gd name="T2" fmla="*/ 18 w 281"/>
                    <a:gd name="T3" fmla="*/ 267 h 277"/>
                    <a:gd name="T4" fmla="*/ 15 w 281"/>
                    <a:gd name="T5" fmla="*/ 264 h 277"/>
                    <a:gd name="T6" fmla="*/ 29 w 281"/>
                    <a:gd name="T7" fmla="*/ 257 h 277"/>
                    <a:gd name="T8" fmla="*/ 281 w 281"/>
                    <a:gd name="T9" fmla="*/ 4 h 277"/>
                    <a:gd name="T10" fmla="*/ 270 w 281"/>
                    <a:gd name="T11" fmla="*/ 0 h 277"/>
                    <a:gd name="T12" fmla="*/ 0 w 281"/>
                    <a:gd name="T13" fmla="*/ 270 h 277"/>
                    <a:gd name="T14" fmla="*/ 8 w 281"/>
                    <a:gd name="T15" fmla="*/ 277 h 2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1" h="277">
                      <a:moveTo>
                        <a:pt x="8" y="277"/>
                      </a:moveTo>
                      <a:cubicBezTo>
                        <a:pt x="18" y="267"/>
                        <a:pt x="18" y="267"/>
                        <a:pt x="18" y="267"/>
                      </a:cubicBezTo>
                      <a:cubicBezTo>
                        <a:pt x="17" y="267"/>
                        <a:pt x="15" y="266"/>
                        <a:pt x="15" y="264"/>
                      </a:cubicBezTo>
                      <a:cubicBezTo>
                        <a:pt x="15" y="263"/>
                        <a:pt x="22" y="260"/>
                        <a:pt x="29" y="257"/>
                      </a:cubicBezTo>
                      <a:cubicBezTo>
                        <a:pt x="281" y="4"/>
                        <a:pt x="281" y="4"/>
                        <a:pt x="281" y="4"/>
                      </a:cubicBezTo>
                      <a:cubicBezTo>
                        <a:pt x="279" y="4"/>
                        <a:pt x="275" y="2"/>
                        <a:pt x="270" y="0"/>
                      </a:cubicBezTo>
                      <a:cubicBezTo>
                        <a:pt x="0" y="270"/>
                        <a:pt x="0" y="270"/>
                        <a:pt x="0" y="270"/>
                      </a:cubicBezTo>
                      <a:cubicBezTo>
                        <a:pt x="3" y="274"/>
                        <a:pt x="6" y="277"/>
                        <a:pt x="8" y="27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59" name="Freeform 234"/>
                <p:cNvSpPr/>
                <p:nvPr/>
              </p:nvSpPr>
              <p:spPr bwMode="auto">
                <a:xfrm>
                  <a:off x="1866" y="1242"/>
                  <a:ext cx="33" cy="42"/>
                </a:xfrm>
                <a:custGeom>
                  <a:avLst/>
                  <a:gdLst>
                    <a:gd name="T0" fmla="*/ 1 w 33"/>
                    <a:gd name="T1" fmla="*/ 34 h 42"/>
                    <a:gd name="T2" fmla="*/ 5 w 33"/>
                    <a:gd name="T3" fmla="*/ 42 h 42"/>
                    <a:gd name="T4" fmla="*/ 33 w 33"/>
                    <a:gd name="T5" fmla="*/ 14 h 42"/>
                    <a:gd name="T6" fmla="*/ 32 w 33"/>
                    <a:gd name="T7" fmla="*/ 0 h 42"/>
                    <a:gd name="T8" fmla="*/ 0 w 33"/>
                    <a:gd name="T9" fmla="*/ 32 h 42"/>
                    <a:gd name="T10" fmla="*/ 1 w 33"/>
                    <a:gd name="T11" fmla="*/ 34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42">
                      <a:moveTo>
                        <a:pt x="1" y="34"/>
                      </a:moveTo>
                      <a:cubicBezTo>
                        <a:pt x="4" y="38"/>
                        <a:pt x="5" y="41"/>
                        <a:pt x="5" y="42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3" y="9"/>
                        <a:pt x="32" y="4"/>
                        <a:pt x="32" y="0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33"/>
                        <a:pt x="1" y="34"/>
                        <a:pt x="1" y="3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60" name="Freeform 235"/>
                <p:cNvSpPr/>
                <p:nvPr/>
              </p:nvSpPr>
              <p:spPr bwMode="auto">
                <a:xfrm>
                  <a:off x="1905" y="1220"/>
                  <a:ext cx="18" cy="26"/>
                </a:xfrm>
                <a:custGeom>
                  <a:avLst/>
                  <a:gdLst>
                    <a:gd name="T0" fmla="*/ 0 w 18"/>
                    <a:gd name="T1" fmla="*/ 16 h 25"/>
                    <a:gd name="T2" fmla="*/ 5 w 18"/>
                    <a:gd name="T3" fmla="*/ 25 h 25"/>
                    <a:gd name="T4" fmla="*/ 18 w 18"/>
                    <a:gd name="T5" fmla="*/ 11 h 25"/>
                    <a:gd name="T6" fmla="*/ 15 w 18"/>
                    <a:gd name="T7" fmla="*/ 0 h 25"/>
                    <a:gd name="T8" fmla="*/ 14 w 18"/>
                    <a:gd name="T9" fmla="*/ 0 h 25"/>
                    <a:gd name="T10" fmla="*/ 0 w 18"/>
                    <a:gd name="T11" fmla="*/ 1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25">
                      <a:moveTo>
                        <a:pt x="0" y="16"/>
                      </a:moveTo>
                      <a:cubicBezTo>
                        <a:pt x="1" y="19"/>
                        <a:pt x="3" y="22"/>
                        <a:pt x="5" y="25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7"/>
                        <a:pt x="16" y="2"/>
                        <a:pt x="15" y="0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3" y="9"/>
                        <a:pt x="7" y="12"/>
                        <a:pt x="0" y="1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61" name="Freeform 236"/>
                <p:cNvSpPr/>
                <p:nvPr/>
              </p:nvSpPr>
              <p:spPr bwMode="auto">
                <a:xfrm>
                  <a:off x="1908" y="1228"/>
                  <a:ext cx="46" cy="45"/>
                </a:xfrm>
                <a:custGeom>
                  <a:avLst/>
                  <a:gdLst>
                    <a:gd name="T0" fmla="*/ 3 w 46"/>
                    <a:gd name="T1" fmla="*/ 44 h 44"/>
                    <a:gd name="T2" fmla="*/ 46 w 46"/>
                    <a:gd name="T3" fmla="*/ 1 h 44"/>
                    <a:gd name="T4" fmla="*/ 32 w 46"/>
                    <a:gd name="T5" fmla="*/ 0 h 44"/>
                    <a:gd name="T6" fmla="*/ 5 w 46"/>
                    <a:gd name="T7" fmla="*/ 27 h 44"/>
                    <a:gd name="T8" fmla="*/ 2 w 46"/>
                    <a:gd name="T9" fmla="*/ 33 h 44"/>
                    <a:gd name="T10" fmla="*/ 3 w 46"/>
                    <a:gd name="T11" fmla="*/ 4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44">
                      <a:moveTo>
                        <a:pt x="3" y="44"/>
                      </a:moveTo>
                      <a:cubicBezTo>
                        <a:pt x="46" y="1"/>
                        <a:pt x="46" y="1"/>
                        <a:pt x="46" y="1"/>
                      </a:cubicBezTo>
                      <a:cubicBezTo>
                        <a:pt x="43" y="1"/>
                        <a:pt x="39" y="0"/>
                        <a:pt x="32" y="0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9"/>
                        <a:pt x="4" y="31"/>
                        <a:pt x="2" y="33"/>
                      </a:cubicBezTo>
                      <a:cubicBezTo>
                        <a:pt x="0" y="36"/>
                        <a:pt x="1" y="40"/>
                        <a:pt x="3" y="4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62" name="Freeform 237"/>
                <p:cNvSpPr/>
                <p:nvPr/>
              </p:nvSpPr>
              <p:spPr bwMode="auto">
                <a:xfrm>
                  <a:off x="1616" y="1268"/>
                  <a:ext cx="288" cy="293"/>
                </a:xfrm>
                <a:custGeom>
                  <a:avLst/>
                  <a:gdLst>
                    <a:gd name="T0" fmla="*/ 0 w 286"/>
                    <a:gd name="T1" fmla="*/ 283 h 291"/>
                    <a:gd name="T2" fmla="*/ 0 w 286"/>
                    <a:gd name="T3" fmla="*/ 284 h 291"/>
                    <a:gd name="T4" fmla="*/ 7 w 286"/>
                    <a:gd name="T5" fmla="*/ 291 h 291"/>
                    <a:gd name="T6" fmla="*/ 286 w 286"/>
                    <a:gd name="T7" fmla="*/ 12 h 291"/>
                    <a:gd name="T8" fmla="*/ 283 w 286"/>
                    <a:gd name="T9" fmla="*/ 0 h 291"/>
                    <a:gd name="T10" fmla="*/ 10 w 286"/>
                    <a:gd name="T11" fmla="*/ 274 h 291"/>
                    <a:gd name="T12" fmla="*/ 0 w 286"/>
                    <a:gd name="T13" fmla="*/ 283 h 2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6" h="291">
                      <a:moveTo>
                        <a:pt x="0" y="283"/>
                      </a:moveTo>
                      <a:cubicBezTo>
                        <a:pt x="0" y="284"/>
                        <a:pt x="0" y="284"/>
                        <a:pt x="0" y="284"/>
                      </a:cubicBezTo>
                      <a:cubicBezTo>
                        <a:pt x="1" y="287"/>
                        <a:pt x="4" y="289"/>
                        <a:pt x="7" y="291"/>
                      </a:cubicBezTo>
                      <a:cubicBezTo>
                        <a:pt x="286" y="12"/>
                        <a:pt x="286" y="12"/>
                        <a:pt x="286" y="12"/>
                      </a:cubicBezTo>
                      <a:cubicBezTo>
                        <a:pt x="285" y="8"/>
                        <a:pt x="284" y="4"/>
                        <a:pt x="283" y="0"/>
                      </a:cubicBezTo>
                      <a:cubicBezTo>
                        <a:pt x="10" y="274"/>
                        <a:pt x="10" y="274"/>
                        <a:pt x="10" y="274"/>
                      </a:cubicBezTo>
                      <a:cubicBezTo>
                        <a:pt x="11" y="277"/>
                        <a:pt x="10" y="280"/>
                        <a:pt x="0" y="28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63" name="Freeform 238"/>
                <p:cNvSpPr/>
                <p:nvPr/>
              </p:nvSpPr>
              <p:spPr bwMode="auto">
                <a:xfrm>
                  <a:off x="1542" y="1585"/>
                  <a:ext cx="57" cy="52"/>
                </a:xfrm>
                <a:custGeom>
                  <a:avLst/>
                  <a:gdLst>
                    <a:gd name="T0" fmla="*/ 7 w 57"/>
                    <a:gd name="T1" fmla="*/ 49 h 52"/>
                    <a:gd name="T2" fmla="*/ 4 w 57"/>
                    <a:gd name="T3" fmla="*/ 52 h 52"/>
                    <a:gd name="T4" fmla="*/ 6 w 57"/>
                    <a:gd name="T5" fmla="*/ 52 h 52"/>
                    <a:gd name="T6" fmla="*/ 57 w 57"/>
                    <a:gd name="T7" fmla="*/ 0 h 52"/>
                    <a:gd name="T8" fmla="*/ 57 w 57"/>
                    <a:gd name="T9" fmla="*/ 0 h 52"/>
                    <a:gd name="T10" fmla="*/ 41 w 57"/>
                    <a:gd name="T11" fmla="*/ 3 h 52"/>
                    <a:gd name="T12" fmla="*/ 35 w 57"/>
                    <a:gd name="T13" fmla="*/ 7 h 52"/>
                    <a:gd name="T14" fmla="*/ 0 w 57"/>
                    <a:gd name="T15" fmla="*/ 43 h 52"/>
                    <a:gd name="T16" fmla="*/ 7 w 57"/>
                    <a:gd name="T17" fmla="*/ 49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7" h="52">
                      <a:moveTo>
                        <a:pt x="7" y="49"/>
                      </a:moveTo>
                      <a:cubicBezTo>
                        <a:pt x="6" y="50"/>
                        <a:pt x="5" y="52"/>
                        <a:pt x="4" y="52"/>
                      </a:cubicBezTo>
                      <a:cubicBezTo>
                        <a:pt x="6" y="52"/>
                        <a:pt x="6" y="52"/>
                        <a:pt x="6" y="52"/>
                      </a:cubicBezTo>
                      <a:cubicBezTo>
                        <a:pt x="57" y="0"/>
                        <a:pt x="57" y="0"/>
                        <a:pt x="57" y="0"/>
                      </a:cubicBezTo>
                      <a:cubicBezTo>
                        <a:pt x="57" y="0"/>
                        <a:pt x="57" y="0"/>
                        <a:pt x="57" y="0"/>
                      </a:cubicBezTo>
                      <a:cubicBezTo>
                        <a:pt x="52" y="0"/>
                        <a:pt x="44" y="1"/>
                        <a:pt x="41" y="3"/>
                      </a:cubicBezTo>
                      <a:cubicBezTo>
                        <a:pt x="39" y="4"/>
                        <a:pt x="37" y="6"/>
                        <a:pt x="35" y="7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1" y="45"/>
                        <a:pt x="5" y="48"/>
                        <a:pt x="7" y="4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64" name="Freeform 239"/>
                <p:cNvSpPr/>
                <p:nvPr/>
              </p:nvSpPr>
              <p:spPr bwMode="auto">
                <a:xfrm>
                  <a:off x="1962" y="1205"/>
                  <a:ext cx="17" cy="15"/>
                </a:xfrm>
                <a:custGeom>
                  <a:avLst/>
                  <a:gdLst>
                    <a:gd name="T0" fmla="*/ 0 w 16"/>
                    <a:gd name="T1" fmla="*/ 12 h 15"/>
                    <a:gd name="T2" fmla="*/ 1 w 16"/>
                    <a:gd name="T3" fmla="*/ 15 h 15"/>
                    <a:gd name="T4" fmla="*/ 16 w 16"/>
                    <a:gd name="T5" fmla="*/ 0 h 15"/>
                    <a:gd name="T6" fmla="*/ 0 w 16"/>
                    <a:gd name="T7" fmla="*/ 12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15">
                      <a:moveTo>
                        <a:pt x="0" y="12"/>
                      </a:moveTo>
                      <a:cubicBezTo>
                        <a:pt x="0" y="13"/>
                        <a:pt x="0" y="14"/>
                        <a:pt x="1" y="15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7" y="1"/>
                        <a:pt x="0" y="4"/>
                        <a:pt x="0" y="1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65" name="Freeform 240"/>
                <p:cNvSpPr/>
                <p:nvPr/>
              </p:nvSpPr>
              <p:spPr bwMode="auto">
                <a:xfrm>
                  <a:off x="1632" y="1179"/>
                  <a:ext cx="402" cy="392"/>
                </a:xfrm>
                <a:custGeom>
                  <a:avLst/>
                  <a:gdLst>
                    <a:gd name="T0" fmla="*/ 279 w 399"/>
                    <a:gd name="T1" fmla="*/ 109 h 389"/>
                    <a:gd name="T2" fmla="*/ 276 w 399"/>
                    <a:gd name="T3" fmla="*/ 108 h 389"/>
                    <a:gd name="T4" fmla="*/ 0 w 399"/>
                    <a:gd name="T5" fmla="*/ 384 h 389"/>
                    <a:gd name="T6" fmla="*/ 10 w 399"/>
                    <a:gd name="T7" fmla="*/ 389 h 389"/>
                    <a:gd name="T8" fmla="*/ 399 w 399"/>
                    <a:gd name="T9" fmla="*/ 0 h 389"/>
                    <a:gd name="T10" fmla="*/ 383 w 399"/>
                    <a:gd name="T11" fmla="*/ 10 h 389"/>
                    <a:gd name="T12" fmla="*/ 371 w 399"/>
                    <a:gd name="T13" fmla="*/ 25 h 389"/>
                    <a:gd name="T14" fmla="*/ 359 w 399"/>
                    <a:gd name="T15" fmla="*/ 25 h 389"/>
                    <a:gd name="T16" fmla="*/ 281 w 399"/>
                    <a:gd name="T17" fmla="*/ 103 h 389"/>
                    <a:gd name="T18" fmla="*/ 279 w 399"/>
                    <a:gd name="T19" fmla="*/ 109 h 3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9" h="389">
                      <a:moveTo>
                        <a:pt x="279" y="109"/>
                      </a:moveTo>
                      <a:cubicBezTo>
                        <a:pt x="278" y="109"/>
                        <a:pt x="277" y="109"/>
                        <a:pt x="276" y="108"/>
                      </a:cubicBezTo>
                      <a:cubicBezTo>
                        <a:pt x="0" y="384"/>
                        <a:pt x="0" y="384"/>
                        <a:pt x="0" y="384"/>
                      </a:cubicBezTo>
                      <a:cubicBezTo>
                        <a:pt x="3" y="386"/>
                        <a:pt x="7" y="387"/>
                        <a:pt x="10" y="389"/>
                      </a:cubicBezTo>
                      <a:cubicBezTo>
                        <a:pt x="399" y="0"/>
                        <a:pt x="399" y="0"/>
                        <a:pt x="399" y="0"/>
                      </a:cubicBezTo>
                      <a:cubicBezTo>
                        <a:pt x="393" y="3"/>
                        <a:pt x="388" y="6"/>
                        <a:pt x="383" y="10"/>
                      </a:cubicBezTo>
                      <a:cubicBezTo>
                        <a:pt x="379" y="14"/>
                        <a:pt x="378" y="25"/>
                        <a:pt x="371" y="25"/>
                      </a:cubicBezTo>
                      <a:cubicBezTo>
                        <a:pt x="369" y="25"/>
                        <a:pt x="364" y="25"/>
                        <a:pt x="359" y="25"/>
                      </a:cubicBezTo>
                      <a:cubicBezTo>
                        <a:pt x="281" y="103"/>
                        <a:pt x="281" y="103"/>
                        <a:pt x="281" y="103"/>
                      </a:cubicBezTo>
                      <a:cubicBezTo>
                        <a:pt x="282" y="107"/>
                        <a:pt x="282" y="109"/>
                        <a:pt x="279" y="10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66" name="Freeform 241"/>
                <p:cNvSpPr/>
                <p:nvPr/>
              </p:nvSpPr>
              <p:spPr bwMode="auto">
                <a:xfrm>
                  <a:off x="1559" y="1589"/>
                  <a:ext cx="61" cy="52"/>
                </a:xfrm>
                <a:custGeom>
                  <a:avLst/>
                  <a:gdLst>
                    <a:gd name="T0" fmla="*/ 53 w 61"/>
                    <a:gd name="T1" fmla="*/ 0 h 52"/>
                    <a:gd name="T2" fmla="*/ 50 w 61"/>
                    <a:gd name="T3" fmla="*/ 0 h 52"/>
                    <a:gd name="T4" fmla="*/ 0 w 61"/>
                    <a:gd name="T5" fmla="*/ 51 h 52"/>
                    <a:gd name="T6" fmla="*/ 4 w 61"/>
                    <a:gd name="T7" fmla="*/ 52 h 52"/>
                    <a:gd name="T8" fmla="*/ 13 w 61"/>
                    <a:gd name="T9" fmla="*/ 45 h 52"/>
                    <a:gd name="T10" fmla="*/ 18 w 61"/>
                    <a:gd name="T11" fmla="*/ 47 h 52"/>
                    <a:gd name="T12" fmla="*/ 61 w 61"/>
                    <a:gd name="T13" fmla="*/ 5 h 52"/>
                    <a:gd name="T14" fmla="*/ 53 w 61"/>
                    <a:gd name="T15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1" h="52">
                      <a:moveTo>
                        <a:pt x="53" y="0"/>
                      </a:moveTo>
                      <a:cubicBezTo>
                        <a:pt x="52" y="0"/>
                        <a:pt x="51" y="0"/>
                        <a:pt x="50" y="0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1" y="51"/>
                        <a:pt x="2" y="52"/>
                        <a:pt x="4" y="52"/>
                      </a:cubicBezTo>
                      <a:cubicBezTo>
                        <a:pt x="9" y="52"/>
                        <a:pt x="8" y="45"/>
                        <a:pt x="13" y="45"/>
                      </a:cubicBezTo>
                      <a:cubicBezTo>
                        <a:pt x="15" y="45"/>
                        <a:pt x="17" y="46"/>
                        <a:pt x="18" y="47"/>
                      </a:cubicBezTo>
                      <a:cubicBezTo>
                        <a:pt x="61" y="5"/>
                        <a:pt x="61" y="5"/>
                        <a:pt x="61" y="5"/>
                      </a:cubicBezTo>
                      <a:cubicBezTo>
                        <a:pt x="57" y="4"/>
                        <a:pt x="53" y="2"/>
                        <a:pt x="5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67" name="Freeform 242"/>
                <p:cNvSpPr/>
                <p:nvPr/>
              </p:nvSpPr>
              <p:spPr bwMode="auto">
                <a:xfrm>
                  <a:off x="1650" y="1168"/>
                  <a:ext cx="424" cy="420"/>
                </a:xfrm>
                <a:custGeom>
                  <a:avLst/>
                  <a:gdLst>
                    <a:gd name="T0" fmla="*/ 0 w 421"/>
                    <a:gd name="T1" fmla="*/ 406 h 417"/>
                    <a:gd name="T2" fmla="*/ 4 w 421"/>
                    <a:gd name="T3" fmla="*/ 417 h 417"/>
                    <a:gd name="T4" fmla="*/ 421 w 421"/>
                    <a:gd name="T5" fmla="*/ 0 h 417"/>
                    <a:gd name="T6" fmla="*/ 402 w 421"/>
                    <a:gd name="T7" fmla="*/ 4 h 417"/>
                    <a:gd name="T8" fmla="*/ 0 w 421"/>
                    <a:gd name="T9" fmla="*/ 406 h 4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1" h="417">
                      <a:moveTo>
                        <a:pt x="0" y="406"/>
                      </a:moveTo>
                      <a:cubicBezTo>
                        <a:pt x="3" y="409"/>
                        <a:pt x="4" y="412"/>
                        <a:pt x="4" y="417"/>
                      </a:cubicBezTo>
                      <a:cubicBezTo>
                        <a:pt x="421" y="0"/>
                        <a:pt x="421" y="0"/>
                        <a:pt x="421" y="0"/>
                      </a:cubicBezTo>
                      <a:cubicBezTo>
                        <a:pt x="415" y="1"/>
                        <a:pt x="409" y="2"/>
                        <a:pt x="402" y="4"/>
                      </a:cubicBezTo>
                      <a:lnTo>
                        <a:pt x="0" y="406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68" name="Freeform 243"/>
                <p:cNvSpPr/>
                <p:nvPr/>
              </p:nvSpPr>
              <p:spPr bwMode="auto">
                <a:xfrm>
                  <a:off x="1586" y="1591"/>
                  <a:ext cx="65" cy="50"/>
                </a:xfrm>
                <a:custGeom>
                  <a:avLst/>
                  <a:gdLst>
                    <a:gd name="T0" fmla="*/ 47 w 65"/>
                    <a:gd name="T1" fmla="*/ 4 h 50"/>
                    <a:gd name="T2" fmla="*/ 0 w 65"/>
                    <a:gd name="T3" fmla="*/ 50 h 50"/>
                    <a:gd name="T4" fmla="*/ 14 w 65"/>
                    <a:gd name="T5" fmla="*/ 43 h 50"/>
                    <a:gd name="T6" fmla="*/ 20 w 65"/>
                    <a:gd name="T7" fmla="*/ 45 h 50"/>
                    <a:gd name="T8" fmla="*/ 20 w 65"/>
                    <a:gd name="T9" fmla="*/ 45 h 50"/>
                    <a:gd name="T10" fmla="*/ 65 w 65"/>
                    <a:gd name="T11" fmla="*/ 0 h 50"/>
                    <a:gd name="T12" fmla="*/ 56 w 65"/>
                    <a:gd name="T13" fmla="*/ 4 h 50"/>
                    <a:gd name="T14" fmla="*/ 47 w 65"/>
                    <a:gd name="T15" fmla="*/ 4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5" h="50">
                      <a:moveTo>
                        <a:pt x="47" y="4"/>
                      </a:move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8" y="50"/>
                        <a:pt x="10" y="46"/>
                        <a:pt x="14" y="43"/>
                      </a:cubicBezTo>
                      <a:cubicBezTo>
                        <a:pt x="15" y="44"/>
                        <a:pt x="17" y="45"/>
                        <a:pt x="20" y="45"/>
                      </a:cubicBezTo>
                      <a:cubicBezTo>
                        <a:pt x="20" y="45"/>
                        <a:pt x="20" y="45"/>
                        <a:pt x="20" y="45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2"/>
                        <a:pt x="59" y="4"/>
                        <a:pt x="56" y="4"/>
                      </a:cubicBezTo>
                      <a:cubicBezTo>
                        <a:pt x="54" y="4"/>
                        <a:pt x="51" y="4"/>
                        <a:pt x="47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69" name="Freeform 244"/>
                <p:cNvSpPr/>
                <p:nvPr/>
              </p:nvSpPr>
              <p:spPr bwMode="auto">
                <a:xfrm>
                  <a:off x="1718" y="1169"/>
                  <a:ext cx="383" cy="369"/>
                </a:xfrm>
                <a:custGeom>
                  <a:avLst/>
                  <a:gdLst>
                    <a:gd name="T0" fmla="*/ 17 w 381"/>
                    <a:gd name="T1" fmla="*/ 364 h 367"/>
                    <a:gd name="T2" fmla="*/ 18 w 381"/>
                    <a:gd name="T3" fmla="*/ 364 h 367"/>
                    <a:gd name="T4" fmla="*/ 381 w 381"/>
                    <a:gd name="T5" fmla="*/ 1 h 367"/>
                    <a:gd name="T6" fmla="*/ 367 w 381"/>
                    <a:gd name="T7" fmla="*/ 0 h 367"/>
                    <a:gd name="T8" fmla="*/ 0 w 381"/>
                    <a:gd name="T9" fmla="*/ 367 h 367"/>
                    <a:gd name="T10" fmla="*/ 17 w 381"/>
                    <a:gd name="T11" fmla="*/ 364 h 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81" h="367">
                      <a:moveTo>
                        <a:pt x="17" y="364"/>
                      </a:moveTo>
                      <a:cubicBezTo>
                        <a:pt x="17" y="364"/>
                        <a:pt x="17" y="364"/>
                        <a:pt x="18" y="364"/>
                      </a:cubicBezTo>
                      <a:cubicBezTo>
                        <a:pt x="381" y="1"/>
                        <a:pt x="381" y="1"/>
                        <a:pt x="381" y="1"/>
                      </a:cubicBezTo>
                      <a:cubicBezTo>
                        <a:pt x="374" y="2"/>
                        <a:pt x="369" y="3"/>
                        <a:pt x="367" y="0"/>
                      </a:cubicBezTo>
                      <a:cubicBezTo>
                        <a:pt x="0" y="367"/>
                        <a:pt x="0" y="367"/>
                        <a:pt x="0" y="367"/>
                      </a:cubicBezTo>
                      <a:cubicBezTo>
                        <a:pt x="5" y="365"/>
                        <a:pt x="9" y="364"/>
                        <a:pt x="17" y="36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70" name="Freeform 245"/>
                <p:cNvSpPr/>
                <p:nvPr/>
              </p:nvSpPr>
              <p:spPr bwMode="auto">
                <a:xfrm>
                  <a:off x="1602" y="1560"/>
                  <a:ext cx="101" cy="109"/>
                </a:xfrm>
                <a:custGeom>
                  <a:avLst/>
                  <a:gdLst>
                    <a:gd name="T0" fmla="*/ 1 w 100"/>
                    <a:gd name="T1" fmla="*/ 104 h 109"/>
                    <a:gd name="T2" fmla="*/ 0 w 100"/>
                    <a:gd name="T3" fmla="*/ 109 h 109"/>
                    <a:gd name="T4" fmla="*/ 100 w 100"/>
                    <a:gd name="T5" fmla="*/ 9 h 109"/>
                    <a:gd name="T6" fmla="*/ 94 w 100"/>
                    <a:gd name="T7" fmla="*/ 0 h 109"/>
                    <a:gd name="T8" fmla="*/ 8 w 100"/>
                    <a:gd name="T9" fmla="*/ 86 h 109"/>
                    <a:gd name="T10" fmla="*/ 8 w 100"/>
                    <a:gd name="T11" fmla="*/ 91 h 109"/>
                    <a:gd name="T12" fmla="*/ 1 w 100"/>
                    <a:gd name="T13" fmla="*/ 104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109">
                      <a:moveTo>
                        <a:pt x="1" y="104"/>
                      </a:moveTo>
                      <a:cubicBezTo>
                        <a:pt x="1" y="106"/>
                        <a:pt x="0" y="108"/>
                        <a:pt x="0" y="109"/>
                      </a:cubicBezTo>
                      <a:cubicBezTo>
                        <a:pt x="100" y="9"/>
                        <a:pt x="100" y="9"/>
                        <a:pt x="100" y="9"/>
                      </a:cubicBezTo>
                      <a:cubicBezTo>
                        <a:pt x="100" y="7"/>
                        <a:pt x="95" y="4"/>
                        <a:pt x="94" y="0"/>
                      </a:cubicBezTo>
                      <a:cubicBezTo>
                        <a:pt x="8" y="86"/>
                        <a:pt x="8" y="86"/>
                        <a:pt x="8" y="86"/>
                      </a:cubicBezTo>
                      <a:cubicBezTo>
                        <a:pt x="8" y="88"/>
                        <a:pt x="8" y="89"/>
                        <a:pt x="8" y="91"/>
                      </a:cubicBezTo>
                      <a:cubicBezTo>
                        <a:pt x="8" y="97"/>
                        <a:pt x="3" y="99"/>
                        <a:pt x="1" y="10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71" name="Freeform 246"/>
                <p:cNvSpPr/>
                <p:nvPr/>
              </p:nvSpPr>
              <p:spPr bwMode="auto">
                <a:xfrm>
                  <a:off x="1747" y="1144"/>
                  <a:ext cx="409" cy="402"/>
                </a:xfrm>
                <a:custGeom>
                  <a:avLst/>
                  <a:gdLst>
                    <a:gd name="T0" fmla="*/ 376 w 406"/>
                    <a:gd name="T1" fmla="*/ 16 h 400"/>
                    <a:gd name="T2" fmla="*/ 375 w 406"/>
                    <a:gd name="T3" fmla="*/ 17 h 400"/>
                    <a:gd name="T4" fmla="*/ 0 w 406"/>
                    <a:gd name="T5" fmla="*/ 392 h 400"/>
                    <a:gd name="T6" fmla="*/ 7 w 406"/>
                    <a:gd name="T7" fmla="*/ 400 h 400"/>
                    <a:gd name="T8" fmla="*/ 406 w 406"/>
                    <a:gd name="T9" fmla="*/ 0 h 400"/>
                    <a:gd name="T10" fmla="*/ 404 w 406"/>
                    <a:gd name="T11" fmla="*/ 0 h 400"/>
                    <a:gd name="T12" fmla="*/ 376 w 406"/>
                    <a:gd name="T13" fmla="*/ 16 h 4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6" h="400">
                      <a:moveTo>
                        <a:pt x="376" y="16"/>
                      </a:moveTo>
                      <a:cubicBezTo>
                        <a:pt x="376" y="17"/>
                        <a:pt x="375" y="17"/>
                        <a:pt x="375" y="17"/>
                      </a:cubicBezTo>
                      <a:cubicBezTo>
                        <a:pt x="0" y="392"/>
                        <a:pt x="0" y="392"/>
                        <a:pt x="0" y="392"/>
                      </a:cubicBezTo>
                      <a:cubicBezTo>
                        <a:pt x="3" y="394"/>
                        <a:pt x="5" y="396"/>
                        <a:pt x="7" y="400"/>
                      </a:cubicBezTo>
                      <a:cubicBezTo>
                        <a:pt x="406" y="0"/>
                        <a:pt x="406" y="0"/>
                        <a:pt x="406" y="0"/>
                      </a:cubicBezTo>
                      <a:cubicBezTo>
                        <a:pt x="406" y="0"/>
                        <a:pt x="405" y="0"/>
                        <a:pt x="404" y="0"/>
                      </a:cubicBezTo>
                      <a:cubicBezTo>
                        <a:pt x="389" y="0"/>
                        <a:pt x="384" y="11"/>
                        <a:pt x="376" y="1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72" name="Freeform 247"/>
                <p:cNvSpPr/>
                <p:nvPr/>
              </p:nvSpPr>
              <p:spPr bwMode="auto">
                <a:xfrm>
                  <a:off x="1599" y="1580"/>
                  <a:ext cx="112" cy="117"/>
                </a:xfrm>
                <a:custGeom>
                  <a:avLst/>
                  <a:gdLst>
                    <a:gd name="T0" fmla="*/ 106 w 111"/>
                    <a:gd name="T1" fmla="*/ 0 h 117"/>
                    <a:gd name="T2" fmla="*/ 0 w 111"/>
                    <a:gd name="T3" fmla="*/ 106 h 117"/>
                    <a:gd name="T4" fmla="*/ 4 w 111"/>
                    <a:gd name="T5" fmla="*/ 117 h 117"/>
                    <a:gd name="T6" fmla="*/ 111 w 111"/>
                    <a:gd name="T7" fmla="*/ 9 h 117"/>
                    <a:gd name="T8" fmla="*/ 106 w 111"/>
                    <a:gd name="T9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1" h="117">
                      <a:moveTo>
                        <a:pt x="106" y="0"/>
                      </a:moveTo>
                      <a:cubicBezTo>
                        <a:pt x="0" y="106"/>
                        <a:pt x="0" y="106"/>
                        <a:pt x="0" y="106"/>
                      </a:cubicBezTo>
                      <a:cubicBezTo>
                        <a:pt x="2" y="110"/>
                        <a:pt x="4" y="113"/>
                        <a:pt x="4" y="117"/>
                      </a:cubicBezTo>
                      <a:cubicBezTo>
                        <a:pt x="111" y="9"/>
                        <a:pt x="111" y="9"/>
                        <a:pt x="111" y="9"/>
                      </a:cubicBezTo>
                      <a:cubicBezTo>
                        <a:pt x="109" y="7"/>
                        <a:pt x="107" y="3"/>
                        <a:pt x="106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73" name="Freeform 248"/>
                <p:cNvSpPr/>
                <p:nvPr/>
              </p:nvSpPr>
              <p:spPr bwMode="auto">
                <a:xfrm>
                  <a:off x="1724" y="1551"/>
                  <a:ext cx="24" cy="18"/>
                </a:xfrm>
                <a:custGeom>
                  <a:avLst/>
                  <a:gdLst>
                    <a:gd name="T0" fmla="*/ 6 w 24"/>
                    <a:gd name="T1" fmla="*/ 4 h 17"/>
                    <a:gd name="T2" fmla="*/ 0 w 24"/>
                    <a:gd name="T3" fmla="*/ 10 h 17"/>
                    <a:gd name="T4" fmla="*/ 6 w 24"/>
                    <a:gd name="T5" fmla="*/ 15 h 17"/>
                    <a:gd name="T6" fmla="*/ 7 w 24"/>
                    <a:gd name="T7" fmla="*/ 17 h 17"/>
                    <a:gd name="T8" fmla="*/ 24 w 24"/>
                    <a:gd name="T9" fmla="*/ 1 h 17"/>
                    <a:gd name="T10" fmla="*/ 19 w 24"/>
                    <a:gd name="T11" fmla="*/ 0 h 17"/>
                    <a:gd name="T12" fmla="*/ 6 w 24"/>
                    <a:gd name="T13" fmla="*/ 4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17">
                      <a:moveTo>
                        <a:pt x="6" y="4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2" y="12"/>
                        <a:pt x="5" y="13"/>
                        <a:pt x="6" y="15"/>
                      </a:cubicBezTo>
                      <a:cubicBezTo>
                        <a:pt x="6" y="16"/>
                        <a:pt x="7" y="17"/>
                        <a:pt x="7" y="17"/>
                      </a:cubicBezTo>
                      <a:cubicBezTo>
                        <a:pt x="24" y="1"/>
                        <a:pt x="24" y="1"/>
                        <a:pt x="24" y="1"/>
                      </a:cubicBezTo>
                      <a:cubicBezTo>
                        <a:pt x="22" y="0"/>
                        <a:pt x="21" y="0"/>
                        <a:pt x="19" y="0"/>
                      </a:cubicBezTo>
                      <a:cubicBezTo>
                        <a:pt x="15" y="0"/>
                        <a:pt x="10" y="2"/>
                        <a:pt x="6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74" name="Freeform 249"/>
                <p:cNvSpPr/>
                <p:nvPr/>
              </p:nvSpPr>
              <p:spPr bwMode="auto">
                <a:xfrm>
                  <a:off x="1602" y="1597"/>
                  <a:ext cx="120" cy="124"/>
                </a:xfrm>
                <a:custGeom>
                  <a:avLst/>
                  <a:gdLst>
                    <a:gd name="T0" fmla="*/ 107 w 119"/>
                    <a:gd name="T1" fmla="*/ 15 h 123"/>
                    <a:gd name="T2" fmla="*/ 111 w 119"/>
                    <a:gd name="T3" fmla="*/ 16 h 123"/>
                    <a:gd name="T4" fmla="*/ 119 w 119"/>
                    <a:gd name="T5" fmla="*/ 3 h 123"/>
                    <a:gd name="T6" fmla="*/ 115 w 119"/>
                    <a:gd name="T7" fmla="*/ 0 h 123"/>
                    <a:gd name="T8" fmla="*/ 0 w 119"/>
                    <a:gd name="T9" fmla="*/ 114 h 123"/>
                    <a:gd name="T10" fmla="*/ 3 w 119"/>
                    <a:gd name="T11" fmla="*/ 118 h 123"/>
                    <a:gd name="T12" fmla="*/ 7 w 119"/>
                    <a:gd name="T13" fmla="*/ 123 h 123"/>
                    <a:gd name="T14" fmla="*/ 110 w 119"/>
                    <a:gd name="T15" fmla="*/ 20 h 123"/>
                    <a:gd name="T16" fmla="*/ 107 w 119"/>
                    <a:gd name="T17" fmla="*/ 15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9" h="123">
                      <a:moveTo>
                        <a:pt x="107" y="15"/>
                      </a:moveTo>
                      <a:cubicBezTo>
                        <a:pt x="111" y="16"/>
                        <a:pt x="111" y="16"/>
                        <a:pt x="111" y="16"/>
                      </a:cubicBezTo>
                      <a:cubicBezTo>
                        <a:pt x="114" y="12"/>
                        <a:pt x="114" y="5"/>
                        <a:pt x="119" y="3"/>
                      </a:cubicBezTo>
                      <a:cubicBezTo>
                        <a:pt x="117" y="2"/>
                        <a:pt x="116" y="1"/>
                        <a:pt x="115" y="0"/>
                      </a:cubicBez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2" y="116"/>
                        <a:pt x="3" y="118"/>
                        <a:pt x="3" y="118"/>
                      </a:cubicBezTo>
                      <a:cubicBezTo>
                        <a:pt x="5" y="120"/>
                        <a:pt x="6" y="122"/>
                        <a:pt x="7" y="123"/>
                      </a:cubicBezTo>
                      <a:cubicBezTo>
                        <a:pt x="110" y="20"/>
                        <a:pt x="110" y="20"/>
                        <a:pt x="110" y="20"/>
                      </a:cubicBezTo>
                      <a:cubicBezTo>
                        <a:pt x="109" y="18"/>
                        <a:pt x="107" y="18"/>
                        <a:pt x="107" y="1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75" name="Freeform 250"/>
                <p:cNvSpPr/>
                <p:nvPr/>
              </p:nvSpPr>
              <p:spPr bwMode="auto">
                <a:xfrm>
                  <a:off x="1738" y="1148"/>
                  <a:ext cx="435" cy="439"/>
                </a:xfrm>
                <a:custGeom>
                  <a:avLst/>
                  <a:gdLst>
                    <a:gd name="T0" fmla="*/ 4 w 432"/>
                    <a:gd name="T1" fmla="*/ 436 h 436"/>
                    <a:gd name="T2" fmla="*/ 432 w 432"/>
                    <a:gd name="T3" fmla="*/ 9 h 436"/>
                    <a:gd name="T4" fmla="*/ 425 w 432"/>
                    <a:gd name="T5" fmla="*/ 0 h 436"/>
                    <a:gd name="T6" fmla="*/ 0 w 432"/>
                    <a:gd name="T7" fmla="*/ 426 h 436"/>
                    <a:gd name="T8" fmla="*/ 4 w 432"/>
                    <a:gd name="T9" fmla="*/ 436 h 4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2" h="436">
                      <a:moveTo>
                        <a:pt x="4" y="436"/>
                      </a:moveTo>
                      <a:cubicBezTo>
                        <a:pt x="432" y="9"/>
                        <a:pt x="432" y="9"/>
                        <a:pt x="432" y="9"/>
                      </a:cubicBezTo>
                      <a:cubicBezTo>
                        <a:pt x="430" y="6"/>
                        <a:pt x="428" y="3"/>
                        <a:pt x="425" y="0"/>
                      </a:cubicBezTo>
                      <a:cubicBezTo>
                        <a:pt x="0" y="426"/>
                        <a:pt x="0" y="426"/>
                        <a:pt x="0" y="426"/>
                      </a:cubicBezTo>
                      <a:cubicBezTo>
                        <a:pt x="2" y="429"/>
                        <a:pt x="4" y="432"/>
                        <a:pt x="4" y="43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76" name="Freeform 251"/>
                <p:cNvSpPr/>
                <p:nvPr/>
              </p:nvSpPr>
              <p:spPr bwMode="auto">
                <a:xfrm>
                  <a:off x="1614" y="1627"/>
                  <a:ext cx="113" cy="113"/>
                </a:xfrm>
                <a:custGeom>
                  <a:avLst/>
                  <a:gdLst>
                    <a:gd name="T0" fmla="*/ 108 w 112"/>
                    <a:gd name="T1" fmla="*/ 1 h 112"/>
                    <a:gd name="T2" fmla="*/ 101 w 112"/>
                    <a:gd name="T3" fmla="*/ 0 h 112"/>
                    <a:gd name="T4" fmla="*/ 0 w 112"/>
                    <a:gd name="T5" fmla="*/ 102 h 112"/>
                    <a:gd name="T6" fmla="*/ 1 w 112"/>
                    <a:gd name="T7" fmla="*/ 102 h 112"/>
                    <a:gd name="T8" fmla="*/ 4 w 112"/>
                    <a:gd name="T9" fmla="*/ 109 h 112"/>
                    <a:gd name="T10" fmla="*/ 5 w 112"/>
                    <a:gd name="T11" fmla="*/ 112 h 112"/>
                    <a:gd name="T12" fmla="*/ 112 w 112"/>
                    <a:gd name="T13" fmla="*/ 5 h 112"/>
                    <a:gd name="T14" fmla="*/ 108 w 112"/>
                    <a:gd name="T15" fmla="*/ 1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2" h="112">
                      <a:moveTo>
                        <a:pt x="108" y="1"/>
                      </a:moveTo>
                      <a:cubicBezTo>
                        <a:pt x="106" y="1"/>
                        <a:pt x="103" y="1"/>
                        <a:pt x="101" y="0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0" y="102"/>
                        <a:pt x="0" y="102"/>
                        <a:pt x="1" y="102"/>
                      </a:cubicBezTo>
                      <a:cubicBezTo>
                        <a:pt x="2" y="104"/>
                        <a:pt x="4" y="106"/>
                        <a:pt x="4" y="109"/>
                      </a:cubicBezTo>
                      <a:cubicBezTo>
                        <a:pt x="5" y="110"/>
                        <a:pt x="5" y="111"/>
                        <a:pt x="5" y="112"/>
                      </a:cubicBezTo>
                      <a:cubicBezTo>
                        <a:pt x="112" y="5"/>
                        <a:pt x="112" y="5"/>
                        <a:pt x="112" y="5"/>
                      </a:cubicBezTo>
                      <a:cubicBezTo>
                        <a:pt x="111" y="3"/>
                        <a:pt x="110" y="1"/>
                        <a:pt x="108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77" name="Freeform 252"/>
                <p:cNvSpPr/>
                <p:nvPr/>
              </p:nvSpPr>
              <p:spPr bwMode="auto">
                <a:xfrm>
                  <a:off x="1743" y="1161"/>
                  <a:ext cx="455" cy="448"/>
                </a:xfrm>
                <a:custGeom>
                  <a:avLst/>
                  <a:gdLst>
                    <a:gd name="T0" fmla="*/ 14 w 452"/>
                    <a:gd name="T1" fmla="*/ 433 h 445"/>
                    <a:gd name="T2" fmla="*/ 6 w 452"/>
                    <a:gd name="T3" fmla="*/ 433 h 445"/>
                    <a:gd name="T4" fmla="*/ 0 w 452"/>
                    <a:gd name="T5" fmla="*/ 440 h 445"/>
                    <a:gd name="T6" fmla="*/ 7 w 452"/>
                    <a:gd name="T7" fmla="*/ 445 h 445"/>
                    <a:gd name="T8" fmla="*/ 452 w 452"/>
                    <a:gd name="T9" fmla="*/ 0 h 445"/>
                    <a:gd name="T10" fmla="*/ 437 w 452"/>
                    <a:gd name="T11" fmla="*/ 0 h 445"/>
                    <a:gd name="T12" fmla="*/ 11 w 452"/>
                    <a:gd name="T13" fmla="*/ 426 h 445"/>
                    <a:gd name="T14" fmla="*/ 14 w 452"/>
                    <a:gd name="T15" fmla="*/ 433 h 4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52" h="445">
                      <a:moveTo>
                        <a:pt x="14" y="433"/>
                      </a:moveTo>
                      <a:cubicBezTo>
                        <a:pt x="6" y="433"/>
                        <a:pt x="6" y="433"/>
                        <a:pt x="6" y="433"/>
                      </a:cubicBezTo>
                      <a:cubicBezTo>
                        <a:pt x="3" y="433"/>
                        <a:pt x="1" y="436"/>
                        <a:pt x="0" y="440"/>
                      </a:cubicBezTo>
                      <a:cubicBezTo>
                        <a:pt x="3" y="441"/>
                        <a:pt x="5" y="442"/>
                        <a:pt x="7" y="445"/>
                      </a:cubicBezTo>
                      <a:cubicBezTo>
                        <a:pt x="452" y="0"/>
                        <a:pt x="452" y="0"/>
                        <a:pt x="452" y="0"/>
                      </a:cubicBezTo>
                      <a:cubicBezTo>
                        <a:pt x="437" y="0"/>
                        <a:pt x="437" y="0"/>
                        <a:pt x="437" y="0"/>
                      </a:cubicBezTo>
                      <a:cubicBezTo>
                        <a:pt x="11" y="426"/>
                        <a:pt x="11" y="426"/>
                        <a:pt x="11" y="426"/>
                      </a:cubicBezTo>
                      <a:cubicBezTo>
                        <a:pt x="12" y="428"/>
                        <a:pt x="14" y="430"/>
                        <a:pt x="14" y="43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78" name="Freeform 253"/>
                <p:cNvSpPr/>
                <p:nvPr/>
              </p:nvSpPr>
              <p:spPr bwMode="auto">
                <a:xfrm>
                  <a:off x="1626" y="1162"/>
                  <a:ext cx="596" cy="594"/>
                </a:xfrm>
                <a:custGeom>
                  <a:avLst/>
                  <a:gdLst>
                    <a:gd name="T0" fmla="*/ 124 w 592"/>
                    <a:gd name="T1" fmla="*/ 457 h 590"/>
                    <a:gd name="T2" fmla="*/ 128 w 592"/>
                    <a:gd name="T3" fmla="*/ 463 h 590"/>
                    <a:gd name="T4" fmla="*/ 128 w 592"/>
                    <a:gd name="T5" fmla="*/ 468 h 590"/>
                    <a:gd name="T6" fmla="*/ 114 w 592"/>
                    <a:gd name="T7" fmla="*/ 470 h 590"/>
                    <a:gd name="T8" fmla="*/ 111 w 592"/>
                    <a:gd name="T9" fmla="*/ 470 h 590"/>
                    <a:gd name="T10" fmla="*/ 0 w 592"/>
                    <a:gd name="T11" fmla="*/ 580 h 590"/>
                    <a:gd name="T12" fmla="*/ 3 w 592"/>
                    <a:gd name="T13" fmla="*/ 583 h 590"/>
                    <a:gd name="T14" fmla="*/ 6 w 592"/>
                    <a:gd name="T15" fmla="*/ 590 h 590"/>
                    <a:gd name="T16" fmla="*/ 592 w 592"/>
                    <a:gd name="T17" fmla="*/ 4 h 590"/>
                    <a:gd name="T18" fmla="*/ 581 w 592"/>
                    <a:gd name="T19" fmla="*/ 0 h 590"/>
                    <a:gd name="T20" fmla="*/ 124 w 592"/>
                    <a:gd name="T21" fmla="*/ 457 h 590"/>
                    <a:gd name="T22" fmla="*/ 124 w 592"/>
                    <a:gd name="T23" fmla="*/ 457 h 5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92" h="590">
                      <a:moveTo>
                        <a:pt x="124" y="457"/>
                      </a:moveTo>
                      <a:cubicBezTo>
                        <a:pt x="124" y="460"/>
                        <a:pt x="128" y="463"/>
                        <a:pt x="128" y="463"/>
                      </a:cubicBezTo>
                      <a:cubicBezTo>
                        <a:pt x="128" y="465"/>
                        <a:pt x="128" y="465"/>
                        <a:pt x="128" y="468"/>
                      </a:cubicBezTo>
                      <a:cubicBezTo>
                        <a:pt x="125" y="469"/>
                        <a:pt x="119" y="470"/>
                        <a:pt x="114" y="470"/>
                      </a:cubicBezTo>
                      <a:cubicBezTo>
                        <a:pt x="113" y="470"/>
                        <a:pt x="112" y="470"/>
                        <a:pt x="111" y="470"/>
                      </a:cubicBezTo>
                      <a:cubicBezTo>
                        <a:pt x="0" y="580"/>
                        <a:pt x="0" y="580"/>
                        <a:pt x="0" y="580"/>
                      </a:cubicBezTo>
                      <a:cubicBezTo>
                        <a:pt x="1" y="581"/>
                        <a:pt x="2" y="583"/>
                        <a:pt x="3" y="583"/>
                      </a:cubicBezTo>
                      <a:cubicBezTo>
                        <a:pt x="4" y="586"/>
                        <a:pt x="5" y="588"/>
                        <a:pt x="6" y="590"/>
                      </a:cubicBezTo>
                      <a:cubicBezTo>
                        <a:pt x="592" y="4"/>
                        <a:pt x="592" y="4"/>
                        <a:pt x="592" y="4"/>
                      </a:cubicBezTo>
                      <a:cubicBezTo>
                        <a:pt x="589" y="2"/>
                        <a:pt x="585" y="1"/>
                        <a:pt x="581" y="0"/>
                      </a:cubicBezTo>
                      <a:cubicBezTo>
                        <a:pt x="124" y="457"/>
                        <a:pt x="124" y="457"/>
                        <a:pt x="124" y="457"/>
                      </a:cubicBezTo>
                      <a:cubicBezTo>
                        <a:pt x="124" y="457"/>
                        <a:pt x="124" y="457"/>
                        <a:pt x="124" y="45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79" name="Freeform 254"/>
                <p:cNvSpPr/>
                <p:nvPr/>
              </p:nvSpPr>
              <p:spPr bwMode="auto">
                <a:xfrm>
                  <a:off x="1634" y="1198"/>
                  <a:ext cx="580" cy="580"/>
                </a:xfrm>
                <a:custGeom>
                  <a:avLst/>
                  <a:gdLst>
                    <a:gd name="T0" fmla="*/ 571 w 576"/>
                    <a:gd name="T1" fmla="*/ 0 h 576"/>
                    <a:gd name="T2" fmla="*/ 553 w 576"/>
                    <a:gd name="T3" fmla="*/ 13 h 576"/>
                    <a:gd name="T4" fmla="*/ 0 w 576"/>
                    <a:gd name="T5" fmla="*/ 565 h 576"/>
                    <a:gd name="T6" fmla="*/ 5 w 576"/>
                    <a:gd name="T7" fmla="*/ 576 h 576"/>
                    <a:gd name="T8" fmla="*/ 74 w 576"/>
                    <a:gd name="T9" fmla="*/ 507 h 576"/>
                    <a:gd name="T10" fmla="*/ 74 w 576"/>
                    <a:gd name="T11" fmla="*/ 505 h 576"/>
                    <a:gd name="T12" fmla="*/ 73 w 576"/>
                    <a:gd name="T13" fmla="*/ 499 h 576"/>
                    <a:gd name="T14" fmla="*/ 79 w 576"/>
                    <a:gd name="T15" fmla="*/ 490 h 576"/>
                    <a:gd name="T16" fmla="*/ 87 w 576"/>
                    <a:gd name="T17" fmla="*/ 494 h 576"/>
                    <a:gd name="T18" fmla="*/ 576 w 576"/>
                    <a:gd name="T19" fmla="*/ 4 h 576"/>
                    <a:gd name="T20" fmla="*/ 571 w 576"/>
                    <a:gd name="T21" fmla="*/ 0 h 5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76" h="576">
                      <a:moveTo>
                        <a:pt x="571" y="0"/>
                      </a:moveTo>
                      <a:cubicBezTo>
                        <a:pt x="563" y="6"/>
                        <a:pt x="557" y="10"/>
                        <a:pt x="553" y="13"/>
                      </a:cubicBezTo>
                      <a:cubicBezTo>
                        <a:pt x="0" y="565"/>
                        <a:pt x="0" y="565"/>
                        <a:pt x="0" y="565"/>
                      </a:cubicBezTo>
                      <a:cubicBezTo>
                        <a:pt x="1" y="570"/>
                        <a:pt x="2" y="573"/>
                        <a:pt x="5" y="576"/>
                      </a:cubicBezTo>
                      <a:cubicBezTo>
                        <a:pt x="74" y="507"/>
                        <a:pt x="74" y="507"/>
                        <a:pt x="74" y="507"/>
                      </a:cubicBezTo>
                      <a:cubicBezTo>
                        <a:pt x="74" y="506"/>
                        <a:pt x="74" y="506"/>
                        <a:pt x="74" y="505"/>
                      </a:cubicBezTo>
                      <a:cubicBezTo>
                        <a:pt x="73" y="503"/>
                        <a:pt x="73" y="502"/>
                        <a:pt x="73" y="499"/>
                      </a:cubicBezTo>
                      <a:cubicBezTo>
                        <a:pt x="73" y="495"/>
                        <a:pt x="75" y="490"/>
                        <a:pt x="79" y="490"/>
                      </a:cubicBezTo>
                      <a:cubicBezTo>
                        <a:pt x="82" y="490"/>
                        <a:pt x="84" y="492"/>
                        <a:pt x="87" y="494"/>
                      </a:cubicBezTo>
                      <a:cubicBezTo>
                        <a:pt x="576" y="4"/>
                        <a:pt x="576" y="4"/>
                        <a:pt x="576" y="4"/>
                      </a:cubicBezTo>
                      <a:cubicBezTo>
                        <a:pt x="574" y="3"/>
                        <a:pt x="572" y="1"/>
                        <a:pt x="57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80" name="Freeform 255"/>
                <p:cNvSpPr/>
                <p:nvPr/>
              </p:nvSpPr>
              <p:spPr bwMode="auto">
                <a:xfrm>
                  <a:off x="2208" y="1172"/>
                  <a:ext cx="26" cy="22"/>
                </a:xfrm>
                <a:custGeom>
                  <a:avLst/>
                  <a:gdLst>
                    <a:gd name="T0" fmla="*/ 22 w 26"/>
                    <a:gd name="T1" fmla="*/ 0 h 22"/>
                    <a:gd name="T2" fmla="*/ 0 w 26"/>
                    <a:gd name="T3" fmla="*/ 22 h 22"/>
                    <a:gd name="T4" fmla="*/ 22 w 26"/>
                    <a:gd name="T5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6" h="22">
                      <a:moveTo>
                        <a:pt x="22" y="0"/>
                      </a:move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3" y="15"/>
                        <a:pt x="26" y="7"/>
                        <a:pt x="2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81" name="Freeform 256"/>
                <p:cNvSpPr/>
                <p:nvPr/>
              </p:nvSpPr>
              <p:spPr bwMode="auto">
                <a:xfrm>
                  <a:off x="1647" y="1718"/>
                  <a:ext cx="74" cy="76"/>
                </a:xfrm>
                <a:custGeom>
                  <a:avLst/>
                  <a:gdLst>
                    <a:gd name="T0" fmla="*/ 66 w 73"/>
                    <a:gd name="T1" fmla="*/ 0 h 76"/>
                    <a:gd name="T2" fmla="*/ 0 w 73"/>
                    <a:gd name="T3" fmla="*/ 66 h 76"/>
                    <a:gd name="T4" fmla="*/ 5 w 73"/>
                    <a:gd name="T5" fmla="*/ 76 h 76"/>
                    <a:gd name="T6" fmla="*/ 73 w 73"/>
                    <a:gd name="T7" fmla="*/ 8 h 76"/>
                    <a:gd name="T8" fmla="*/ 66 w 73"/>
                    <a:gd name="T9" fmla="*/ 0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" h="76">
                      <a:moveTo>
                        <a:pt x="66" y="0"/>
                      </a:move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69"/>
                        <a:pt x="2" y="73"/>
                        <a:pt x="5" y="76"/>
                      </a:cubicBezTo>
                      <a:cubicBezTo>
                        <a:pt x="73" y="8"/>
                        <a:pt x="73" y="8"/>
                        <a:pt x="73" y="8"/>
                      </a:cubicBezTo>
                      <a:cubicBezTo>
                        <a:pt x="70" y="6"/>
                        <a:pt x="68" y="3"/>
                        <a:pt x="66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82" name="Freeform 257"/>
                <p:cNvSpPr/>
                <p:nvPr/>
              </p:nvSpPr>
              <p:spPr bwMode="auto">
                <a:xfrm>
                  <a:off x="1728" y="1206"/>
                  <a:ext cx="509" cy="507"/>
                </a:xfrm>
                <a:custGeom>
                  <a:avLst/>
                  <a:gdLst>
                    <a:gd name="T0" fmla="*/ 2 w 506"/>
                    <a:gd name="T1" fmla="*/ 497 h 503"/>
                    <a:gd name="T2" fmla="*/ 4 w 506"/>
                    <a:gd name="T3" fmla="*/ 502 h 503"/>
                    <a:gd name="T4" fmla="*/ 5 w 506"/>
                    <a:gd name="T5" fmla="*/ 503 h 503"/>
                    <a:gd name="T6" fmla="*/ 506 w 506"/>
                    <a:gd name="T7" fmla="*/ 3 h 503"/>
                    <a:gd name="T8" fmla="*/ 494 w 506"/>
                    <a:gd name="T9" fmla="*/ 0 h 503"/>
                    <a:gd name="T10" fmla="*/ 0 w 506"/>
                    <a:gd name="T11" fmla="*/ 493 h 503"/>
                    <a:gd name="T12" fmla="*/ 2 w 506"/>
                    <a:gd name="T13" fmla="*/ 497 h 5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6" h="503">
                      <a:moveTo>
                        <a:pt x="2" y="497"/>
                      </a:moveTo>
                      <a:cubicBezTo>
                        <a:pt x="3" y="498"/>
                        <a:pt x="2" y="500"/>
                        <a:pt x="4" y="502"/>
                      </a:cubicBezTo>
                      <a:cubicBezTo>
                        <a:pt x="4" y="502"/>
                        <a:pt x="5" y="503"/>
                        <a:pt x="5" y="503"/>
                      </a:cubicBezTo>
                      <a:cubicBezTo>
                        <a:pt x="506" y="3"/>
                        <a:pt x="506" y="3"/>
                        <a:pt x="506" y="3"/>
                      </a:cubicBezTo>
                      <a:cubicBezTo>
                        <a:pt x="501" y="2"/>
                        <a:pt x="497" y="1"/>
                        <a:pt x="494" y="0"/>
                      </a:cubicBezTo>
                      <a:cubicBezTo>
                        <a:pt x="0" y="493"/>
                        <a:pt x="0" y="493"/>
                        <a:pt x="0" y="493"/>
                      </a:cubicBezTo>
                      <a:cubicBezTo>
                        <a:pt x="1" y="494"/>
                        <a:pt x="2" y="496"/>
                        <a:pt x="2" y="49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83" name="Freeform 258"/>
                <p:cNvSpPr/>
                <p:nvPr/>
              </p:nvSpPr>
              <p:spPr bwMode="auto">
                <a:xfrm>
                  <a:off x="1659" y="1729"/>
                  <a:ext cx="73" cy="82"/>
                </a:xfrm>
                <a:custGeom>
                  <a:avLst/>
                  <a:gdLst>
                    <a:gd name="T0" fmla="*/ 71 w 73"/>
                    <a:gd name="T1" fmla="*/ 12 h 82"/>
                    <a:gd name="T2" fmla="*/ 73 w 73"/>
                    <a:gd name="T3" fmla="*/ 3 h 82"/>
                    <a:gd name="T4" fmla="*/ 73 w 73"/>
                    <a:gd name="T5" fmla="*/ 0 h 82"/>
                    <a:gd name="T6" fmla="*/ 72 w 73"/>
                    <a:gd name="T7" fmla="*/ 0 h 82"/>
                    <a:gd name="T8" fmla="*/ 70 w 73"/>
                    <a:gd name="T9" fmla="*/ 2 h 82"/>
                    <a:gd name="T10" fmla="*/ 68 w 73"/>
                    <a:gd name="T11" fmla="*/ 5 h 82"/>
                    <a:gd name="T12" fmla="*/ 0 w 73"/>
                    <a:gd name="T13" fmla="*/ 72 h 82"/>
                    <a:gd name="T14" fmla="*/ 6 w 73"/>
                    <a:gd name="T15" fmla="*/ 82 h 82"/>
                    <a:gd name="T16" fmla="*/ 73 w 73"/>
                    <a:gd name="T17" fmla="*/ 15 h 82"/>
                    <a:gd name="T18" fmla="*/ 71 w 73"/>
                    <a:gd name="T19" fmla="*/ 1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3" h="82">
                      <a:moveTo>
                        <a:pt x="71" y="12"/>
                      </a:moveTo>
                      <a:cubicBezTo>
                        <a:pt x="71" y="8"/>
                        <a:pt x="73" y="6"/>
                        <a:pt x="73" y="3"/>
                      </a:cubicBezTo>
                      <a:cubicBezTo>
                        <a:pt x="73" y="2"/>
                        <a:pt x="73" y="1"/>
                        <a:pt x="73" y="0"/>
                      </a:cubicBezTo>
                      <a:cubicBezTo>
                        <a:pt x="73" y="0"/>
                        <a:pt x="73" y="0"/>
                        <a:pt x="72" y="0"/>
                      </a:cubicBezTo>
                      <a:cubicBezTo>
                        <a:pt x="70" y="2"/>
                        <a:pt x="70" y="2"/>
                        <a:pt x="70" y="2"/>
                      </a:cubicBezTo>
                      <a:cubicBezTo>
                        <a:pt x="70" y="3"/>
                        <a:pt x="69" y="4"/>
                        <a:pt x="68" y="5"/>
                      </a:cubicBezTo>
                      <a:cubicBezTo>
                        <a:pt x="0" y="72"/>
                        <a:pt x="0" y="72"/>
                        <a:pt x="0" y="72"/>
                      </a:cubicBezTo>
                      <a:cubicBezTo>
                        <a:pt x="3" y="75"/>
                        <a:pt x="6" y="77"/>
                        <a:pt x="6" y="82"/>
                      </a:cubicBezTo>
                      <a:cubicBezTo>
                        <a:pt x="73" y="15"/>
                        <a:pt x="73" y="15"/>
                        <a:pt x="73" y="15"/>
                      </a:cubicBezTo>
                      <a:cubicBezTo>
                        <a:pt x="72" y="14"/>
                        <a:pt x="71" y="13"/>
                        <a:pt x="71" y="1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84" name="Freeform 259"/>
                <p:cNvSpPr/>
                <p:nvPr/>
              </p:nvSpPr>
              <p:spPr bwMode="auto">
                <a:xfrm>
                  <a:off x="1743" y="1211"/>
                  <a:ext cx="518" cy="513"/>
                </a:xfrm>
                <a:custGeom>
                  <a:avLst/>
                  <a:gdLst>
                    <a:gd name="T0" fmla="*/ 78 w 515"/>
                    <a:gd name="T1" fmla="*/ 432 h 509"/>
                    <a:gd name="T2" fmla="*/ 72 w 515"/>
                    <a:gd name="T3" fmla="*/ 430 h 509"/>
                    <a:gd name="T4" fmla="*/ 0 w 515"/>
                    <a:gd name="T5" fmla="*/ 502 h 509"/>
                    <a:gd name="T6" fmla="*/ 8 w 515"/>
                    <a:gd name="T7" fmla="*/ 509 h 509"/>
                    <a:gd name="T8" fmla="*/ 515 w 515"/>
                    <a:gd name="T9" fmla="*/ 3 h 509"/>
                    <a:gd name="T10" fmla="*/ 502 w 515"/>
                    <a:gd name="T11" fmla="*/ 0 h 509"/>
                    <a:gd name="T12" fmla="*/ 73 w 515"/>
                    <a:gd name="T13" fmla="*/ 430 h 509"/>
                    <a:gd name="T14" fmla="*/ 78 w 515"/>
                    <a:gd name="T15" fmla="*/ 432 h 5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15" h="509">
                      <a:moveTo>
                        <a:pt x="78" y="432"/>
                      </a:moveTo>
                      <a:cubicBezTo>
                        <a:pt x="76" y="432"/>
                        <a:pt x="75" y="430"/>
                        <a:pt x="72" y="430"/>
                      </a:cubicBezTo>
                      <a:cubicBezTo>
                        <a:pt x="0" y="502"/>
                        <a:pt x="0" y="502"/>
                        <a:pt x="0" y="502"/>
                      </a:cubicBezTo>
                      <a:cubicBezTo>
                        <a:pt x="3" y="505"/>
                        <a:pt x="5" y="507"/>
                        <a:pt x="8" y="509"/>
                      </a:cubicBezTo>
                      <a:cubicBezTo>
                        <a:pt x="515" y="3"/>
                        <a:pt x="515" y="3"/>
                        <a:pt x="515" y="3"/>
                      </a:cubicBezTo>
                      <a:cubicBezTo>
                        <a:pt x="511" y="2"/>
                        <a:pt x="507" y="1"/>
                        <a:pt x="502" y="0"/>
                      </a:cubicBezTo>
                      <a:cubicBezTo>
                        <a:pt x="73" y="430"/>
                        <a:pt x="73" y="430"/>
                        <a:pt x="73" y="430"/>
                      </a:cubicBezTo>
                      <a:cubicBezTo>
                        <a:pt x="75" y="430"/>
                        <a:pt x="77" y="432"/>
                        <a:pt x="78" y="43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85" name="Freeform 260"/>
                <p:cNvSpPr/>
                <p:nvPr/>
              </p:nvSpPr>
              <p:spPr bwMode="auto">
                <a:xfrm>
                  <a:off x="1765" y="1216"/>
                  <a:ext cx="522" cy="510"/>
                </a:xfrm>
                <a:custGeom>
                  <a:avLst/>
                  <a:gdLst>
                    <a:gd name="T0" fmla="*/ 1 w 519"/>
                    <a:gd name="T1" fmla="*/ 504 h 506"/>
                    <a:gd name="T2" fmla="*/ 7 w 519"/>
                    <a:gd name="T3" fmla="*/ 500 h 506"/>
                    <a:gd name="T4" fmla="*/ 13 w 519"/>
                    <a:gd name="T5" fmla="*/ 506 h 506"/>
                    <a:gd name="T6" fmla="*/ 519 w 519"/>
                    <a:gd name="T7" fmla="*/ 0 h 506"/>
                    <a:gd name="T8" fmla="*/ 505 w 519"/>
                    <a:gd name="T9" fmla="*/ 0 h 506"/>
                    <a:gd name="T10" fmla="*/ 0 w 519"/>
                    <a:gd name="T11" fmla="*/ 504 h 506"/>
                    <a:gd name="T12" fmla="*/ 1 w 519"/>
                    <a:gd name="T13" fmla="*/ 50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19" h="506">
                      <a:moveTo>
                        <a:pt x="1" y="504"/>
                      </a:moveTo>
                      <a:cubicBezTo>
                        <a:pt x="3" y="502"/>
                        <a:pt x="4" y="500"/>
                        <a:pt x="7" y="500"/>
                      </a:cubicBezTo>
                      <a:cubicBezTo>
                        <a:pt x="10" y="500"/>
                        <a:pt x="12" y="503"/>
                        <a:pt x="13" y="506"/>
                      </a:cubicBezTo>
                      <a:cubicBezTo>
                        <a:pt x="519" y="0"/>
                        <a:pt x="519" y="0"/>
                        <a:pt x="519" y="0"/>
                      </a:cubicBezTo>
                      <a:cubicBezTo>
                        <a:pt x="505" y="0"/>
                        <a:pt x="505" y="0"/>
                        <a:pt x="505" y="0"/>
                      </a:cubicBezTo>
                      <a:cubicBezTo>
                        <a:pt x="0" y="504"/>
                        <a:pt x="0" y="504"/>
                        <a:pt x="0" y="504"/>
                      </a:cubicBezTo>
                      <a:lnTo>
                        <a:pt x="1" y="504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86" name="Freeform 261"/>
                <p:cNvSpPr/>
                <p:nvPr/>
              </p:nvSpPr>
              <p:spPr bwMode="auto">
                <a:xfrm>
                  <a:off x="1665" y="1728"/>
                  <a:ext cx="108" cy="107"/>
                </a:xfrm>
                <a:custGeom>
                  <a:avLst/>
                  <a:gdLst>
                    <a:gd name="T0" fmla="*/ 108 w 108"/>
                    <a:gd name="T1" fmla="*/ 0 h 107"/>
                    <a:gd name="T2" fmla="*/ 78 w 108"/>
                    <a:gd name="T3" fmla="*/ 19 h 107"/>
                    <a:gd name="T4" fmla="*/ 0 w 108"/>
                    <a:gd name="T5" fmla="*/ 96 h 107"/>
                    <a:gd name="T6" fmla="*/ 5 w 108"/>
                    <a:gd name="T7" fmla="*/ 106 h 107"/>
                    <a:gd name="T8" fmla="*/ 5 w 108"/>
                    <a:gd name="T9" fmla="*/ 107 h 107"/>
                    <a:gd name="T10" fmla="*/ 108 w 108"/>
                    <a:gd name="T11" fmla="*/ 4 h 107"/>
                    <a:gd name="T12" fmla="*/ 108 w 108"/>
                    <a:gd name="T13" fmla="*/ 0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8" h="107">
                      <a:moveTo>
                        <a:pt x="108" y="0"/>
                      </a:moveTo>
                      <a:cubicBezTo>
                        <a:pt x="98" y="7"/>
                        <a:pt x="96" y="18"/>
                        <a:pt x="78" y="19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1" y="100"/>
                        <a:pt x="3" y="103"/>
                        <a:pt x="5" y="106"/>
                      </a:cubicBezTo>
                      <a:cubicBezTo>
                        <a:pt x="5" y="106"/>
                        <a:pt x="5" y="106"/>
                        <a:pt x="5" y="107"/>
                      </a:cubicBezTo>
                      <a:cubicBezTo>
                        <a:pt x="108" y="4"/>
                        <a:pt x="108" y="4"/>
                        <a:pt x="108" y="4"/>
                      </a:cubicBezTo>
                      <a:lnTo>
                        <a:pt x="108" y="0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87" name="Freeform 262"/>
                <p:cNvSpPr/>
                <p:nvPr/>
              </p:nvSpPr>
              <p:spPr bwMode="auto">
                <a:xfrm>
                  <a:off x="1677" y="1743"/>
                  <a:ext cx="108" cy="98"/>
                </a:xfrm>
                <a:custGeom>
                  <a:avLst/>
                  <a:gdLst>
                    <a:gd name="T0" fmla="*/ 98 w 108"/>
                    <a:gd name="T1" fmla="*/ 0 h 98"/>
                    <a:gd name="T2" fmla="*/ 0 w 108"/>
                    <a:gd name="T3" fmla="*/ 98 h 98"/>
                    <a:gd name="T4" fmla="*/ 2 w 108"/>
                    <a:gd name="T5" fmla="*/ 98 h 98"/>
                    <a:gd name="T6" fmla="*/ 3 w 108"/>
                    <a:gd name="T7" fmla="*/ 96 h 98"/>
                    <a:gd name="T8" fmla="*/ 15 w 108"/>
                    <a:gd name="T9" fmla="*/ 89 h 98"/>
                    <a:gd name="T10" fmla="*/ 23 w 108"/>
                    <a:gd name="T11" fmla="*/ 89 h 98"/>
                    <a:gd name="T12" fmla="*/ 24 w 108"/>
                    <a:gd name="T13" fmla="*/ 89 h 98"/>
                    <a:gd name="T14" fmla="*/ 108 w 108"/>
                    <a:gd name="T15" fmla="*/ 5 h 98"/>
                    <a:gd name="T16" fmla="*/ 98 w 108"/>
                    <a:gd name="T17" fmla="*/ 0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8" h="98">
                      <a:moveTo>
                        <a:pt x="98" y="0"/>
                      </a:moveTo>
                      <a:cubicBezTo>
                        <a:pt x="0" y="98"/>
                        <a:pt x="0" y="98"/>
                        <a:pt x="0" y="98"/>
                      </a:cubicBezTo>
                      <a:cubicBezTo>
                        <a:pt x="1" y="98"/>
                        <a:pt x="1" y="98"/>
                        <a:pt x="2" y="98"/>
                      </a:cubicBezTo>
                      <a:cubicBezTo>
                        <a:pt x="3" y="96"/>
                        <a:pt x="3" y="96"/>
                        <a:pt x="3" y="96"/>
                      </a:cubicBezTo>
                      <a:cubicBezTo>
                        <a:pt x="9" y="96"/>
                        <a:pt x="10" y="94"/>
                        <a:pt x="15" y="89"/>
                      </a:cubicBezTo>
                      <a:cubicBezTo>
                        <a:pt x="23" y="89"/>
                        <a:pt x="23" y="89"/>
                        <a:pt x="23" y="89"/>
                      </a:cubicBezTo>
                      <a:cubicBezTo>
                        <a:pt x="23" y="89"/>
                        <a:pt x="24" y="89"/>
                        <a:pt x="24" y="89"/>
                      </a:cubicBezTo>
                      <a:cubicBezTo>
                        <a:pt x="108" y="5"/>
                        <a:pt x="108" y="5"/>
                        <a:pt x="108" y="5"/>
                      </a:cubicBezTo>
                      <a:cubicBezTo>
                        <a:pt x="104" y="4"/>
                        <a:pt x="101" y="3"/>
                        <a:pt x="98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88" name="Freeform 263"/>
                <p:cNvSpPr/>
                <p:nvPr/>
              </p:nvSpPr>
              <p:spPr bwMode="auto">
                <a:xfrm>
                  <a:off x="1785" y="1204"/>
                  <a:ext cx="542" cy="531"/>
                </a:xfrm>
                <a:custGeom>
                  <a:avLst/>
                  <a:gdLst>
                    <a:gd name="T0" fmla="*/ 5 w 538"/>
                    <a:gd name="T1" fmla="*/ 526 h 527"/>
                    <a:gd name="T2" fmla="*/ 13 w 538"/>
                    <a:gd name="T3" fmla="*/ 527 h 527"/>
                    <a:gd name="T4" fmla="*/ 538 w 538"/>
                    <a:gd name="T5" fmla="*/ 2 h 527"/>
                    <a:gd name="T6" fmla="*/ 525 w 538"/>
                    <a:gd name="T7" fmla="*/ 1 h 527"/>
                    <a:gd name="T8" fmla="*/ 525 w 538"/>
                    <a:gd name="T9" fmla="*/ 0 h 527"/>
                    <a:gd name="T10" fmla="*/ 514 w 538"/>
                    <a:gd name="T11" fmla="*/ 11 h 527"/>
                    <a:gd name="T12" fmla="*/ 514 w 538"/>
                    <a:gd name="T13" fmla="*/ 12 h 527"/>
                    <a:gd name="T14" fmla="*/ 513 w 538"/>
                    <a:gd name="T15" fmla="*/ 12 h 527"/>
                    <a:gd name="T16" fmla="*/ 0 w 538"/>
                    <a:gd name="T17" fmla="*/ 525 h 527"/>
                    <a:gd name="T18" fmla="*/ 5 w 538"/>
                    <a:gd name="T19" fmla="*/ 526 h 5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8" h="527">
                      <a:moveTo>
                        <a:pt x="5" y="526"/>
                      </a:moveTo>
                      <a:cubicBezTo>
                        <a:pt x="7" y="526"/>
                        <a:pt x="10" y="526"/>
                        <a:pt x="13" y="527"/>
                      </a:cubicBezTo>
                      <a:cubicBezTo>
                        <a:pt x="538" y="2"/>
                        <a:pt x="538" y="2"/>
                        <a:pt x="538" y="2"/>
                      </a:cubicBezTo>
                      <a:cubicBezTo>
                        <a:pt x="534" y="1"/>
                        <a:pt x="530" y="1"/>
                        <a:pt x="525" y="1"/>
                      </a:cubicBezTo>
                      <a:cubicBezTo>
                        <a:pt x="525" y="1"/>
                        <a:pt x="525" y="0"/>
                        <a:pt x="525" y="0"/>
                      </a:cubicBezTo>
                      <a:cubicBezTo>
                        <a:pt x="514" y="11"/>
                        <a:pt x="514" y="11"/>
                        <a:pt x="514" y="11"/>
                      </a:cubicBezTo>
                      <a:cubicBezTo>
                        <a:pt x="514" y="11"/>
                        <a:pt x="514" y="12"/>
                        <a:pt x="514" y="12"/>
                      </a:cubicBezTo>
                      <a:cubicBezTo>
                        <a:pt x="513" y="12"/>
                        <a:pt x="513" y="12"/>
                        <a:pt x="513" y="12"/>
                      </a:cubicBezTo>
                      <a:cubicBezTo>
                        <a:pt x="0" y="525"/>
                        <a:pt x="0" y="525"/>
                        <a:pt x="0" y="525"/>
                      </a:cubicBezTo>
                      <a:cubicBezTo>
                        <a:pt x="2" y="526"/>
                        <a:pt x="4" y="526"/>
                        <a:pt x="5" y="52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89" name="Freeform 264"/>
                <p:cNvSpPr/>
                <p:nvPr/>
              </p:nvSpPr>
              <p:spPr bwMode="auto">
                <a:xfrm>
                  <a:off x="1810" y="1208"/>
                  <a:ext cx="540" cy="530"/>
                </a:xfrm>
                <a:custGeom>
                  <a:avLst/>
                  <a:gdLst>
                    <a:gd name="T0" fmla="*/ 5 w 536"/>
                    <a:gd name="T1" fmla="*/ 526 h 526"/>
                    <a:gd name="T2" fmla="*/ 7 w 536"/>
                    <a:gd name="T3" fmla="*/ 526 h 526"/>
                    <a:gd name="T4" fmla="*/ 15 w 536"/>
                    <a:gd name="T5" fmla="*/ 525 h 526"/>
                    <a:gd name="T6" fmla="*/ 536 w 536"/>
                    <a:gd name="T7" fmla="*/ 4 h 526"/>
                    <a:gd name="T8" fmla="*/ 525 w 536"/>
                    <a:gd name="T9" fmla="*/ 0 h 526"/>
                    <a:gd name="T10" fmla="*/ 0 w 536"/>
                    <a:gd name="T11" fmla="*/ 525 h 526"/>
                    <a:gd name="T12" fmla="*/ 5 w 536"/>
                    <a:gd name="T13" fmla="*/ 526 h 5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6" h="526">
                      <a:moveTo>
                        <a:pt x="5" y="526"/>
                      </a:moveTo>
                      <a:cubicBezTo>
                        <a:pt x="5" y="526"/>
                        <a:pt x="7" y="526"/>
                        <a:pt x="7" y="526"/>
                      </a:cubicBezTo>
                      <a:cubicBezTo>
                        <a:pt x="15" y="525"/>
                        <a:pt x="15" y="525"/>
                        <a:pt x="15" y="525"/>
                      </a:cubicBezTo>
                      <a:cubicBezTo>
                        <a:pt x="536" y="4"/>
                        <a:pt x="536" y="4"/>
                        <a:pt x="536" y="4"/>
                      </a:cubicBezTo>
                      <a:cubicBezTo>
                        <a:pt x="534" y="3"/>
                        <a:pt x="530" y="1"/>
                        <a:pt x="525" y="0"/>
                      </a:cubicBezTo>
                      <a:cubicBezTo>
                        <a:pt x="0" y="525"/>
                        <a:pt x="0" y="525"/>
                        <a:pt x="0" y="525"/>
                      </a:cubicBezTo>
                      <a:cubicBezTo>
                        <a:pt x="2" y="525"/>
                        <a:pt x="4" y="526"/>
                        <a:pt x="5" y="52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90" name="Freeform 265"/>
                <p:cNvSpPr/>
                <p:nvPr/>
              </p:nvSpPr>
              <p:spPr bwMode="auto">
                <a:xfrm>
                  <a:off x="1726" y="1754"/>
                  <a:ext cx="75" cy="67"/>
                </a:xfrm>
                <a:custGeom>
                  <a:avLst/>
                  <a:gdLst>
                    <a:gd name="T0" fmla="*/ 71 w 75"/>
                    <a:gd name="T1" fmla="*/ 2 h 67"/>
                    <a:gd name="T2" fmla="*/ 71 w 75"/>
                    <a:gd name="T3" fmla="*/ 3 h 67"/>
                    <a:gd name="T4" fmla="*/ 68 w 75"/>
                    <a:gd name="T5" fmla="*/ 0 h 67"/>
                    <a:gd name="T6" fmla="*/ 0 w 75"/>
                    <a:gd name="T7" fmla="*/ 67 h 67"/>
                    <a:gd name="T8" fmla="*/ 14 w 75"/>
                    <a:gd name="T9" fmla="*/ 63 h 67"/>
                    <a:gd name="T10" fmla="*/ 13 w 75"/>
                    <a:gd name="T11" fmla="*/ 61 h 67"/>
                    <a:gd name="T12" fmla="*/ 30 w 75"/>
                    <a:gd name="T13" fmla="*/ 52 h 67"/>
                    <a:gd name="T14" fmla="*/ 74 w 75"/>
                    <a:gd name="T15" fmla="*/ 8 h 67"/>
                    <a:gd name="T16" fmla="*/ 75 w 75"/>
                    <a:gd name="T17" fmla="*/ 7 h 67"/>
                    <a:gd name="T18" fmla="*/ 71 w 75"/>
                    <a:gd name="T19" fmla="*/ 2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5" h="67">
                      <a:moveTo>
                        <a:pt x="71" y="2"/>
                      </a:moveTo>
                      <a:cubicBezTo>
                        <a:pt x="71" y="3"/>
                        <a:pt x="71" y="3"/>
                        <a:pt x="71" y="3"/>
                      </a:cubicBezTo>
                      <a:cubicBezTo>
                        <a:pt x="68" y="2"/>
                        <a:pt x="69" y="1"/>
                        <a:pt x="68" y="0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5" y="66"/>
                        <a:pt x="10" y="65"/>
                        <a:pt x="14" y="63"/>
                      </a:cubicBezTo>
                      <a:cubicBezTo>
                        <a:pt x="13" y="62"/>
                        <a:pt x="13" y="62"/>
                        <a:pt x="13" y="61"/>
                      </a:cubicBezTo>
                      <a:cubicBezTo>
                        <a:pt x="13" y="56"/>
                        <a:pt x="22" y="53"/>
                        <a:pt x="30" y="52"/>
                      </a:cubicBezTo>
                      <a:cubicBezTo>
                        <a:pt x="74" y="8"/>
                        <a:pt x="74" y="8"/>
                        <a:pt x="74" y="8"/>
                      </a:cubicBezTo>
                      <a:cubicBezTo>
                        <a:pt x="74" y="8"/>
                        <a:pt x="75" y="7"/>
                        <a:pt x="75" y="7"/>
                      </a:cubicBezTo>
                      <a:cubicBezTo>
                        <a:pt x="75" y="4"/>
                        <a:pt x="71" y="5"/>
                        <a:pt x="71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91" name="Freeform 266"/>
                <p:cNvSpPr/>
                <p:nvPr/>
              </p:nvSpPr>
              <p:spPr bwMode="auto">
                <a:xfrm>
                  <a:off x="1843" y="1227"/>
                  <a:ext cx="510" cy="510"/>
                </a:xfrm>
                <a:custGeom>
                  <a:avLst/>
                  <a:gdLst>
                    <a:gd name="T0" fmla="*/ 1 w 507"/>
                    <a:gd name="T1" fmla="*/ 503 h 506"/>
                    <a:gd name="T2" fmla="*/ 9 w 507"/>
                    <a:gd name="T3" fmla="*/ 504 h 506"/>
                    <a:gd name="T4" fmla="*/ 12 w 507"/>
                    <a:gd name="T5" fmla="*/ 506 h 506"/>
                    <a:gd name="T6" fmla="*/ 507 w 507"/>
                    <a:gd name="T7" fmla="*/ 11 h 506"/>
                    <a:gd name="T8" fmla="*/ 503 w 507"/>
                    <a:gd name="T9" fmla="*/ 0 h 506"/>
                    <a:gd name="T10" fmla="*/ 0 w 507"/>
                    <a:gd name="T11" fmla="*/ 504 h 506"/>
                    <a:gd name="T12" fmla="*/ 1 w 507"/>
                    <a:gd name="T13" fmla="*/ 503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7" h="506">
                      <a:moveTo>
                        <a:pt x="1" y="503"/>
                      </a:moveTo>
                      <a:cubicBezTo>
                        <a:pt x="4" y="503"/>
                        <a:pt x="6" y="503"/>
                        <a:pt x="9" y="504"/>
                      </a:cubicBezTo>
                      <a:cubicBezTo>
                        <a:pt x="10" y="504"/>
                        <a:pt x="11" y="505"/>
                        <a:pt x="12" y="506"/>
                      </a:cubicBezTo>
                      <a:cubicBezTo>
                        <a:pt x="507" y="11"/>
                        <a:pt x="507" y="11"/>
                        <a:pt x="507" y="11"/>
                      </a:cubicBezTo>
                      <a:cubicBezTo>
                        <a:pt x="505" y="8"/>
                        <a:pt x="503" y="3"/>
                        <a:pt x="503" y="0"/>
                      </a:cubicBezTo>
                      <a:cubicBezTo>
                        <a:pt x="0" y="504"/>
                        <a:pt x="0" y="504"/>
                        <a:pt x="0" y="504"/>
                      </a:cubicBezTo>
                      <a:cubicBezTo>
                        <a:pt x="0" y="503"/>
                        <a:pt x="0" y="503"/>
                        <a:pt x="1" y="50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92" name="Freeform 267"/>
                <p:cNvSpPr/>
                <p:nvPr/>
              </p:nvSpPr>
              <p:spPr bwMode="auto">
                <a:xfrm>
                  <a:off x="1856" y="1241"/>
                  <a:ext cx="510" cy="509"/>
                </a:xfrm>
                <a:custGeom>
                  <a:avLst/>
                  <a:gdLst>
                    <a:gd name="T0" fmla="*/ 1 w 507"/>
                    <a:gd name="T1" fmla="*/ 504 h 506"/>
                    <a:gd name="T2" fmla="*/ 9 w 507"/>
                    <a:gd name="T3" fmla="*/ 504 h 506"/>
                    <a:gd name="T4" fmla="*/ 12 w 507"/>
                    <a:gd name="T5" fmla="*/ 506 h 506"/>
                    <a:gd name="T6" fmla="*/ 507 w 507"/>
                    <a:gd name="T7" fmla="*/ 11 h 506"/>
                    <a:gd name="T8" fmla="*/ 503 w 507"/>
                    <a:gd name="T9" fmla="*/ 0 h 506"/>
                    <a:gd name="T10" fmla="*/ 0 w 507"/>
                    <a:gd name="T11" fmla="*/ 504 h 506"/>
                    <a:gd name="T12" fmla="*/ 1 w 507"/>
                    <a:gd name="T13" fmla="*/ 504 h 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07" h="506">
                      <a:moveTo>
                        <a:pt x="1" y="504"/>
                      </a:moveTo>
                      <a:cubicBezTo>
                        <a:pt x="4" y="504"/>
                        <a:pt x="6" y="503"/>
                        <a:pt x="9" y="504"/>
                      </a:cubicBezTo>
                      <a:cubicBezTo>
                        <a:pt x="10" y="504"/>
                        <a:pt x="11" y="505"/>
                        <a:pt x="12" y="506"/>
                      </a:cubicBezTo>
                      <a:cubicBezTo>
                        <a:pt x="507" y="11"/>
                        <a:pt x="507" y="11"/>
                        <a:pt x="507" y="11"/>
                      </a:cubicBezTo>
                      <a:cubicBezTo>
                        <a:pt x="505" y="8"/>
                        <a:pt x="504" y="3"/>
                        <a:pt x="503" y="0"/>
                      </a:cubicBezTo>
                      <a:cubicBezTo>
                        <a:pt x="0" y="504"/>
                        <a:pt x="0" y="504"/>
                        <a:pt x="0" y="504"/>
                      </a:cubicBezTo>
                      <a:cubicBezTo>
                        <a:pt x="0" y="504"/>
                        <a:pt x="1" y="504"/>
                        <a:pt x="1" y="50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93" name="Freeform 268"/>
                <p:cNvSpPr/>
                <p:nvPr/>
              </p:nvSpPr>
              <p:spPr bwMode="auto">
                <a:xfrm>
                  <a:off x="1873" y="1243"/>
                  <a:ext cx="534" cy="528"/>
                </a:xfrm>
                <a:custGeom>
                  <a:avLst/>
                  <a:gdLst>
                    <a:gd name="T0" fmla="*/ 9 w 531"/>
                    <a:gd name="T1" fmla="*/ 510 h 525"/>
                    <a:gd name="T2" fmla="*/ 6 w 531"/>
                    <a:gd name="T3" fmla="*/ 514 h 525"/>
                    <a:gd name="T4" fmla="*/ 2 w 531"/>
                    <a:gd name="T5" fmla="*/ 514 h 525"/>
                    <a:gd name="T6" fmla="*/ 0 w 531"/>
                    <a:gd name="T7" fmla="*/ 516 h 525"/>
                    <a:gd name="T8" fmla="*/ 6 w 531"/>
                    <a:gd name="T9" fmla="*/ 525 h 525"/>
                    <a:gd name="T10" fmla="*/ 531 w 531"/>
                    <a:gd name="T11" fmla="*/ 0 h 525"/>
                    <a:gd name="T12" fmla="*/ 516 w 531"/>
                    <a:gd name="T13" fmla="*/ 0 h 525"/>
                    <a:gd name="T14" fmla="*/ 6 w 531"/>
                    <a:gd name="T15" fmla="*/ 510 h 525"/>
                    <a:gd name="T16" fmla="*/ 9 w 531"/>
                    <a:gd name="T17" fmla="*/ 510 h 5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31" h="525">
                      <a:moveTo>
                        <a:pt x="9" y="510"/>
                      </a:moveTo>
                      <a:cubicBezTo>
                        <a:pt x="8" y="511"/>
                        <a:pt x="8" y="514"/>
                        <a:pt x="6" y="514"/>
                      </a:cubicBezTo>
                      <a:cubicBezTo>
                        <a:pt x="4" y="515"/>
                        <a:pt x="3" y="514"/>
                        <a:pt x="2" y="514"/>
                      </a:cubicBezTo>
                      <a:cubicBezTo>
                        <a:pt x="0" y="516"/>
                        <a:pt x="0" y="516"/>
                        <a:pt x="0" y="516"/>
                      </a:cubicBezTo>
                      <a:cubicBezTo>
                        <a:pt x="2" y="519"/>
                        <a:pt x="4" y="522"/>
                        <a:pt x="6" y="525"/>
                      </a:cubicBezTo>
                      <a:cubicBezTo>
                        <a:pt x="531" y="0"/>
                        <a:pt x="531" y="0"/>
                        <a:pt x="531" y="0"/>
                      </a:cubicBezTo>
                      <a:cubicBezTo>
                        <a:pt x="526" y="0"/>
                        <a:pt x="521" y="0"/>
                        <a:pt x="516" y="0"/>
                      </a:cubicBezTo>
                      <a:cubicBezTo>
                        <a:pt x="6" y="510"/>
                        <a:pt x="6" y="510"/>
                        <a:pt x="6" y="510"/>
                      </a:cubicBezTo>
                      <a:cubicBezTo>
                        <a:pt x="7" y="510"/>
                        <a:pt x="8" y="510"/>
                        <a:pt x="9" y="51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94" name="Freeform 269"/>
                <p:cNvSpPr/>
                <p:nvPr/>
              </p:nvSpPr>
              <p:spPr bwMode="auto">
                <a:xfrm>
                  <a:off x="1890" y="1770"/>
                  <a:ext cx="4" cy="4"/>
                </a:xfrm>
                <a:custGeom>
                  <a:avLst/>
                  <a:gdLst>
                    <a:gd name="T0" fmla="*/ 4 w 4"/>
                    <a:gd name="T1" fmla="*/ 0 h 4"/>
                    <a:gd name="T2" fmla="*/ 0 w 4"/>
                    <a:gd name="T3" fmla="*/ 4 h 4"/>
                    <a:gd name="T4" fmla="*/ 4 w 4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" y="3"/>
                        <a:pt x="3" y="2"/>
                        <a:pt x="4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95" name="Freeform 270"/>
                <p:cNvSpPr/>
                <p:nvPr/>
              </p:nvSpPr>
              <p:spPr bwMode="auto">
                <a:xfrm>
                  <a:off x="1899" y="1220"/>
                  <a:ext cx="560" cy="557"/>
                </a:xfrm>
                <a:custGeom>
                  <a:avLst/>
                  <a:gdLst>
                    <a:gd name="T0" fmla="*/ 533 w 556"/>
                    <a:gd name="T1" fmla="*/ 22 h 553"/>
                    <a:gd name="T2" fmla="*/ 519 w 556"/>
                    <a:gd name="T3" fmla="*/ 22 h 553"/>
                    <a:gd name="T4" fmla="*/ 1 w 556"/>
                    <a:gd name="T5" fmla="*/ 539 h 553"/>
                    <a:gd name="T6" fmla="*/ 0 w 556"/>
                    <a:gd name="T7" fmla="*/ 541 h 553"/>
                    <a:gd name="T8" fmla="*/ 3 w 556"/>
                    <a:gd name="T9" fmla="*/ 552 h 553"/>
                    <a:gd name="T10" fmla="*/ 3 w 556"/>
                    <a:gd name="T11" fmla="*/ 553 h 553"/>
                    <a:gd name="T12" fmla="*/ 556 w 556"/>
                    <a:gd name="T13" fmla="*/ 0 h 553"/>
                    <a:gd name="T14" fmla="*/ 533 w 556"/>
                    <a:gd name="T15" fmla="*/ 22 h 5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56" h="553">
                      <a:moveTo>
                        <a:pt x="533" y="22"/>
                      </a:moveTo>
                      <a:cubicBezTo>
                        <a:pt x="528" y="22"/>
                        <a:pt x="523" y="22"/>
                        <a:pt x="519" y="22"/>
                      </a:cubicBezTo>
                      <a:cubicBezTo>
                        <a:pt x="1" y="539"/>
                        <a:pt x="1" y="539"/>
                        <a:pt x="1" y="539"/>
                      </a:cubicBezTo>
                      <a:cubicBezTo>
                        <a:pt x="1" y="540"/>
                        <a:pt x="0" y="540"/>
                        <a:pt x="0" y="541"/>
                      </a:cubicBezTo>
                      <a:cubicBezTo>
                        <a:pt x="0" y="545"/>
                        <a:pt x="3" y="548"/>
                        <a:pt x="3" y="552"/>
                      </a:cubicBezTo>
                      <a:cubicBezTo>
                        <a:pt x="3" y="552"/>
                        <a:pt x="3" y="553"/>
                        <a:pt x="3" y="553"/>
                      </a:cubicBezTo>
                      <a:cubicBezTo>
                        <a:pt x="556" y="0"/>
                        <a:pt x="556" y="0"/>
                        <a:pt x="556" y="0"/>
                      </a:cubicBezTo>
                      <a:cubicBezTo>
                        <a:pt x="538" y="1"/>
                        <a:pt x="535" y="10"/>
                        <a:pt x="533" y="2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96" name="Freeform 271"/>
                <p:cNvSpPr/>
                <p:nvPr/>
              </p:nvSpPr>
              <p:spPr bwMode="auto">
                <a:xfrm>
                  <a:off x="1901" y="1220"/>
                  <a:ext cx="585" cy="582"/>
                </a:xfrm>
                <a:custGeom>
                  <a:avLst/>
                  <a:gdLst>
                    <a:gd name="T0" fmla="*/ 0 w 581"/>
                    <a:gd name="T1" fmla="*/ 567 h 578"/>
                    <a:gd name="T2" fmla="*/ 4 w 581"/>
                    <a:gd name="T3" fmla="*/ 578 h 578"/>
                    <a:gd name="T4" fmla="*/ 581 w 581"/>
                    <a:gd name="T5" fmla="*/ 1 h 578"/>
                    <a:gd name="T6" fmla="*/ 568 w 581"/>
                    <a:gd name="T7" fmla="*/ 0 h 578"/>
                    <a:gd name="T8" fmla="*/ 0 w 581"/>
                    <a:gd name="T9" fmla="*/ 567 h 5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1" h="578">
                      <a:moveTo>
                        <a:pt x="0" y="567"/>
                      </a:moveTo>
                      <a:cubicBezTo>
                        <a:pt x="1" y="571"/>
                        <a:pt x="3" y="575"/>
                        <a:pt x="4" y="578"/>
                      </a:cubicBezTo>
                      <a:cubicBezTo>
                        <a:pt x="581" y="1"/>
                        <a:pt x="581" y="1"/>
                        <a:pt x="581" y="1"/>
                      </a:cubicBezTo>
                      <a:cubicBezTo>
                        <a:pt x="577" y="1"/>
                        <a:pt x="572" y="0"/>
                        <a:pt x="568" y="0"/>
                      </a:cubicBezTo>
                      <a:lnTo>
                        <a:pt x="0" y="567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97" name="Freeform 272"/>
                <p:cNvSpPr/>
                <p:nvPr/>
              </p:nvSpPr>
              <p:spPr bwMode="auto">
                <a:xfrm>
                  <a:off x="1909" y="1223"/>
                  <a:ext cx="601" cy="600"/>
                </a:xfrm>
                <a:custGeom>
                  <a:avLst/>
                  <a:gdLst>
                    <a:gd name="T0" fmla="*/ 5 w 597"/>
                    <a:gd name="T1" fmla="*/ 596 h 596"/>
                    <a:gd name="T2" fmla="*/ 597 w 597"/>
                    <a:gd name="T3" fmla="*/ 3 h 596"/>
                    <a:gd name="T4" fmla="*/ 585 w 597"/>
                    <a:gd name="T5" fmla="*/ 0 h 596"/>
                    <a:gd name="T6" fmla="*/ 0 w 597"/>
                    <a:gd name="T7" fmla="*/ 585 h 596"/>
                    <a:gd name="T8" fmla="*/ 5 w 597"/>
                    <a:gd name="T9" fmla="*/ 596 h 5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7" h="596">
                      <a:moveTo>
                        <a:pt x="5" y="596"/>
                      </a:moveTo>
                      <a:cubicBezTo>
                        <a:pt x="597" y="3"/>
                        <a:pt x="597" y="3"/>
                        <a:pt x="597" y="3"/>
                      </a:cubicBezTo>
                      <a:cubicBezTo>
                        <a:pt x="593" y="2"/>
                        <a:pt x="589" y="1"/>
                        <a:pt x="585" y="0"/>
                      </a:cubicBezTo>
                      <a:cubicBezTo>
                        <a:pt x="0" y="585"/>
                        <a:pt x="0" y="585"/>
                        <a:pt x="0" y="585"/>
                      </a:cubicBezTo>
                      <a:cubicBezTo>
                        <a:pt x="2" y="589"/>
                        <a:pt x="4" y="593"/>
                        <a:pt x="5" y="59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98" name="Freeform 273"/>
                <p:cNvSpPr/>
                <p:nvPr/>
              </p:nvSpPr>
              <p:spPr bwMode="auto">
                <a:xfrm>
                  <a:off x="1918" y="1230"/>
                  <a:ext cx="610" cy="615"/>
                </a:xfrm>
                <a:custGeom>
                  <a:avLst/>
                  <a:gdLst>
                    <a:gd name="T0" fmla="*/ 2 w 606"/>
                    <a:gd name="T1" fmla="*/ 610 h 611"/>
                    <a:gd name="T2" fmla="*/ 3 w 606"/>
                    <a:gd name="T3" fmla="*/ 611 h 611"/>
                    <a:gd name="T4" fmla="*/ 606 w 606"/>
                    <a:gd name="T5" fmla="*/ 7 h 611"/>
                    <a:gd name="T6" fmla="*/ 599 w 606"/>
                    <a:gd name="T7" fmla="*/ 0 h 611"/>
                    <a:gd name="T8" fmla="*/ 0 w 606"/>
                    <a:gd name="T9" fmla="*/ 599 h 611"/>
                    <a:gd name="T10" fmla="*/ 2 w 606"/>
                    <a:gd name="T11" fmla="*/ 610 h 6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06" h="611">
                      <a:moveTo>
                        <a:pt x="2" y="610"/>
                      </a:moveTo>
                      <a:cubicBezTo>
                        <a:pt x="3" y="610"/>
                        <a:pt x="3" y="610"/>
                        <a:pt x="3" y="611"/>
                      </a:cubicBezTo>
                      <a:cubicBezTo>
                        <a:pt x="606" y="7"/>
                        <a:pt x="606" y="7"/>
                        <a:pt x="606" y="7"/>
                      </a:cubicBezTo>
                      <a:cubicBezTo>
                        <a:pt x="605" y="4"/>
                        <a:pt x="603" y="1"/>
                        <a:pt x="599" y="0"/>
                      </a:cubicBezTo>
                      <a:cubicBezTo>
                        <a:pt x="0" y="599"/>
                        <a:pt x="0" y="599"/>
                        <a:pt x="0" y="599"/>
                      </a:cubicBezTo>
                      <a:cubicBezTo>
                        <a:pt x="1" y="602"/>
                        <a:pt x="0" y="606"/>
                        <a:pt x="2" y="61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99" name="Freeform 274"/>
                <p:cNvSpPr/>
                <p:nvPr/>
              </p:nvSpPr>
              <p:spPr bwMode="auto">
                <a:xfrm>
                  <a:off x="1966" y="1245"/>
                  <a:ext cx="583" cy="568"/>
                </a:xfrm>
                <a:custGeom>
                  <a:avLst/>
                  <a:gdLst>
                    <a:gd name="T0" fmla="*/ 4 w 579"/>
                    <a:gd name="T1" fmla="*/ 564 h 565"/>
                    <a:gd name="T2" fmla="*/ 11 w 579"/>
                    <a:gd name="T3" fmla="*/ 558 h 565"/>
                    <a:gd name="T4" fmla="*/ 27 w 579"/>
                    <a:gd name="T5" fmla="*/ 542 h 565"/>
                    <a:gd name="T6" fmla="*/ 44 w 579"/>
                    <a:gd name="T7" fmla="*/ 531 h 565"/>
                    <a:gd name="T8" fmla="*/ 47 w 579"/>
                    <a:gd name="T9" fmla="*/ 521 h 565"/>
                    <a:gd name="T10" fmla="*/ 56 w 579"/>
                    <a:gd name="T11" fmla="*/ 514 h 565"/>
                    <a:gd name="T12" fmla="*/ 63 w 579"/>
                    <a:gd name="T13" fmla="*/ 517 h 565"/>
                    <a:gd name="T14" fmla="*/ 63 w 579"/>
                    <a:gd name="T15" fmla="*/ 517 h 565"/>
                    <a:gd name="T16" fmla="*/ 579 w 579"/>
                    <a:gd name="T17" fmla="*/ 2 h 565"/>
                    <a:gd name="T18" fmla="*/ 565 w 579"/>
                    <a:gd name="T19" fmla="*/ 0 h 565"/>
                    <a:gd name="T20" fmla="*/ 0 w 579"/>
                    <a:gd name="T21" fmla="*/ 565 h 565"/>
                    <a:gd name="T22" fmla="*/ 4 w 579"/>
                    <a:gd name="T23" fmla="*/ 564 h 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79" h="565">
                      <a:moveTo>
                        <a:pt x="4" y="564"/>
                      </a:moveTo>
                      <a:cubicBezTo>
                        <a:pt x="6" y="564"/>
                        <a:pt x="9" y="560"/>
                        <a:pt x="11" y="558"/>
                      </a:cubicBezTo>
                      <a:cubicBezTo>
                        <a:pt x="16" y="553"/>
                        <a:pt x="21" y="547"/>
                        <a:pt x="27" y="542"/>
                      </a:cubicBezTo>
                      <a:cubicBezTo>
                        <a:pt x="31" y="537"/>
                        <a:pt x="39" y="536"/>
                        <a:pt x="44" y="531"/>
                      </a:cubicBezTo>
                      <a:cubicBezTo>
                        <a:pt x="47" y="528"/>
                        <a:pt x="46" y="525"/>
                        <a:pt x="47" y="521"/>
                      </a:cubicBezTo>
                      <a:cubicBezTo>
                        <a:pt x="48" y="519"/>
                        <a:pt x="54" y="519"/>
                        <a:pt x="56" y="514"/>
                      </a:cubicBezTo>
                      <a:cubicBezTo>
                        <a:pt x="58" y="516"/>
                        <a:pt x="58" y="517"/>
                        <a:pt x="63" y="517"/>
                      </a:cubicBezTo>
                      <a:cubicBezTo>
                        <a:pt x="63" y="517"/>
                        <a:pt x="63" y="517"/>
                        <a:pt x="63" y="517"/>
                      </a:cubicBezTo>
                      <a:cubicBezTo>
                        <a:pt x="579" y="2"/>
                        <a:pt x="579" y="2"/>
                        <a:pt x="579" y="2"/>
                      </a:cubicBezTo>
                      <a:cubicBezTo>
                        <a:pt x="573" y="2"/>
                        <a:pt x="569" y="2"/>
                        <a:pt x="565" y="0"/>
                      </a:cubicBezTo>
                      <a:cubicBezTo>
                        <a:pt x="0" y="565"/>
                        <a:pt x="0" y="565"/>
                        <a:pt x="0" y="565"/>
                      </a:cubicBezTo>
                      <a:cubicBezTo>
                        <a:pt x="1" y="565"/>
                        <a:pt x="3" y="564"/>
                        <a:pt x="4" y="56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00" name="Freeform 275"/>
                <p:cNvSpPr/>
                <p:nvPr/>
              </p:nvSpPr>
              <p:spPr bwMode="auto">
                <a:xfrm>
                  <a:off x="1927" y="1821"/>
                  <a:ext cx="34" cy="42"/>
                </a:xfrm>
                <a:custGeom>
                  <a:avLst/>
                  <a:gdLst>
                    <a:gd name="T0" fmla="*/ 34 w 34"/>
                    <a:gd name="T1" fmla="*/ 13 h 42"/>
                    <a:gd name="T2" fmla="*/ 34 w 34"/>
                    <a:gd name="T3" fmla="*/ 12 h 42"/>
                    <a:gd name="T4" fmla="*/ 32 w 34"/>
                    <a:gd name="T5" fmla="*/ 0 h 42"/>
                    <a:gd name="T6" fmla="*/ 0 w 34"/>
                    <a:gd name="T7" fmla="*/ 32 h 42"/>
                    <a:gd name="T8" fmla="*/ 4 w 34"/>
                    <a:gd name="T9" fmla="*/ 42 h 42"/>
                    <a:gd name="T10" fmla="*/ 34 w 34"/>
                    <a:gd name="T11" fmla="*/ 13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4" h="42">
                      <a:moveTo>
                        <a:pt x="34" y="13"/>
                      </a:moveTo>
                      <a:cubicBezTo>
                        <a:pt x="34" y="12"/>
                        <a:pt x="34" y="12"/>
                        <a:pt x="34" y="12"/>
                      </a:cubicBezTo>
                      <a:cubicBezTo>
                        <a:pt x="34" y="7"/>
                        <a:pt x="32" y="5"/>
                        <a:pt x="32" y="0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1" y="35"/>
                        <a:pt x="2" y="39"/>
                        <a:pt x="4" y="42"/>
                      </a:cubicBezTo>
                      <a:lnTo>
                        <a:pt x="34" y="13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01" name="Freeform 276"/>
                <p:cNvSpPr/>
                <p:nvPr/>
              </p:nvSpPr>
              <p:spPr bwMode="auto">
                <a:xfrm>
                  <a:off x="2052" y="1246"/>
                  <a:ext cx="526" cy="522"/>
                </a:xfrm>
                <a:custGeom>
                  <a:avLst/>
                  <a:gdLst>
                    <a:gd name="T0" fmla="*/ 3 w 523"/>
                    <a:gd name="T1" fmla="*/ 513 h 519"/>
                    <a:gd name="T2" fmla="*/ 4 w 523"/>
                    <a:gd name="T3" fmla="*/ 519 h 519"/>
                    <a:gd name="T4" fmla="*/ 523 w 523"/>
                    <a:gd name="T5" fmla="*/ 1 h 519"/>
                    <a:gd name="T6" fmla="*/ 510 w 523"/>
                    <a:gd name="T7" fmla="*/ 0 h 519"/>
                    <a:gd name="T8" fmla="*/ 509 w 523"/>
                    <a:gd name="T9" fmla="*/ 0 h 519"/>
                    <a:gd name="T10" fmla="*/ 0 w 523"/>
                    <a:gd name="T11" fmla="*/ 509 h 519"/>
                    <a:gd name="T12" fmla="*/ 3 w 523"/>
                    <a:gd name="T13" fmla="*/ 513 h 5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3" h="519">
                      <a:moveTo>
                        <a:pt x="3" y="513"/>
                      </a:moveTo>
                      <a:cubicBezTo>
                        <a:pt x="3" y="515"/>
                        <a:pt x="3" y="517"/>
                        <a:pt x="4" y="519"/>
                      </a:cubicBezTo>
                      <a:cubicBezTo>
                        <a:pt x="523" y="1"/>
                        <a:pt x="523" y="1"/>
                        <a:pt x="523" y="1"/>
                      </a:cubicBezTo>
                      <a:cubicBezTo>
                        <a:pt x="519" y="0"/>
                        <a:pt x="515" y="0"/>
                        <a:pt x="510" y="0"/>
                      </a:cubicBezTo>
                      <a:cubicBezTo>
                        <a:pt x="510" y="0"/>
                        <a:pt x="509" y="0"/>
                        <a:pt x="509" y="0"/>
                      </a:cubicBezTo>
                      <a:cubicBezTo>
                        <a:pt x="0" y="509"/>
                        <a:pt x="0" y="509"/>
                        <a:pt x="0" y="509"/>
                      </a:cubicBezTo>
                      <a:cubicBezTo>
                        <a:pt x="1" y="510"/>
                        <a:pt x="2" y="511"/>
                        <a:pt x="3" y="51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02" name="Freeform 277"/>
                <p:cNvSpPr/>
                <p:nvPr/>
              </p:nvSpPr>
              <p:spPr bwMode="auto">
                <a:xfrm>
                  <a:off x="1935" y="1851"/>
                  <a:ext cx="24" cy="26"/>
                </a:xfrm>
                <a:custGeom>
                  <a:avLst/>
                  <a:gdLst>
                    <a:gd name="T0" fmla="*/ 1 w 24"/>
                    <a:gd name="T1" fmla="*/ 22 h 25"/>
                    <a:gd name="T2" fmla="*/ 5 w 24"/>
                    <a:gd name="T3" fmla="*/ 25 h 25"/>
                    <a:gd name="T4" fmla="*/ 9 w 24"/>
                    <a:gd name="T5" fmla="*/ 20 h 25"/>
                    <a:gd name="T6" fmla="*/ 14 w 24"/>
                    <a:gd name="T7" fmla="*/ 16 h 25"/>
                    <a:gd name="T8" fmla="*/ 20 w 24"/>
                    <a:gd name="T9" fmla="*/ 7 h 25"/>
                    <a:gd name="T10" fmla="*/ 22 w 24"/>
                    <a:gd name="T11" fmla="*/ 6 h 25"/>
                    <a:gd name="T12" fmla="*/ 24 w 24"/>
                    <a:gd name="T13" fmla="*/ 5 h 25"/>
                    <a:gd name="T14" fmla="*/ 23 w 24"/>
                    <a:gd name="T15" fmla="*/ 0 h 25"/>
                    <a:gd name="T16" fmla="*/ 0 w 24"/>
                    <a:gd name="T17" fmla="*/ 22 h 25"/>
                    <a:gd name="T18" fmla="*/ 1 w 24"/>
                    <a:gd name="T19" fmla="*/ 22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4" h="25">
                      <a:moveTo>
                        <a:pt x="1" y="22"/>
                      </a:moveTo>
                      <a:cubicBezTo>
                        <a:pt x="2" y="24"/>
                        <a:pt x="3" y="25"/>
                        <a:pt x="5" y="25"/>
                      </a:cubicBezTo>
                      <a:cubicBezTo>
                        <a:pt x="8" y="25"/>
                        <a:pt x="8" y="22"/>
                        <a:pt x="9" y="20"/>
                      </a:cubicBezTo>
                      <a:cubicBezTo>
                        <a:pt x="10" y="17"/>
                        <a:pt x="11" y="18"/>
                        <a:pt x="14" y="16"/>
                      </a:cubicBezTo>
                      <a:cubicBezTo>
                        <a:pt x="17" y="15"/>
                        <a:pt x="16" y="8"/>
                        <a:pt x="20" y="7"/>
                      </a:cubicBezTo>
                      <a:cubicBezTo>
                        <a:pt x="20" y="7"/>
                        <a:pt x="22" y="7"/>
                        <a:pt x="22" y="6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03" name="Freeform 278"/>
                <p:cNvSpPr/>
                <p:nvPr/>
              </p:nvSpPr>
              <p:spPr bwMode="auto">
                <a:xfrm>
                  <a:off x="2061" y="1250"/>
                  <a:ext cx="534" cy="535"/>
                </a:xfrm>
                <a:custGeom>
                  <a:avLst/>
                  <a:gdLst>
                    <a:gd name="T0" fmla="*/ 6 w 531"/>
                    <a:gd name="T1" fmla="*/ 529 h 532"/>
                    <a:gd name="T2" fmla="*/ 8 w 531"/>
                    <a:gd name="T3" fmla="*/ 532 h 532"/>
                    <a:gd name="T4" fmla="*/ 345 w 531"/>
                    <a:gd name="T5" fmla="*/ 194 h 532"/>
                    <a:gd name="T6" fmla="*/ 353 w 531"/>
                    <a:gd name="T7" fmla="*/ 186 h 532"/>
                    <a:gd name="T8" fmla="*/ 531 w 531"/>
                    <a:gd name="T9" fmla="*/ 8 h 532"/>
                    <a:gd name="T10" fmla="*/ 524 w 531"/>
                    <a:gd name="T11" fmla="*/ 0 h 532"/>
                    <a:gd name="T12" fmla="*/ 0 w 531"/>
                    <a:gd name="T13" fmla="*/ 524 h 532"/>
                    <a:gd name="T14" fmla="*/ 6 w 531"/>
                    <a:gd name="T15" fmla="*/ 529 h 5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31" h="532">
                      <a:moveTo>
                        <a:pt x="6" y="529"/>
                      </a:moveTo>
                      <a:cubicBezTo>
                        <a:pt x="6" y="530"/>
                        <a:pt x="7" y="531"/>
                        <a:pt x="8" y="532"/>
                      </a:cubicBezTo>
                      <a:cubicBezTo>
                        <a:pt x="345" y="194"/>
                        <a:pt x="345" y="194"/>
                        <a:pt x="345" y="194"/>
                      </a:cubicBezTo>
                      <a:cubicBezTo>
                        <a:pt x="347" y="191"/>
                        <a:pt x="350" y="189"/>
                        <a:pt x="353" y="186"/>
                      </a:cubicBezTo>
                      <a:cubicBezTo>
                        <a:pt x="531" y="8"/>
                        <a:pt x="531" y="8"/>
                        <a:pt x="531" y="8"/>
                      </a:cubicBezTo>
                      <a:cubicBezTo>
                        <a:pt x="529" y="5"/>
                        <a:pt x="527" y="2"/>
                        <a:pt x="524" y="0"/>
                      </a:cubicBezTo>
                      <a:cubicBezTo>
                        <a:pt x="0" y="524"/>
                        <a:pt x="0" y="524"/>
                        <a:pt x="0" y="524"/>
                      </a:cubicBezTo>
                      <a:cubicBezTo>
                        <a:pt x="2" y="526"/>
                        <a:pt x="4" y="527"/>
                        <a:pt x="6" y="52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04" name="Freeform 279"/>
                <p:cNvSpPr/>
                <p:nvPr/>
              </p:nvSpPr>
              <p:spPr bwMode="auto">
                <a:xfrm>
                  <a:off x="2468" y="1265"/>
                  <a:ext cx="150" cy="135"/>
                </a:xfrm>
                <a:custGeom>
                  <a:avLst/>
                  <a:gdLst>
                    <a:gd name="T0" fmla="*/ 17 w 149"/>
                    <a:gd name="T1" fmla="*/ 132 h 134"/>
                    <a:gd name="T2" fmla="*/ 149 w 149"/>
                    <a:gd name="T3" fmla="*/ 0 h 134"/>
                    <a:gd name="T4" fmla="*/ 134 w 149"/>
                    <a:gd name="T5" fmla="*/ 0 h 134"/>
                    <a:gd name="T6" fmla="*/ 0 w 149"/>
                    <a:gd name="T7" fmla="*/ 134 h 134"/>
                    <a:gd name="T8" fmla="*/ 17 w 149"/>
                    <a:gd name="T9" fmla="*/ 132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9" h="134">
                      <a:moveTo>
                        <a:pt x="17" y="132"/>
                      </a:moveTo>
                      <a:cubicBezTo>
                        <a:pt x="149" y="0"/>
                        <a:pt x="149" y="0"/>
                        <a:pt x="149" y="0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5" y="134"/>
                        <a:pt x="11" y="133"/>
                        <a:pt x="17" y="13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05" name="Freeform 280"/>
                <p:cNvSpPr/>
                <p:nvPr/>
              </p:nvSpPr>
              <p:spPr bwMode="auto">
                <a:xfrm>
                  <a:off x="2074" y="1457"/>
                  <a:ext cx="345" cy="350"/>
                </a:xfrm>
                <a:custGeom>
                  <a:avLst/>
                  <a:gdLst>
                    <a:gd name="T0" fmla="*/ 185 w 343"/>
                    <a:gd name="T1" fmla="*/ 159 h 348"/>
                    <a:gd name="T2" fmla="*/ 197 w 343"/>
                    <a:gd name="T3" fmla="*/ 152 h 348"/>
                    <a:gd name="T4" fmla="*/ 197 w 343"/>
                    <a:gd name="T5" fmla="*/ 152 h 348"/>
                    <a:gd name="T6" fmla="*/ 343 w 343"/>
                    <a:gd name="T7" fmla="*/ 6 h 348"/>
                    <a:gd name="T8" fmla="*/ 334 w 343"/>
                    <a:gd name="T9" fmla="*/ 0 h 348"/>
                    <a:gd name="T10" fmla="*/ 0 w 343"/>
                    <a:gd name="T11" fmla="*/ 335 h 348"/>
                    <a:gd name="T12" fmla="*/ 1 w 343"/>
                    <a:gd name="T13" fmla="*/ 337 h 348"/>
                    <a:gd name="T14" fmla="*/ 2 w 343"/>
                    <a:gd name="T15" fmla="*/ 341 h 348"/>
                    <a:gd name="T16" fmla="*/ 1 w 343"/>
                    <a:gd name="T17" fmla="*/ 348 h 348"/>
                    <a:gd name="T18" fmla="*/ 188 w 343"/>
                    <a:gd name="T19" fmla="*/ 162 h 348"/>
                    <a:gd name="T20" fmla="*/ 185 w 343"/>
                    <a:gd name="T21" fmla="*/ 159 h 3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3" h="348">
                      <a:moveTo>
                        <a:pt x="185" y="159"/>
                      </a:moveTo>
                      <a:cubicBezTo>
                        <a:pt x="185" y="153"/>
                        <a:pt x="193" y="155"/>
                        <a:pt x="197" y="152"/>
                      </a:cubicBezTo>
                      <a:cubicBezTo>
                        <a:pt x="197" y="152"/>
                        <a:pt x="197" y="152"/>
                        <a:pt x="197" y="152"/>
                      </a:cubicBezTo>
                      <a:cubicBezTo>
                        <a:pt x="343" y="6"/>
                        <a:pt x="343" y="6"/>
                        <a:pt x="343" y="6"/>
                      </a:cubicBezTo>
                      <a:cubicBezTo>
                        <a:pt x="339" y="5"/>
                        <a:pt x="336" y="3"/>
                        <a:pt x="334" y="0"/>
                      </a:cubicBezTo>
                      <a:cubicBezTo>
                        <a:pt x="0" y="335"/>
                        <a:pt x="0" y="335"/>
                        <a:pt x="0" y="335"/>
                      </a:cubicBezTo>
                      <a:cubicBezTo>
                        <a:pt x="0" y="336"/>
                        <a:pt x="0" y="336"/>
                        <a:pt x="1" y="337"/>
                      </a:cubicBezTo>
                      <a:cubicBezTo>
                        <a:pt x="1" y="339"/>
                        <a:pt x="2" y="339"/>
                        <a:pt x="2" y="341"/>
                      </a:cubicBezTo>
                      <a:cubicBezTo>
                        <a:pt x="2" y="344"/>
                        <a:pt x="1" y="345"/>
                        <a:pt x="1" y="348"/>
                      </a:cubicBezTo>
                      <a:cubicBezTo>
                        <a:pt x="188" y="162"/>
                        <a:pt x="188" y="162"/>
                        <a:pt x="188" y="162"/>
                      </a:cubicBezTo>
                      <a:cubicBezTo>
                        <a:pt x="186" y="161"/>
                        <a:pt x="185" y="160"/>
                        <a:pt x="185" y="15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06" name="Freeform 281"/>
                <p:cNvSpPr/>
                <p:nvPr/>
              </p:nvSpPr>
              <p:spPr bwMode="auto">
                <a:xfrm>
                  <a:off x="2500" y="1266"/>
                  <a:ext cx="146" cy="131"/>
                </a:xfrm>
                <a:custGeom>
                  <a:avLst/>
                  <a:gdLst>
                    <a:gd name="T0" fmla="*/ 12 w 145"/>
                    <a:gd name="T1" fmla="*/ 129 h 130"/>
                    <a:gd name="T2" fmla="*/ 16 w 145"/>
                    <a:gd name="T3" fmla="*/ 129 h 130"/>
                    <a:gd name="T4" fmla="*/ 145 w 145"/>
                    <a:gd name="T5" fmla="*/ 0 h 130"/>
                    <a:gd name="T6" fmla="*/ 130 w 145"/>
                    <a:gd name="T7" fmla="*/ 0 h 130"/>
                    <a:gd name="T8" fmla="*/ 0 w 145"/>
                    <a:gd name="T9" fmla="*/ 130 h 130"/>
                    <a:gd name="T10" fmla="*/ 12 w 145"/>
                    <a:gd name="T11" fmla="*/ 129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" h="130">
                      <a:moveTo>
                        <a:pt x="12" y="129"/>
                      </a:moveTo>
                      <a:cubicBezTo>
                        <a:pt x="14" y="129"/>
                        <a:pt x="15" y="129"/>
                        <a:pt x="16" y="129"/>
                      </a:cubicBezTo>
                      <a:cubicBezTo>
                        <a:pt x="145" y="0"/>
                        <a:pt x="145" y="0"/>
                        <a:pt x="145" y="0"/>
                      </a:cubicBezTo>
                      <a:cubicBezTo>
                        <a:pt x="130" y="0"/>
                        <a:pt x="130" y="0"/>
                        <a:pt x="130" y="0"/>
                      </a:cubicBezTo>
                      <a:cubicBezTo>
                        <a:pt x="0" y="130"/>
                        <a:pt x="0" y="130"/>
                        <a:pt x="0" y="130"/>
                      </a:cubicBezTo>
                      <a:cubicBezTo>
                        <a:pt x="5" y="130"/>
                        <a:pt x="10" y="129"/>
                        <a:pt x="12" y="12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07" name="Freeform 282"/>
                <p:cNvSpPr/>
                <p:nvPr/>
              </p:nvSpPr>
              <p:spPr bwMode="auto">
                <a:xfrm>
                  <a:off x="2289" y="1459"/>
                  <a:ext cx="155" cy="154"/>
                </a:xfrm>
                <a:custGeom>
                  <a:avLst/>
                  <a:gdLst>
                    <a:gd name="T0" fmla="*/ 0 w 155"/>
                    <a:gd name="T1" fmla="*/ 153 h 153"/>
                    <a:gd name="T2" fmla="*/ 17 w 155"/>
                    <a:gd name="T3" fmla="*/ 146 h 153"/>
                    <a:gd name="T4" fmla="*/ 155 w 155"/>
                    <a:gd name="T5" fmla="*/ 8 h 153"/>
                    <a:gd name="T6" fmla="*/ 148 w 155"/>
                    <a:gd name="T7" fmla="*/ 0 h 153"/>
                    <a:gd name="T8" fmla="*/ 6 w 155"/>
                    <a:gd name="T9" fmla="*/ 143 h 153"/>
                    <a:gd name="T10" fmla="*/ 0 w 155"/>
                    <a:gd name="T11" fmla="*/ 153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5" h="153">
                      <a:moveTo>
                        <a:pt x="0" y="153"/>
                      </a:moveTo>
                      <a:cubicBezTo>
                        <a:pt x="6" y="153"/>
                        <a:pt x="11" y="148"/>
                        <a:pt x="17" y="146"/>
                      </a:cubicBezTo>
                      <a:cubicBezTo>
                        <a:pt x="155" y="8"/>
                        <a:pt x="155" y="8"/>
                        <a:pt x="155" y="8"/>
                      </a:cubicBezTo>
                      <a:cubicBezTo>
                        <a:pt x="153" y="5"/>
                        <a:pt x="151" y="2"/>
                        <a:pt x="148" y="0"/>
                      </a:cubicBezTo>
                      <a:cubicBezTo>
                        <a:pt x="6" y="143"/>
                        <a:pt x="6" y="143"/>
                        <a:pt x="6" y="143"/>
                      </a:cubicBezTo>
                      <a:cubicBezTo>
                        <a:pt x="5" y="146"/>
                        <a:pt x="0" y="148"/>
                        <a:pt x="0" y="15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08" name="Freeform 283"/>
                <p:cNvSpPr/>
                <p:nvPr/>
              </p:nvSpPr>
              <p:spPr bwMode="auto">
                <a:xfrm>
                  <a:off x="2081" y="1623"/>
                  <a:ext cx="205" cy="192"/>
                </a:xfrm>
                <a:custGeom>
                  <a:avLst/>
                  <a:gdLst>
                    <a:gd name="T0" fmla="*/ 201 w 204"/>
                    <a:gd name="T1" fmla="*/ 0 h 191"/>
                    <a:gd name="T2" fmla="*/ 197 w 204"/>
                    <a:gd name="T3" fmla="*/ 6 h 191"/>
                    <a:gd name="T4" fmla="*/ 190 w 204"/>
                    <a:gd name="T5" fmla="*/ 6 h 191"/>
                    <a:gd name="T6" fmla="*/ 187 w 204"/>
                    <a:gd name="T7" fmla="*/ 4 h 191"/>
                    <a:gd name="T8" fmla="*/ 0 w 204"/>
                    <a:gd name="T9" fmla="*/ 191 h 191"/>
                    <a:gd name="T10" fmla="*/ 13 w 204"/>
                    <a:gd name="T11" fmla="*/ 178 h 191"/>
                    <a:gd name="T12" fmla="*/ 15 w 204"/>
                    <a:gd name="T13" fmla="*/ 183 h 191"/>
                    <a:gd name="T14" fmla="*/ 19 w 204"/>
                    <a:gd name="T15" fmla="*/ 184 h 191"/>
                    <a:gd name="T16" fmla="*/ 20 w 204"/>
                    <a:gd name="T17" fmla="*/ 186 h 191"/>
                    <a:gd name="T18" fmla="*/ 204 w 204"/>
                    <a:gd name="T19" fmla="*/ 2 h 191"/>
                    <a:gd name="T20" fmla="*/ 201 w 204"/>
                    <a:gd name="T21" fmla="*/ 0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4" h="191">
                      <a:moveTo>
                        <a:pt x="201" y="0"/>
                      </a:moveTo>
                      <a:cubicBezTo>
                        <a:pt x="198" y="0"/>
                        <a:pt x="198" y="6"/>
                        <a:pt x="197" y="6"/>
                      </a:cubicBezTo>
                      <a:cubicBezTo>
                        <a:pt x="195" y="6"/>
                        <a:pt x="192" y="7"/>
                        <a:pt x="190" y="6"/>
                      </a:cubicBezTo>
                      <a:cubicBezTo>
                        <a:pt x="189" y="5"/>
                        <a:pt x="188" y="4"/>
                        <a:pt x="187" y="4"/>
                      </a:cubicBezTo>
                      <a:cubicBezTo>
                        <a:pt x="0" y="191"/>
                        <a:pt x="0" y="191"/>
                        <a:pt x="0" y="191"/>
                      </a:cubicBezTo>
                      <a:cubicBezTo>
                        <a:pt x="6" y="190"/>
                        <a:pt x="8" y="183"/>
                        <a:pt x="13" y="178"/>
                      </a:cubicBezTo>
                      <a:cubicBezTo>
                        <a:pt x="14" y="180"/>
                        <a:pt x="14" y="181"/>
                        <a:pt x="15" y="183"/>
                      </a:cubicBezTo>
                      <a:cubicBezTo>
                        <a:pt x="16" y="183"/>
                        <a:pt x="18" y="183"/>
                        <a:pt x="19" y="184"/>
                      </a:cubicBezTo>
                      <a:cubicBezTo>
                        <a:pt x="19" y="185"/>
                        <a:pt x="20" y="186"/>
                        <a:pt x="20" y="186"/>
                      </a:cubicBezTo>
                      <a:cubicBezTo>
                        <a:pt x="204" y="2"/>
                        <a:pt x="204" y="2"/>
                        <a:pt x="204" y="2"/>
                      </a:cubicBezTo>
                      <a:cubicBezTo>
                        <a:pt x="203" y="1"/>
                        <a:pt x="202" y="0"/>
                        <a:pt x="20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09" name="Freeform 284"/>
                <p:cNvSpPr/>
                <p:nvPr/>
              </p:nvSpPr>
              <p:spPr bwMode="auto">
                <a:xfrm>
                  <a:off x="2318" y="1477"/>
                  <a:ext cx="132" cy="145"/>
                </a:xfrm>
                <a:custGeom>
                  <a:avLst/>
                  <a:gdLst>
                    <a:gd name="T0" fmla="*/ 3 w 131"/>
                    <a:gd name="T1" fmla="*/ 129 h 144"/>
                    <a:gd name="T2" fmla="*/ 3 w 131"/>
                    <a:gd name="T3" fmla="*/ 136 h 144"/>
                    <a:gd name="T4" fmla="*/ 0 w 131"/>
                    <a:gd name="T5" fmla="*/ 141 h 144"/>
                    <a:gd name="T6" fmla="*/ 1 w 131"/>
                    <a:gd name="T7" fmla="*/ 144 h 144"/>
                    <a:gd name="T8" fmla="*/ 124 w 131"/>
                    <a:gd name="T9" fmla="*/ 21 h 144"/>
                    <a:gd name="T10" fmla="*/ 126 w 131"/>
                    <a:gd name="T11" fmla="*/ 15 h 144"/>
                    <a:gd name="T12" fmla="*/ 131 w 131"/>
                    <a:gd name="T13" fmla="*/ 0 h 144"/>
                    <a:gd name="T14" fmla="*/ 131 w 131"/>
                    <a:gd name="T15" fmla="*/ 0 h 144"/>
                    <a:gd name="T16" fmla="*/ 1 w 131"/>
                    <a:gd name="T17" fmla="*/ 129 h 144"/>
                    <a:gd name="T18" fmla="*/ 3 w 131"/>
                    <a:gd name="T19" fmla="*/ 129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1" h="144">
                      <a:moveTo>
                        <a:pt x="3" y="129"/>
                      </a:moveTo>
                      <a:cubicBezTo>
                        <a:pt x="2" y="132"/>
                        <a:pt x="3" y="132"/>
                        <a:pt x="3" y="136"/>
                      </a:cubicBezTo>
                      <a:cubicBezTo>
                        <a:pt x="3" y="138"/>
                        <a:pt x="0" y="138"/>
                        <a:pt x="0" y="141"/>
                      </a:cubicBezTo>
                      <a:cubicBezTo>
                        <a:pt x="0" y="142"/>
                        <a:pt x="0" y="143"/>
                        <a:pt x="1" y="144"/>
                      </a:cubicBezTo>
                      <a:cubicBezTo>
                        <a:pt x="124" y="21"/>
                        <a:pt x="124" y="21"/>
                        <a:pt x="124" y="21"/>
                      </a:cubicBezTo>
                      <a:cubicBezTo>
                        <a:pt x="124" y="19"/>
                        <a:pt x="124" y="17"/>
                        <a:pt x="126" y="15"/>
                      </a:cubicBezTo>
                      <a:cubicBezTo>
                        <a:pt x="127" y="12"/>
                        <a:pt x="131" y="6"/>
                        <a:pt x="131" y="0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cubicBezTo>
                        <a:pt x="1" y="129"/>
                        <a:pt x="1" y="129"/>
                        <a:pt x="1" y="129"/>
                      </a:cubicBezTo>
                      <a:cubicBezTo>
                        <a:pt x="2" y="129"/>
                        <a:pt x="2" y="129"/>
                        <a:pt x="3" y="12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10" name="Freeform 285"/>
                <p:cNvSpPr/>
                <p:nvPr/>
              </p:nvSpPr>
              <p:spPr bwMode="auto">
                <a:xfrm>
                  <a:off x="2102" y="1651"/>
                  <a:ext cx="179" cy="184"/>
                </a:xfrm>
                <a:custGeom>
                  <a:avLst/>
                  <a:gdLst>
                    <a:gd name="T0" fmla="*/ 178 w 178"/>
                    <a:gd name="T1" fmla="*/ 5 h 183"/>
                    <a:gd name="T2" fmla="*/ 171 w 178"/>
                    <a:gd name="T3" fmla="*/ 0 h 183"/>
                    <a:gd name="T4" fmla="*/ 0 w 178"/>
                    <a:gd name="T5" fmla="*/ 171 h 183"/>
                    <a:gd name="T6" fmla="*/ 3 w 178"/>
                    <a:gd name="T7" fmla="*/ 183 h 183"/>
                    <a:gd name="T8" fmla="*/ 178 w 178"/>
                    <a:gd name="T9" fmla="*/ 8 h 183"/>
                    <a:gd name="T10" fmla="*/ 178 w 178"/>
                    <a:gd name="T11" fmla="*/ 5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8" h="183">
                      <a:moveTo>
                        <a:pt x="178" y="5"/>
                      </a:moveTo>
                      <a:cubicBezTo>
                        <a:pt x="176" y="4"/>
                        <a:pt x="172" y="3"/>
                        <a:pt x="171" y="0"/>
                      </a:cubicBezTo>
                      <a:cubicBezTo>
                        <a:pt x="0" y="171"/>
                        <a:pt x="0" y="171"/>
                        <a:pt x="0" y="171"/>
                      </a:cubicBezTo>
                      <a:cubicBezTo>
                        <a:pt x="0" y="175"/>
                        <a:pt x="2" y="179"/>
                        <a:pt x="3" y="183"/>
                      </a:cubicBezTo>
                      <a:cubicBezTo>
                        <a:pt x="178" y="8"/>
                        <a:pt x="178" y="8"/>
                        <a:pt x="178" y="8"/>
                      </a:cubicBezTo>
                      <a:cubicBezTo>
                        <a:pt x="178" y="7"/>
                        <a:pt x="178" y="5"/>
                        <a:pt x="178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11" name="Freeform 286"/>
                <p:cNvSpPr/>
                <p:nvPr/>
              </p:nvSpPr>
              <p:spPr bwMode="auto">
                <a:xfrm>
                  <a:off x="2293" y="1628"/>
                  <a:ext cx="7" cy="5"/>
                </a:xfrm>
                <a:custGeom>
                  <a:avLst/>
                  <a:gdLst>
                    <a:gd name="T0" fmla="*/ 5 w 7"/>
                    <a:gd name="T1" fmla="*/ 0 h 5"/>
                    <a:gd name="T2" fmla="*/ 0 w 7"/>
                    <a:gd name="T3" fmla="*/ 5 h 5"/>
                    <a:gd name="T4" fmla="*/ 7 w 7"/>
                    <a:gd name="T5" fmla="*/ 1 h 5"/>
                    <a:gd name="T6" fmla="*/ 5 w 7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5">
                      <a:moveTo>
                        <a:pt x="5" y="0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3" y="4"/>
                        <a:pt x="5" y="3"/>
                        <a:pt x="7" y="1"/>
                      </a:cubicBezTo>
                      <a:cubicBezTo>
                        <a:pt x="7" y="0"/>
                        <a:pt x="6" y="0"/>
                        <a:pt x="5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12" name="Freeform 287"/>
                <p:cNvSpPr/>
                <p:nvPr/>
              </p:nvSpPr>
              <p:spPr bwMode="auto">
                <a:xfrm>
                  <a:off x="2527" y="1266"/>
                  <a:ext cx="143" cy="136"/>
                </a:xfrm>
                <a:custGeom>
                  <a:avLst/>
                  <a:gdLst>
                    <a:gd name="T0" fmla="*/ 9 w 142"/>
                    <a:gd name="T1" fmla="*/ 135 h 135"/>
                    <a:gd name="T2" fmla="*/ 12 w 142"/>
                    <a:gd name="T3" fmla="*/ 135 h 135"/>
                    <a:gd name="T4" fmla="*/ 142 w 142"/>
                    <a:gd name="T5" fmla="*/ 5 h 135"/>
                    <a:gd name="T6" fmla="*/ 134 w 142"/>
                    <a:gd name="T7" fmla="*/ 0 h 135"/>
                    <a:gd name="T8" fmla="*/ 132 w 142"/>
                    <a:gd name="T9" fmla="*/ 0 h 135"/>
                    <a:gd name="T10" fmla="*/ 0 w 142"/>
                    <a:gd name="T11" fmla="*/ 132 h 135"/>
                    <a:gd name="T12" fmla="*/ 9 w 142"/>
                    <a:gd name="T13" fmla="*/ 135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2" h="135">
                      <a:moveTo>
                        <a:pt x="9" y="135"/>
                      </a:moveTo>
                      <a:cubicBezTo>
                        <a:pt x="10" y="135"/>
                        <a:pt x="11" y="135"/>
                        <a:pt x="12" y="135"/>
                      </a:cubicBezTo>
                      <a:cubicBezTo>
                        <a:pt x="142" y="5"/>
                        <a:pt x="142" y="5"/>
                        <a:pt x="142" y="5"/>
                      </a:cubicBezTo>
                      <a:cubicBezTo>
                        <a:pt x="138" y="3"/>
                        <a:pt x="135" y="0"/>
                        <a:pt x="134" y="0"/>
                      </a:cubicBezTo>
                      <a:cubicBezTo>
                        <a:pt x="132" y="0"/>
                        <a:pt x="132" y="0"/>
                        <a:pt x="132" y="0"/>
                      </a:cubicBez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3" y="134"/>
                        <a:pt x="6" y="135"/>
                        <a:pt x="9" y="13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13" name="Freeform 288"/>
                <p:cNvSpPr/>
                <p:nvPr/>
              </p:nvSpPr>
              <p:spPr bwMode="auto">
                <a:xfrm>
                  <a:off x="2329" y="1613"/>
                  <a:ext cx="20" cy="25"/>
                </a:xfrm>
                <a:custGeom>
                  <a:avLst/>
                  <a:gdLst>
                    <a:gd name="T0" fmla="*/ 14 w 20"/>
                    <a:gd name="T1" fmla="*/ 1 h 25"/>
                    <a:gd name="T2" fmla="*/ 13 w 20"/>
                    <a:gd name="T3" fmla="*/ 0 h 25"/>
                    <a:gd name="T4" fmla="*/ 1 w 20"/>
                    <a:gd name="T5" fmla="*/ 12 h 25"/>
                    <a:gd name="T6" fmla="*/ 4 w 20"/>
                    <a:gd name="T7" fmla="*/ 15 h 25"/>
                    <a:gd name="T8" fmla="*/ 0 w 20"/>
                    <a:gd name="T9" fmla="*/ 19 h 25"/>
                    <a:gd name="T10" fmla="*/ 0 w 20"/>
                    <a:gd name="T11" fmla="*/ 22 h 25"/>
                    <a:gd name="T12" fmla="*/ 2 w 20"/>
                    <a:gd name="T13" fmla="*/ 24 h 25"/>
                    <a:gd name="T14" fmla="*/ 3 w 20"/>
                    <a:gd name="T15" fmla="*/ 25 h 25"/>
                    <a:gd name="T16" fmla="*/ 20 w 20"/>
                    <a:gd name="T17" fmla="*/ 8 h 25"/>
                    <a:gd name="T18" fmla="*/ 14 w 20"/>
                    <a:gd name="T19" fmla="*/ 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" h="25">
                      <a:moveTo>
                        <a:pt x="14" y="1"/>
                      </a:moveTo>
                      <a:cubicBezTo>
                        <a:pt x="14" y="1"/>
                        <a:pt x="13" y="1"/>
                        <a:pt x="13" y="0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3" y="12"/>
                        <a:pt x="4" y="14"/>
                        <a:pt x="4" y="15"/>
                      </a:cubicBezTo>
                      <a:cubicBezTo>
                        <a:pt x="4" y="17"/>
                        <a:pt x="3" y="19"/>
                        <a:pt x="0" y="19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3" y="22"/>
                        <a:pt x="1" y="23"/>
                        <a:pt x="2" y="24"/>
                      </a:cubicBezTo>
                      <a:cubicBezTo>
                        <a:pt x="2" y="24"/>
                        <a:pt x="2" y="25"/>
                        <a:pt x="3" y="25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18" y="6"/>
                        <a:pt x="16" y="4"/>
                        <a:pt x="14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14" name="Freeform 289"/>
                <p:cNvSpPr/>
                <p:nvPr/>
              </p:nvSpPr>
              <p:spPr bwMode="auto">
                <a:xfrm>
                  <a:off x="2189" y="1669"/>
                  <a:ext cx="102" cy="104"/>
                </a:xfrm>
                <a:custGeom>
                  <a:avLst/>
                  <a:gdLst>
                    <a:gd name="T0" fmla="*/ 8 w 101"/>
                    <a:gd name="T1" fmla="*/ 103 h 103"/>
                    <a:gd name="T2" fmla="*/ 101 w 101"/>
                    <a:gd name="T3" fmla="*/ 9 h 103"/>
                    <a:gd name="T4" fmla="*/ 96 w 101"/>
                    <a:gd name="T5" fmla="*/ 0 h 103"/>
                    <a:gd name="T6" fmla="*/ 0 w 101"/>
                    <a:gd name="T7" fmla="*/ 96 h 103"/>
                    <a:gd name="T8" fmla="*/ 8 w 101"/>
                    <a:gd name="T9" fmla="*/ 98 h 103"/>
                    <a:gd name="T10" fmla="*/ 8 w 101"/>
                    <a:gd name="T11" fmla="*/ 103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1" h="103">
                      <a:moveTo>
                        <a:pt x="8" y="103"/>
                      </a:moveTo>
                      <a:cubicBezTo>
                        <a:pt x="101" y="9"/>
                        <a:pt x="101" y="9"/>
                        <a:pt x="101" y="9"/>
                      </a:cubicBezTo>
                      <a:cubicBezTo>
                        <a:pt x="100" y="6"/>
                        <a:pt x="99" y="3"/>
                        <a:pt x="96" y="0"/>
                      </a:cubicBezTo>
                      <a:cubicBezTo>
                        <a:pt x="0" y="96"/>
                        <a:pt x="0" y="96"/>
                        <a:pt x="0" y="96"/>
                      </a:cubicBezTo>
                      <a:cubicBezTo>
                        <a:pt x="2" y="96"/>
                        <a:pt x="5" y="96"/>
                        <a:pt x="8" y="98"/>
                      </a:cubicBezTo>
                      <a:cubicBezTo>
                        <a:pt x="8" y="99"/>
                        <a:pt x="8" y="101"/>
                        <a:pt x="8" y="10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15" name="Freeform 290"/>
                <p:cNvSpPr/>
                <p:nvPr/>
              </p:nvSpPr>
              <p:spPr bwMode="auto">
                <a:xfrm>
                  <a:off x="2107" y="1836"/>
                  <a:ext cx="12" cy="24"/>
                </a:xfrm>
                <a:custGeom>
                  <a:avLst/>
                  <a:gdLst>
                    <a:gd name="T0" fmla="*/ 1 w 12"/>
                    <a:gd name="T1" fmla="*/ 24 h 24"/>
                    <a:gd name="T2" fmla="*/ 4 w 12"/>
                    <a:gd name="T3" fmla="*/ 22 h 24"/>
                    <a:gd name="T4" fmla="*/ 12 w 12"/>
                    <a:gd name="T5" fmla="*/ 5 h 24"/>
                    <a:gd name="T6" fmla="*/ 11 w 12"/>
                    <a:gd name="T7" fmla="*/ 0 h 24"/>
                    <a:gd name="T8" fmla="*/ 1 w 12"/>
                    <a:gd name="T9" fmla="*/ 9 h 24"/>
                    <a:gd name="T10" fmla="*/ 2 w 12"/>
                    <a:gd name="T11" fmla="*/ 14 h 24"/>
                    <a:gd name="T12" fmla="*/ 1 w 12"/>
                    <a:gd name="T13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24">
                      <a:moveTo>
                        <a:pt x="1" y="24"/>
                      </a:moveTo>
                      <a:cubicBezTo>
                        <a:pt x="4" y="22"/>
                        <a:pt x="4" y="22"/>
                        <a:pt x="4" y="22"/>
                      </a:cubicBezTo>
                      <a:cubicBezTo>
                        <a:pt x="6" y="16"/>
                        <a:pt x="12" y="13"/>
                        <a:pt x="12" y="5"/>
                      </a:cubicBezTo>
                      <a:cubicBezTo>
                        <a:pt x="12" y="3"/>
                        <a:pt x="11" y="2"/>
                        <a:pt x="11" y="0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11"/>
                        <a:pt x="2" y="12"/>
                        <a:pt x="2" y="14"/>
                      </a:cubicBezTo>
                      <a:cubicBezTo>
                        <a:pt x="2" y="17"/>
                        <a:pt x="0" y="22"/>
                        <a:pt x="1" y="2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16" name="Freeform 291"/>
                <p:cNvSpPr/>
                <p:nvPr/>
              </p:nvSpPr>
              <p:spPr bwMode="auto">
                <a:xfrm>
                  <a:off x="2107" y="1861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17" name="Freeform 292"/>
                <p:cNvSpPr/>
                <p:nvPr/>
              </p:nvSpPr>
              <p:spPr bwMode="auto">
                <a:xfrm>
                  <a:off x="2121" y="1790"/>
                  <a:ext cx="51" cy="50"/>
                </a:xfrm>
                <a:custGeom>
                  <a:avLst/>
                  <a:gdLst>
                    <a:gd name="T0" fmla="*/ 6 w 50"/>
                    <a:gd name="T1" fmla="*/ 46 h 50"/>
                    <a:gd name="T2" fmla="*/ 7 w 50"/>
                    <a:gd name="T3" fmla="*/ 50 h 50"/>
                    <a:gd name="T4" fmla="*/ 8 w 50"/>
                    <a:gd name="T5" fmla="*/ 50 h 50"/>
                    <a:gd name="T6" fmla="*/ 50 w 50"/>
                    <a:gd name="T7" fmla="*/ 8 h 50"/>
                    <a:gd name="T8" fmla="*/ 45 w 50"/>
                    <a:gd name="T9" fmla="*/ 2 h 50"/>
                    <a:gd name="T10" fmla="*/ 43 w 50"/>
                    <a:gd name="T11" fmla="*/ 0 h 50"/>
                    <a:gd name="T12" fmla="*/ 0 w 50"/>
                    <a:gd name="T13" fmla="*/ 43 h 50"/>
                    <a:gd name="T14" fmla="*/ 6 w 50"/>
                    <a:gd name="T15" fmla="*/ 46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50">
                      <a:moveTo>
                        <a:pt x="6" y="46"/>
                      </a:moveTo>
                      <a:cubicBezTo>
                        <a:pt x="6" y="46"/>
                        <a:pt x="7" y="50"/>
                        <a:pt x="7" y="50"/>
                      </a:cubicBezTo>
                      <a:cubicBezTo>
                        <a:pt x="7" y="50"/>
                        <a:pt x="8" y="50"/>
                        <a:pt x="8" y="50"/>
                      </a:cubicBezTo>
                      <a:cubicBezTo>
                        <a:pt x="50" y="8"/>
                        <a:pt x="50" y="8"/>
                        <a:pt x="50" y="8"/>
                      </a:cubicBezTo>
                      <a:cubicBezTo>
                        <a:pt x="49" y="6"/>
                        <a:pt x="47" y="4"/>
                        <a:pt x="45" y="2"/>
                      </a:cubicBezTo>
                      <a:cubicBezTo>
                        <a:pt x="45" y="1"/>
                        <a:pt x="44" y="0"/>
                        <a:pt x="43" y="0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3" y="43"/>
                        <a:pt x="5" y="44"/>
                        <a:pt x="6" y="4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18" name="Freeform 293"/>
                <p:cNvSpPr/>
                <p:nvPr/>
              </p:nvSpPr>
              <p:spPr bwMode="auto">
                <a:xfrm>
                  <a:off x="2582" y="1261"/>
                  <a:ext cx="126" cy="111"/>
                </a:xfrm>
                <a:custGeom>
                  <a:avLst/>
                  <a:gdLst>
                    <a:gd name="T0" fmla="*/ 1 w 125"/>
                    <a:gd name="T1" fmla="*/ 111 h 111"/>
                    <a:gd name="T2" fmla="*/ 15 w 125"/>
                    <a:gd name="T3" fmla="*/ 110 h 111"/>
                    <a:gd name="T4" fmla="*/ 125 w 125"/>
                    <a:gd name="T5" fmla="*/ 1 h 111"/>
                    <a:gd name="T6" fmla="*/ 111 w 125"/>
                    <a:gd name="T7" fmla="*/ 0 h 111"/>
                    <a:gd name="T8" fmla="*/ 99 w 125"/>
                    <a:gd name="T9" fmla="*/ 12 h 111"/>
                    <a:gd name="T10" fmla="*/ 95 w 125"/>
                    <a:gd name="T11" fmla="*/ 16 h 111"/>
                    <a:gd name="T12" fmla="*/ 0 w 125"/>
                    <a:gd name="T13" fmla="*/ 111 h 111"/>
                    <a:gd name="T14" fmla="*/ 1 w 125"/>
                    <a:gd name="T15" fmla="*/ 11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5" h="111">
                      <a:moveTo>
                        <a:pt x="1" y="111"/>
                      </a:moveTo>
                      <a:cubicBezTo>
                        <a:pt x="6" y="111"/>
                        <a:pt x="8" y="110"/>
                        <a:pt x="15" y="110"/>
                      </a:cubicBezTo>
                      <a:cubicBezTo>
                        <a:pt x="125" y="1"/>
                        <a:pt x="125" y="1"/>
                        <a:pt x="125" y="1"/>
                      </a:cubicBezTo>
                      <a:cubicBezTo>
                        <a:pt x="121" y="0"/>
                        <a:pt x="116" y="0"/>
                        <a:pt x="111" y="0"/>
                      </a:cubicBezTo>
                      <a:cubicBezTo>
                        <a:pt x="99" y="12"/>
                        <a:pt x="99" y="12"/>
                        <a:pt x="99" y="12"/>
                      </a:cubicBezTo>
                      <a:cubicBezTo>
                        <a:pt x="100" y="18"/>
                        <a:pt x="98" y="18"/>
                        <a:pt x="95" y="16"/>
                      </a:cubicBezTo>
                      <a:cubicBezTo>
                        <a:pt x="0" y="111"/>
                        <a:pt x="0" y="111"/>
                        <a:pt x="0" y="111"/>
                      </a:cubicBezTo>
                      <a:cubicBezTo>
                        <a:pt x="1" y="111"/>
                        <a:pt x="1" y="111"/>
                        <a:pt x="1" y="11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19" name="Freeform 294"/>
                <p:cNvSpPr/>
                <p:nvPr/>
              </p:nvSpPr>
              <p:spPr bwMode="auto">
                <a:xfrm>
                  <a:off x="2377" y="1513"/>
                  <a:ext cx="64" cy="66"/>
                </a:xfrm>
                <a:custGeom>
                  <a:avLst/>
                  <a:gdLst>
                    <a:gd name="T0" fmla="*/ 15 w 64"/>
                    <a:gd name="T1" fmla="*/ 64 h 65"/>
                    <a:gd name="T2" fmla="*/ 33 w 64"/>
                    <a:gd name="T3" fmla="*/ 45 h 65"/>
                    <a:gd name="T4" fmla="*/ 51 w 64"/>
                    <a:gd name="T5" fmla="*/ 21 h 65"/>
                    <a:gd name="T6" fmla="*/ 64 w 64"/>
                    <a:gd name="T7" fmla="*/ 0 h 65"/>
                    <a:gd name="T8" fmla="*/ 0 w 64"/>
                    <a:gd name="T9" fmla="*/ 64 h 65"/>
                    <a:gd name="T10" fmla="*/ 10 w 64"/>
                    <a:gd name="T11" fmla="*/ 65 h 65"/>
                    <a:gd name="T12" fmla="*/ 15 w 64"/>
                    <a:gd name="T13" fmla="*/ 64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4" h="65">
                      <a:moveTo>
                        <a:pt x="15" y="64"/>
                      </a:moveTo>
                      <a:cubicBezTo>
                        <a:pt x="33" y="45"/>
                        <a:pt x="33" y="45"/>
                        <a:pt x="33" y="45"/>
                      </a:cubicBezTo>
                      <a:cubicBezTo>
                        <a:pt x="40" y="36"/>
                        <a:pt x="46" y="26"/>
                        <a:pt x="51" y="21"/>
                      </a:cubicBezTo>
                      <a:cubicBezTo>
                        <a:pt x="56" y="16"/>
                        <a:pt x="62" y="8"/>
                        <a:pt x="64" y="0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3" y="65"/>
                        <a:pt x="6" y="65"/>
                        <a:pt x="10" y="65"/>
                      </a:cubicBezTo>
                      <a:cubicBezTo>
                        <a:pt x="11" y="65"/>
                        <a:pt x="13" y="65"/>
                        <a:pt x="15" y="6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20" name="Freeform 295"/>
                <p:cNvSpPr/>
                <p:nvPr/>
              </p:nvSpPr>
              <p:spPr bwMode="auto">
                <a:xfrm>
                  <a:off x="2111" y="1868"/>
                  <a:ext cx="10" cy="15"/>
                </a:xfrm>
                <a:custGeom>
                  <a:avLst/>
                  <a:gdLst>
                    <a:gd name="T0" fmla="*/ 5 w 10"/>
                    <a:gd name="T1" fmla="*/ 15 h 15"/>
                    <a:gd name="T2" fmla="*/ 10 w 10"/>
                    <a:gd name="T3" fmla="*/ 10 h 15"/>
                    <a:gd name="T4" fmla="*/ 9 w 10"/>
                    <a:gd name="T5" fmla="*/ 7 h 15"/>
                    <a:gd name="T6" fmla="*/ 9 w 10"/>
                    <a:gd name="T7" fmla="*/ 7 h 15"/>
                    <a:gd name="T8" fmla="*/ 5 w 10"/>
                    <a:gd name="T9" fmla="*/ 0 h 15"/>
                    <a:gd name="T10" fmla="*/ 0 w 10"/>
                    <a:gd name="T11" fmla="*/ 5 h 15"/>
                    <a:gd name="T12" fmla="*/ 5 w 10"/>
                    <a:gd name="T13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" h="15">
                      <a:moveTo>
                        <a:pt x="5" y="15"/>
                      </a:moveTo>
                      <a:cubicBezTo>
                        <a:pt x="10" y="10"/>
                        <a:pt x="10" y="10"/>
                        <a:pt x="10" y="10"/>
                      </a:cubicBezTo>
                      <a:cubicBezTo>
                        <a:pt x="10" y="8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2"/>
                        <a:pt x="7" y="1"/>
                        <a:pt x="5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6"/>
                        <a:pt x="4" y="11"/>
                        <a:pt x="5" y="1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21" name="Freeform 296"/>
                <p:cNvSpPr/>
                <p:nvPr/>
              </p:nvSpPr>
              <p:spPr bwMode="auto">
                <a:xfrm>
                  <a:off x="2140" y="1805"/>
                  <a:ext cx="46" cy="47"/>
                </a:xfrm>
                <a:custGeom>
                  <a:avLst/>
                  <a:gdLst>
                    <a:gd name="T0" fmla="*/ 43 w 46"/>
                    <a:gd name="T1" fmla="*/ 5 h 47"/>
                    <a:gd name="T2" fmla="*/ 38 w 46"/>
                    <a:gd name="T3" fmla="*/ 0 h 47"/>
                    <a:gd name="T4" fmla="*/ 0 w 46"/>
                    <a:gd name="T5" fmla="*/ 39 h 47"/>
                    <a:gd name="T6" fmla="*/ 1 w 46"/>
                    <a:gd name="T7" fmla="*/ 40 h 47"/>
                    <a:gd name="T8" fmla="*/ 6 w 46"/>
                    <a:gd name="T9" fmla="*/ 47 h 47"/>
                    <a:gd name="T10" fmla="*/ 46 w 46"/>
                    <a:gd name="T11" fmla="*/ 7 h 47"/>
                    <a:gd name="T12" fmla="*/ 43 w 46"/>
                    <a:gd name="T13" fmla="*/ 5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6" h="47">
                      <a:moveTo>
                        <a:pt x="43" y="5"/>
                      </a:moveTo>
                      <a:cubicBezTo>
                        <a:pt x="41" y="3"/>
                        <a:pt x="40" y="2"/>
                        <a:pt x="38" y="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39"/>
                        <a:pt x="1" y="40"/>
                        <a:pt x="1" y="40"/>
                      </a:cubicBezTo>
                      <a:cubicBezTo>
                        <a:pt x="4" y="43"/>
                        <a:pt x="2" y="47"/>
                        <a:pt x="6" y="47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5" y="6"/>
                        <a:pt x="44" y="5"/>
                        <a:pt x="43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22" name="Freeform 297"/>
                <p:cNvSpPr/>
                <p:nvPr/>
              </p:nvSpPr>
              <p:spPr bwMode="auto">
                <a:xfrm>
                  <a:off x="2221" y="1691"/>
                  <a:ext cx="72" cy="72"/>
                </a:xfrm>
                <a:custGeom>
                  <a:avLst/>
                  <a:gdLst>
                    <a:gd name="T0" fmla="*/ 67 w 71"/>
                    <a:gd name="T1" fmla="*/ 17 h 71"/>
                    <a:gd name="T2" fmla="*/ 71 w 71"/>
                    <a:gd name="T3" fmla="*/ 0 h 71"/>
                    <a:gd name="T4" fmla="*/ 71 w 71"/>
                    <a:gd name="T5" fmla="*/ 0 h 71"/>
                    <a:gd name="T6" fmla="*/ 0 w 71"/>
                    <a:gd name="T7" fmla="*/ 71 h 71"/>
                    <a:gd name="T8" fmla="*/ 5 w 71"/>
                    <a:gd name="T9" fmla="*/ 68 h 71"/>
                    <a:gd name="T10" fmla="*/ 8 w 71"/>
                    <a:gd name="T11" fmla="*/ 63 h 71"/>
                    <a:gd name="T12" fmla="*/ 15 w 71"/>
                    <a:gd name="T13" fmla="*/ 65 h 71"/>
                    <a:gd name="T14" fmla="*/ 21 w 71"/>
                    <a:gd name="T15" fmla="*/ 65 h 71"/>
                    <a:gd name="T16" fmla="*/ 55 w 71"/>
                    <a:gd name="T17" fmla="*/ 31 h 71"/>
                    <a:gd name="T18" fmla="*/ 67 w 71"/>
                    <a:gd name="T19" fmla="*/ 17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1" h="71">
                      <a:moveTo>
                        <a:pt x="67" y="17"/>
                      </a:moveTo>
                      <a:cubicBezTo>
                        <a:pt x="67" y="11"/>
                        <a:pt x="71" y="9"/>
                        <a:pt x="71" y="0"/>
                      </a:cubicBezTo>
                      <a:cubicBezTo>
                        <a:pt x="71" y="0"/>
                        <a:pt x="71" y="0"/>
                        <a:pt x="71" y="0"/>
                      </a:cubicBezTo>
                      <a:cubicBezTo>
                        <a:pt x="0" y="71"/>
                        <a:pt x="0" y="71"/>
                        <a:pt x="0" y="71"/>
                      </a:cubicBezTo>
                      <a:cubicBezTo>
                        <a:pt x="2" y="70"/>
                        <a:pt x="3" y="70"/>
                        <a:pt x="5" y="68"/>
                      </a:cubicBezTo>
                      <a:cubicBezTo>
                        <a:pt x="5" y="68"/>
                        <a:pt x="8" y="63"/>
                        <a:pt x="8" y="63"/>
                      </a:cubicBezTo>
                      <a:cubicBezTo>
                        <a:pt x="11" y="63"/>
                        <a:pt x="12" y="65"/>
                        <a:pt x="15" y="65"/>
                      </a:cubicBezTo>
                      <a:cubicBezTo>
                        <a:pt x="17" y="65"/>
                        <a:pt x="19" y="65"/>
                        <a:pt x="21" y="65"/>
                      </a:cubicBezTo>
                      <a:cubicBezTo>
                        <a:pt x="55" y="31"/>
                        <a:pt x="55" y="31"/>
                        <a:pt x="55" y="31"/>
                      </a:cubicBezTo>
                      <a:cubicBezTo>
                        <a:pt x="58" y="26"/>
                        <a:pt x="64" y="18"/>
                        <a:pt x="67" y="1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23" name="Freeform 298"/>
                <p:cNvSpPr/>
                <p:nvPr/>
              </p:nvSpPr>
              <p:spPr bwMode="auto">
                <a:xfrm>
                  <a:off x="2329" y="1631"/>
                  <a:ext cx="24" cy="24"/>
                </a:xfrm>
                <a:custGeom>
                  <a:avLst/>
                  <a:gdLst>
                    <a:gd name="T0" fmla="*/ 0 w 24"/>
                    <a:gd name="T1" fmla="*/ 24 h 24"/>
                    <a:gd name="T2" fmla="*/ 5 w 24"/>
                    <a:gd name="T3" fmla="*/ 24 h 24"/>
                    <a:gd name="T4" fmla="*/ 10 w 24"/>
                    <a:gd name="T5" fmla="*/ 21 h 24"/>
                    <a:gd name="T6" fmla="*/ 19 w 24"/>
                    <a:gd name="T7" fmla="*/ 17 h 24"/>
                    <a:gd name="T8" fmla="*/ 24 w 24"/>
                    <a:gd name="T9" fmla="*/ 7 h 24"/>
                    <a:gd name="T10" fmla="*/ 24 w 24"/>
                    <a:gd name="T11" fmla="*/ 0 h 24"/>
                    <a:gd name="T12" fmla="*/ 1 w 24"/>
                    <a:gd name="T13" fmla="*/ 23 h 24"/>
                    <a:gd name="T14" fmla="*/ 0 w 24"/>
                    <a:gd name="T15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" h="24">
                      <a:moveTo>
                        <a:pt x="0" y="24"/>
                      </a:move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6" y="24"/>
                        <a:pt x="7" y="22"/>
                        <a:pt x="10" y="21"/>
                      </a:cubicBezTo>
                      <a:cubicBezTo>
                        <a:pt x="10" y="19"/>
                        <a:pt x="17" y="18"/>
                        <a:pt x="19" y="17"/>
                      </a:cubicBezTo>
                      <a:cubicBezTo>
                        <a:pt x="23" y="16"/>
                        <a:pt x="24" y="13"/>
                        <a:pt x="24" y="7"/>
                      </a:cubicBezTo>
                      <a:cubicBezTo>
                        <a:pt x="24" y="4"/>
                        <a:pt x="24" y="2"/>
                        <a:pt x="24" y="0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4"/>
                        <a:pt x="0" y="24"/>
                        <a:pt x="0" y="2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24" name="Freeform 299"/>
                <p:cNvSpPr/>
                <p:nvPr/>
              </p:nvSpPr>
              <p:spPr bwMode="auto">
                <a:xfrm>
                  <a:off x="2564" y="1384"/>
                  <a:ext cx="51" cy="51"/>
                </a:xfrm>
                <a:custGeom>
                  <a:avLst/>
                  <a:gdLst>
                    <a:gd name="T0" fmla="*/ 36 w 50"/>
                    <a:gd name="T1" fmla="*/ 7 h 50"/>
                    <a:gd name="T2" fmla="*/ 16 w 50"/>
                    <a:gd name="T3" fmla="*/ 31 h 50"/>
                    <a:gd name="T4" fmla="*/ 0 w 50"/>
                    <a:gd name="T5" fmla="*/ 50 h 50"/>
                    <a:gd name="T6" fmla="*/ 50 w 50"/>
                    <a:gd name="T7" fmla="*/ 0 h 50"/>
                    <a:gd name="T8" fmla="*/ 36 w 50"/>
                    <a:gd name="T9" fmla="*/ 7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0" h="50">
                      <a:moveTo>
                        <a:pt x="36" y="7"/>
                      </a:moveTo>
                      <a:cubicBezTo>
                        <a:pt x="30" y="16"/>
                        <a:pt x="25" y="26"/>
                        <a:pt x="16" y="31"/>
                      </a:cubicBezTo>
                      <a:cubicBezTo>
                        <a:pt x="10" y="34"/>
                        <a:pt x="2" y="40"/>
                        <a:pt x="0" y="50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4" y="2"/>
                        <a:pt x="40" y="2"/>
                        <a:pt x="36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25" name="Freeform 300"/>
                <p:cNvSpPr/>
                <p:nvPr/>
              </p:nvSpPr>
              <p:spPr bwMode="auto">
                <a:xfrm>
                  <a:off x="2600" y="1264"/>
                  <a:ext cx="132" cy="119"/>
                </a:xfrm>
                <a:custGeom>
                  <a:avLst/>
                  <a:gdLst>
                    <a:gd name="T0" fmla="*/ 23 w 131"/>
                    <a:gd name="T1" fmla="*/ 98 h 119"/>
                    <a:gd name="T2" fmla="*/ 31 w 131"/>
                    <a:gd name="T3" fmla="*/ 103 h 119"/>
                    <a:gd name="T4" fmla="*/ 131 w 131"/>
                    <a:gd name="T5" fmla="*/ 3 h 119"/>
                    <a:gd name="T6" fmla="*/ 119 w 131"/>
                    <a:gd name="T7" fmla="*/ 0 h 119"/>
                    <a:gd name="T8" fmla="*/ 0 w 131"/>
                    <a:gd name="T9" fmla="*/ 119 h 119"/>
                    <a:gd name="T10" fmla="*/ 23 w 131"/>
                    <a:gd name="T11" fmla="*/ 9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1" h="119">
                      <a:moveTo>
                        <a:pt x="23" y="98"/>
                      </a:moveTo>
                      <a:cubicBezTo>
                        <a:pt x="25" y="98"/>
                        <a:pt x="30" y="99"/>
                        <a:pt x="31" y="103"/>
                      </a:cubicBezTo>
                      <a:cubicBezTo>
                        <a:pt x="131" y="3"/>
                        <a:pt x="131" y="3"/>
                        <a:pt x="131" y="3"/>
                      </a:cubicBezTo>
                      <a:cubicBezTo>
                        <a:pt x="127" y="2"/>
                        <a:pt x="123" y="1"/>
                        <a:pt x="119" y="0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4" y="119"/>
                        <a:pt x="11" y="114"/>
                        <a:pt x="23" y="9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26" name="Freeform 301"/>
                <p:cNvSpPr/>
                <p:nvPr/>
              </p:nvSpPr>
              <p:spPr bwMode="auto">
                <a:xfrm>
                  <a:off x="2155" y="1821"/>
                  <a:ext cx="39" cy="49"/>
                </a:xfrm>
                <a:custGeom>
                  <a:avLst/>
                  <a:gdLst>
                    <a:gd name="T0" fmla="*/ 2 w 39"/>
                    <a:gd name="T1" fmla="*/ 37 h 48"/>
                    <a:gd name="T2" fmla="*/ 4 w 39"/>
                    <a:gd name="T3" fmla="*/ 41 h 48"/>
                    <a:gd name="T4" fmla="*/ 3 w 39"/>
                    <a:gd name="T5" fmla="*/ 45 h 48"/>
                    <a:gd name="T6" fmla="*/ 4 w 39"/>
                    <a:gd name="T7" fmla="*/ 48 h 48"/>
                    <a:gd name="T8" fmla="*/ 39 w 39"/>
                    <a:gd name="T9" fmla="*/ 12 h 48"/>
                    <a:gd name="T10" fmla="*/ 37 w 39"/>
                    <a:gd name="T11" fmla="*/ 0 h 48"/>
                    <a:gd name="T12" fmla="*/ 0 w 39"/>
                    <a:gd name="T13" fmla="*/ 37 h 48"/>
                    <a:gd name="T14" fmla="*/ 2 w 39"/>
                    <a:gd name="T15" fmla="*/ 3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9" h="48">
                      <a:moveTo>
                        <a:pt x="2" y="37"/>
                      </a:moveTo>
                      <a:cubicBezTo>
                        <a:pt x="3" y="39"/>
                        <a:pt x="3" y="41"/>
                        <a:pt x="4" y="41"/>
                      </a:cubicBezTo>
                      <a:cubicBezTo>
                        <a:pt x="3" y="42"/>
                        <a:pt x="3" y="43"/>
                        <a:pt x="3" y="45"/>
                      </a:cubicBezTo>
                      <a:cubicBezTo>
                        <a:pt x="3" y="46"/>
                        <a:pt x="3" y="47"/>
                        <a:pt x="4" y="48"/>
                      </a:cubicBezTo>
                      <a:cubicBezTo>
                        <a:pt x="39" y="12"/>
                        <a:pt x="39" y="12"/>
                        <a:pt x="39" y="12"/>
                      </a:cubicBezTo>
                      <a:cubicBezTo>
                        <a:pt x="39" y="8"/>
                        <a:pt x="38" y="4"/>
                        <a:pt x="37" y="0"/>
                      </a:cubicBezTo>
                      <a:cubicBezTo>
                        <a:pt x="0" y="37"/>
                        <a:pt x="0" y="37"/>
                        <a:pt x="0" y="37"/>
                      </a:cubicBezTo>
                      <a:cubicBezTo>
                        <a:pt x="1" y="37"/>
                        <a:pt x="2" y="37"/>
                        <a:pt x="2" y="3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27" name="Freeform 302"/>
                <p:cNvSpPr/>
                <p:nvPr/>
              </p:nvSpPr>
              <p:spPr bwMode="auto">
                <a:xfrm>
                  <a:off x="2564" y="1270"/>
                  <a:ext cx="189" cy="192"/>
                </a:xfrm>
                <a:custGeom>
                  <a:avLst/>
                  <a:gdLst>
                    <a:gd name="T0" fmla="*/ 0 w 188"/>
                    <a:gd name="T1" fmla="*/ 177 h 191"/>
                    <a:gd name="T2" fmla="*/ 2 w 188"/>
                    <a:gd name="T3" fmla="*/ 191 h 191"/>
                    <a:gd name="T4" fmla="*/ 60 w 188"/>
                    <a:gd name="T5" fmla="*/ 133 h 191"/>
                    <a:gd name="T6" fmla="*/ 73 w 188"/>
                    <a:gd name="T7" fmla="*/ 120 h 191"/>
                    <a:gd name="T8" fmla="*/ 188 w 188"/>
                    <a:gd name="T9" fmla="*/ 5 h 191"/>
                    <a:gd name="T10" fmla="*/ 177 w 188"/>
                    <a:gd name="T11" fmla="*/ 0 h 191"/>
                    <a:gd name="T12" fmla="*/ 0 w 188"/>
                    <a:gd name="T13" fmla="*/ 177 h 1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8" h="191">
                      <a:moveTo>
                        <a:pt x="0" y="177"/>
                      </a:moveTo>
                      <a:cubicBezTo>
                        <a:pt x="1" y="181"/>
                        <a:pt x="1" y="186"/>
                        <a:pt x="2" y="191"/>
                      </a:cubicBezTo>
                      <a:cubicBezTo>
                        <a:pt x="60" y="133"/>
                        <a:pt x="60" y="133"/>
                        <a:pt x="60" y="133"/>
                      </a:cubicBezTo>
                      <a:cubicBezTo>
                        <a:pt x="65" y="126"/>
                        <a:pt x="69" y="122"/>
                        <a:pt x="73" y="120"/>
                      </a:cubicBezTo>
                      <a:cubicBezTo>
                        <a:pt x="188" y="5"/>
                        <a:pt x="188" y="5"/>
                        <a:pt x="188" y="5"/>
                      </a:cubicBezTo>
                      <a:cubicBezTo>
                        <a:pt x="185" y="3"/>
                        <a:pt x="181" y="2"/>
                        <a:pt x="177" y="0"/>
                      </a:cubicBezTo>
                      <a:lnTo>
                        <a:pt x="0" y="177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28" name="Freeform 303"/>
                <p:cNvSpPr/>
                <p:nvPr/>
              </p:nvSpPr>
              <p:spPr bwMode="auto">
                <a:xfrm>
                  <a:off x="2120" y="1886"/>
                  <a:ext cx="18" cy="18"/>
                </a:xfrm>
                <a:custGeom>
                  <a:avLst/>
                  <a:gdLst>
                    <a:gd name="T0" fmla="*/ 7 w 17"/>
                    <a:gd name="T1" fmla="*/ 0 h 18"/>
                    <a:gd name="T2" fmla="*/ 0 w 17"/>
                    <a:gd name="T3" fmla="*/ 7 h 18"/>
                    <a:gd name="T4" fmla="*/ 3 w 17"/>
                    <a:gd name="T5" fmla="*/ 18 h 18"/>
                    <a:gd name="T6" fmla="*/ 17 w 17"/>
                    <a:gd name="T7" fmla="*/ 5 h 18"/>
                    <a:gd name="T8" fmla="*/ 7 w 17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8">
                      <a:moveTo>
                        <a:pt x="7" y="0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1" y="10"/>
                        <a:pt x="2" y="14"/>
                        <a:pt x="3" y="18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3" y="3"/>
                        <a:pt x="10" y="2"/>
                        <a:pt x="7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29" name="Freeform 304"/>
                <p:cNvSpPr/>
                <p:nvPr/>
              </p:nvSpPr>
              <p:spPr bwMode="auto">
                <a:xfrm>
                  <a:off x="2127" y="1897"/>
                  <a:ext cx="21" cy="25"/>
                </a:xfrm>
                <a:custGeom>
                  <a:avLst/>
                  <a:gdLst>
                    <a:gd name="T0" fmla="*/ 19 w 20"/>
                    <a:gd name="T1" fmla="*/ 13 h 25"/>
                    <a:gd name="T2" fmla="*/ 20 w 20"/>
                    <a:gd name="T3" fmla="*/ 8 h 25"/>
                    <a:gd name="T4" fmla="*/ 18 w 20"/>
                    <a:gd name="T5" fmla="*/ 0 h 25"/>
                    <a:gd name="T6" fmla="*/ 0 w 20"/>
                    <a:gd name="T7" fmla="*/ 17 h 25"/>
                    <a:gd name="T8" fmla="*/ 7 w 20"/>
                    <a:gd name="T9" fmla="*/ 25 h 25"/>
                    <a:gd name="T10" fmla="*/ 19 w 20"/>
                    <a:gd name="T11" fmla="*/ 14 h 25"/>
                    <a:gd name="T12" fmla="*/ 19 w 20"/>
                    <a:gd name="T13" fmla="*/ 13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25">
                      <a:moveTo>
                        <a:pt x="19" y="13"/>
                      </a:moveTo>
                      <a:cubicBezTo>
                        <a:pt x="19" y="11"/>
                        <a:pt x="20" y="11"/>
                        <a:pt x="20" y="8"/>
                      </a:cubicBezTo>
                      <a:cubicBezTo>
                        <a:pt x="20" y="5"/>
                        <a:pt x="19" y="2"/>
                        <a:pt x="18" y="0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2" y="20"/>
                        <a:pt x="5" y="23"/>
                        <a:pt x="7" y="25"/>
                      </a:cubicBezTo>
                      <a:cubicBezTo>
                        <a:pt x="19" y="14"/>
                        <a:pt x="19" y="14"/>
                        <a:pt x="19" y="14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30" name="Freeform 305"/>
                <p:cNvSpPr/>
                <p:nvPr/>
              </p:nvSpPr>
              <p:spPr bwMode="auto">
                <a:xfrm>
                  <a:off x="2568" y="1426"/>
                  <a:ext cx="49" cy="58"/>
                </a:xfrm>
                <a:custGeom>
                  <a:avLst/>
                  <a:gdLst>
                    <a:gd name="T0" fmla="*/ 14 w 48"/>
                    <a:gd name="T1" fmla="*/ 48 h 58"/>
                    <a:gd name="T2" fmla="*/ 27 w 48"/>
                    <a:gd name="T3" fmla="*/ 36 h 58"/>
                    <a:gd name="T4" fmla="*/ 28 w 48"/>
                    <a:gd name="T5" fmla="*/ 35 h 58"/>
                    <a:gd name="T6" fmla="*/ 39 w 48"/>
                    <a:gd name="T7" fmla="*/ 20 h 58"/>
                    <a:gd name="T8" fmla="*/ 48 w 48"/>
                    <a:gd name="T9" fmla="*/ 4 h 58"/>
                    <a:gd name="T10" fmla="*/ 48 w 48"/>
                    <a:gd name="T11" fmla="*/ 0 h 58"/>
                    <a:gd name="T12" fmla="*/ 0 w 48"/>
                    <a:gd name="T13" fmla="*/ 47 h 58"/>
                    <a:gd name="T14" fmla="*/ 4 w 48"/>
                    <a:gd name="T15" fmla="*/ 58 h 58"/>
                    <a:gd name="T16" fmla="*/ 14 w 48"/>
                    <a:gd name="T17" fmla="*/ 4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8" h="58">
                      <a:moveTo>
                        <a:pt x="14" y="48"/>
                      </a:moveTo>
                      <a:cubicBezTo>
                        <a:pt x="17" y="43"/>
                        <a:pt x="21" y="38"/>
                        <a:pt x="27" y="36"/>
                      </a:cubicBezTo>
                      <a:cubicBezTo>
                        <a:pt x="28" y="35"/>
                        <a:pt x="28" y="35"/>
                        <a:pt x="28" y="35"/>
                      </a:cubicBezTo>
                      <a:cubicBezTo>
                        <a:pt x="27" y="28"/>
                        <a:pt x="39" y="26"/>
                        <a:pt x="39" y="20"/>
                      </a:cubicBezTo>
                      <a:cubicBezTo>
                        <a:pt x="39" y="11"/>
                        <a:pt x="48" y="9"/>
                        <a:pt x="48" y="4"/>
                      </a:cubicBezTo>
                      <a:cubicBezTo>
                        <a:pt x="48" y="2"/>
                        <a:pt x="48" y="1"/>
                        <a:pt x="48" y="0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1" y="52"/>
                        <a:pt x="3" y="56"/>
                        <a:pt x="4" y="58"/>
                      </a:cubicBezTo>
                      <a:lnTo>
                        <a:pt x="14" y="48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31" name="Freeform 306"/>
                <p:cNvSpPr/>
                <p:nvPr/>
              </p:nvSpPr>
              <p:spPr bwMode="auto">
                <a:xfrm>
                  <a:off x="2654" y="1279"/>
                  <a:ext cx="119" cy="113"/>
                </a:xfrm>
                <a:custGeom>
                  <a:avLst/>
                  <a:gdLst>
                    <a:gd name="T0" fmla="*/ 10 w 118"/>
                    <a:gd name="T1" fmla="*/ 113 h 113"/>
                    <a:gd name="T2" fmla="*/ 118 w 118"/>
                    <a:gd name="T3" fmla="*/ 5 h 113"/>
                    <a:gd name="T4" fmla="*/ 108 w 118"/>
                    <a:gd name="T5" fmla="*/ 0 h 113"/>
                    <a:gd name="T6" fmla="*/ 0 w 118"/>
                    <a:gd name="T7" fmla="*/ 109 h 113"/>
                    <a:gd name="T8" fmla="*/ 10 w 118"/>
                    <a:gd name="T9" fmla="*/ 113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8" h="113">
                      <a:moveTo>
                        <a:pt x="10" y="113"/>
                      </a:moveTo>
                      <a:cubicBezTo>
                        <a:pt x="118" y="5"/>
                        <a:pt x="118" y="5"/>
                        <a:pt x="118" y="5"/>
                      </a:cubicBezTo>
                      <a:cubicBezTo>
                        <a:pt x="115" y="4"/>
                        <a:pt x="112" y="2"/>
                        <a:pt x="108" y="0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4" y="110"/>
                        <a:pt x="7" y="112"/>
                        <a:pt x="10" y="11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32" name="Freeform 307"/>
                <p:cNvSpPr/>
                <p:nvPr/>
              </p:nvSpPr>
              <p:spPr bwMode="auto">
                <a:xfrm>
                  <a:off x="2678" y="1289"/>
                  <a:ext cx="115" cy="104"/>
                </a:xfrm>
                <a:custGeom>
                  <a:avLst/>
                  <a:gdLst>
                    <a:gd name="T0" fmla="*/ 42 w 114"/>
                    <a:gd name="T1" fmla="*/ 77 h 104"/>
                    <a:gd name="T2" fmla="*/ 64 w 114"/>
                    <a:gd name="T3" fmla="*/ 54 h 104"/>
                    <a:gd name="T4" fmla="*/ 63 w 114"/>
                    <a:gd name="T5" fmla="*/ 52 h 104"/>
                    <a:gd name="T6" fmla="*/ 82 w 114"/>
                    <a:gd name="T7" fmla="*/ 36 h 104"/>
                    <a:gd name="T8" fmla="*/ 87 w 114"/>
                    <a:gd name="T9" fmla="*/ 26 h 104"/>
                    <a:gd name="T10" fmla="*/ 92 w 114"/>
                    <a:gd name="T11" fmla="*/ 27 h 104"/>
                    <a:gd name="T12" fmla="*/ 114 w 114"/>
                    <a:gd name="T13" fmla="*/ 5 h 104"/>
                    <a:gd name="T14" fmla="*/ 103 w 114"/>
                    <a:gd name="T15" fmla="*/ 0 h 104"/>
                    <a:gd name="T16" fmla="*/ 0 w 114"/>
                    <a:gd name="T17" fmla="*/ 104 h 104"/>
                    <a:gd name="T18" fmla="*/ 42 w 114"/>
                    <a:gd name="T19" fmla="*/ 77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14" h="104">
                      <a:moveTo>
                        <a:pt x="42" y="77"/>
                      </a:moveTo>
                      <a:cubicBezTo>
                        <a:pt x="64" y="54"/>
                        <a:pt x="64" y="54"/>
                        <a:pt x="64" y="54"/>
                      </a:cubicBezTo>
                      <a:cubicBezTo>
                        <a:pt x="63" y="53"/>
                        <a:pt x="63" y="53"/>
                        <a:pt x="63" y="52"/>
                      </a:cubicBezTo>
                      <a:cubicBezTo>
                        <a:pt x="63" y="40"/>
                        <a:pt x="79" y="42"/>
                        <a:pt x="82" y="36"/>
                      </a:cubicBezTo>
                      <a:cubicBezTo>
                        <a:pt x="84" y="33"/>
                        <a:pt x="81" y="26"/>
                        <a:pt x="87" y="26"/>
                      </a:cubicBezTo>
                      <a:cubicBezTo>
                        <a:pt x="88" y="26"/>
                        <a:pt x="90" y="26"/>
                        <a:pt x="92" y="27"/>
                      </a:cubicBezTo>
                      <a:cubicBezTo>
                        <a:pt x="114" y="5"/>
                        <a:pt x="114" y="5"/>
                        <a:pt x="114" y="5"/>
                      </a:cubicBezTo>
                      <a:cubicBezTo>
                        <a:pt x="110" y="3"/>
                        <a:pt x="106" y="2"/>
                        <a:pt x="103" y="0"/>
                      </a:cubicBezTo>
                      <a:cubicBezTo>
                        <a:pt x="0" y="104"/>
                        <a:pt x="0" y="104"/>
                        <a:pt x="0" y="104"/>
                      </a:cubicBezTo>
                      <a:cubicBezTo>
                        <a:pt x="15" y="99"/>
                        <a:pt x="28" y="84"/>
                        <a:pt x="42" y="7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33" name="Freeform 308"/>
                <p:cNvSpPr/>
                <p:nvPr/>
              </p:nvSpPr>
              <p:spPr bwMode="auto">
                <a:xfrm>
                  <a:off x="2780" y="1298"/>
                  <a:ext cx="33" cy="28"/>
                </a:xfrm>
                <a:custGeom>
                  <a:avLst/>
                  <a:gdLst>
                    <a:gd name="T0" fmla="*/ 9 w 33"/>
                    <a:gd name="T1" fmla="*/ 28 h 28"/>
                    <a:gd name="T2" fmla="*/ 33 w 33"/>
                    <a:gd name="T3" fmla="*/ 4 h 28"/>
                    <a:gd name="T4" fmla="*/ 23 w 33"/>
                    <a:gd name="T5" fmla="*/ 0 h 28"/>
                    <a:gd name="T6" fmla="*/ 0 w 33"/>
                    <a:gd name="T7" fmla="*/ 22 h 28"/>
                    <a:gd name="T8" fmla="*/ 9 w 33"/>
                    <a:gd name="T9" fmla="*/ 28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28">
                      <a:moveTo>
                        <a:pt x="9" y="28"/>
                      </a:moveTo>
                      <a:cubicBezTo>
                        <a:pt x="33" y="4"/>
                        <a:pt x="33" y="4"/>
                        <a:pt x="33" y="4"/>
                      </a:cubicBezTo>
                      <a:cubicBezTo>
                        <a:pt x="30" y="3"/>
                        <a:pt x="26" y="1"/>
                        <a:pt x="23" y="0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3" y="24"/>
                        <a:pt x="6" y="26"/>
                        <a:pt x="9" y="2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34" name="Freeform 309"/>
                <p:cNvSpPr/>
                <p:nvPr/>
              </p:nvSpPr>
              <p:spPr bwMode="auto">
                <a:xfrm>
                  <a:off x="2738" y="1350"/>
                  <a:ext cx="19" cy="12"/>
                </a:xfrm>
                <a:custGeom>
                  <a:avLst/>
                  <a:gdLst>
                    <a:gd name="T0" fmla="*/ 12 w 19"/>
                    <a:gd name="T1" fmla="*/ 0 h 12"/>
                    <a:gd name="T2" fmla="*/ 0 w 19"/>
                    <a:gd name="T3" fmla="*/ 12 h 12"/>
                    <a:gd name="T4" fmla="*/ 12 w 19"/>
                    <a:gd name="T5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9" h="12">
                      <a:moveTo>
                        <a:pt x="12" y="0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9" y="11"/>
                        <a:pt x="17" y="5"/>
                        <a:pt x="1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35" name="Freeform 310"/>
                <p:cNvSpPr/>
                <p:nvPr/>
              </p:nvSpPr>
              <p:spPr bwMode="auto">
                <a:xfrm>
                  <a:off x="2797" y="1307"/>
                  <a:ext cx="35" cy="31"/>
                </a:xfrm>
                <a:custGeom>
                  <a:avLst/>
                  <a:gdLst>
                    <a:gd name="T0" fmla="*/ 9 w 35"/>
                    <a:gd name="T1" fmla="*/ 31 h 31"/>
                    <a:gd name="T2" fmla="*/ 23 w 35"/>
                    <a:gd name="T3" fmla="*/ 17 h 31"/>
                    <a:gd name="T4" fmla="*/ 25 w 35"/>
                    <a:gd name="T5" fmla="*/ 16 h 31"/>
                    <a:gd name="T6" fmla="*/ 35 w 35"/>
                    <a:gd name="T7" fmla="*/ 6 h 31"/>
                    <a:gd name="T8" fmla="*/ 26 w 35"/>
                    <a:gd name="T9" fmla="*/ 0 h 31"/>
                    <a:gd name="T10" fmla="*/ 0 w 35"/>
                    <a:gd name="T11" fmla="*/ 25 h 31"/>
                    <a:gd name="T12" fmla="*/ 9 w 35"/>
                    <a:gd name="T13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5" h="31">
                      <a:moveTo>
                        <a:pt x="9" y="31"/>
                      </a:move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4" y="17"/>
                        <a:pt x="24" y="16"/>
                        <a:pt x="25" y="16"/>
                      </a:cubicBez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32" y="3"/>
                        <a:pt x="29" y="2"/>
                        <a:pt x="26" y="0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3" y="28"/>
                        <a:pt x="6" y="30"/>
                        <a:pt x="9" y="3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36" name="Freeform 311"/>
                <p:cNvSpPr/>
                <p:nvPr/>
              </p:nvSpPr>
              <p:spPr bwMode="auto">
                <a:xfrm>
                  <a:off x="1598" y="1686"/>
                  <a:ext cx="5" cy="11"/>
                </a:xfrm>
                <a:custGeom>
                  <a:avLst/>
                  <a:gdLst>
                    <a:gd name="T0" fmla="*/ 5 w 5"/>
                    <a:gd name="T1" fmla="*/ 11 h 11"/>
                    <a:gd name="T2" fmla="*/ 5 w 5"/>
                    <a:gd name="T3" fmla="*/ 11 h 11"/>
                    <a:gd name="T4" fmla="*/ 1 w 5"/>
                    <a:gd name="T5" fmla="*/ 0 h 11"/>
                    <a:gd name="T6" fmla="*/ 0 w 5"/>
                    <a:gd name="T7" fmla="*/ 1 h 11"/>
                    <a:gd name="T8" fmla="*/ 5 w 5"/>
                    <a:gd name="T9" fmla="*/ 11 h 11"/>
                    <a:gd name="T10" fmla="*/ 5 w 5"/>
                    <a:gd name="T11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11">
                      <a:moveTo>
                        <a:pt x="5" y="11"/>
                      </a:move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7"/>
                        <a:pt x="3" y="4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5" y="11"/>
                        <a:pt x="5" y="11"/>
                        <a:pt x="5" y="11"/>
                      </a:cubicBezTo>
                      <a:cubicBezTo>
                        <a:pt x="5" y="11"/>
                        <a:pt x="5" y="11"/>
                        <a:pt x="5" y="1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37" name="Freeform 312"/>
                <p:cNvSpPr/>
                <p:nvPr/>
              </p:nvSpPr>
              <p:spPr bwMode="auto">
                <a:xfrm>
                  <a:off x="2745" y="1237"/>
                  <a:ext cx="16" cy="13"/>
                </a:xfrm>
                <a:custGeom>
                  <a:avLst/>
                  <a:gdLst>
                    <a:gd name="T0" fmla="*/ 0 w 16"/>
                    <a:gd name="T1" fmla="*/ 9 h 12"/>
                    <a:gd name="T2" fmla="*/ 2 w 16"/>
                    <a:gd name="T3" fmla="*/ 12 h 12"/>
                    <a:gd name="T4" fmla="*/ 4 w 16"/>
                    <a:gd name="T5" fmla="*/ 12 h 12"/>
                    <a:gd name="T6" fmla="*/ 16 w 16"/>
                    <a:gd name="T7" fmla="*/ 0 h 12"/>
                    <a:gd name="T8" fmla="*/ 13 w 16"/>
                    <a:gd name="T9" fmla="*/ 0 h 12"/>
                    <a:gd name="T10" fmla="*/ 0 w 16"/>
                    <a:gd name="T11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12">
                      <a:moveTo>
                        <a:pt x="0" y="9"/>
                      </a:moveTo>
                      <a:cubicBezTo>
                        <a:pt x="0" y="10"/>
                        <a:pt x="1" y="12"/>
                        <a:pt x="2" y="12"/>
                      </a:cubicBezTo>
                      <a:cubicBezTo>
                        <a:pt x="3" y="12"/>
                        <a:pt x="3" y="12"/>
                        <a:pt x="4" y="12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4" y="0"/>
                        <a:pt x="13" y="0"/>
                        <a:pt x="13" y="0"/>
                      </a:cubicBezTo>
                      <a:cubicBezTo>
                        <a:pt x="8" y="0"/>
                        <a:pt x="0" y="5"/>
                        <a:pt x="0" y="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38" name="Freeform 313"/>
                <p:cNvSpPr/>
                <p:nvPr/>
              </p:nvSpPr>
              <p:spPr bwMode="auto">
                <a:xfrm>
                  <a:off x="2766" y="1242"/>
                  <a:ext cx="7" cy="6"/>
                </a:xfrm>
                <a:custGeom>
                  <a:avLst/>
                  <a:gdLst>
                    <a:gd name="T0" fmla="*/ 7 w 7"/>
                    <a:gd name="T1" fmla="*/ 3 h 6"/>
                    <a:gd name="T2" fmla="*/ 6 w 7"/>
                    <a:gd name="T3" fmla="*/ 0 h 6"/>
                    <a:gd name="T4" fmla="*/ 0 w 7"/>
                    <a:gd name="T5" fmla="*/ 6 h 6"/>
                    <a:gd name="T6" fmla="*/ 7 w 7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6">
                      <a:moveTo>
                        <a:pt x="7" y="3"/>
                      </a:moveTo>
                      <a:cubicBezTo>
                        <a:pt x="7" y="2"/>
                        <a:pt x="7" y="1"/>
                        <a:pt x="6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4" y="5"/>
                        <a:pt x="7" y="4"/>
                        <a:pt x="7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39" name="Freeform 314"/>
                <p:cNvSpPr/>
                <p:nvPr/>
              </p:nvSpPr>
              <p:spPr bwMode="auto">
                <a:xfrm>
                  <a:off x="2662" y="1261"/>
                  <a:ext cx="10" cy="6"/>
                </a:xfrm>
                <a:custGeom>
                  <a:avLst/>
                  <a:gdLst>
                    <a:gd name="T0" fmla="*/ 7 w 10"/>
                    <a:gd name="T1" fmla="*/ 6 h 6"/>
                    <a:gd name="T2" fmla="*/ 10 w 10"/>
                    <a:gd name="T3" fmla="*/ 4 h 6"/>
                    <a:gd name="T4" fmla="*/ 8 w 10"/>
                    <a:gd name="T5" fmla="*/ 0 h 6"/>
                    <a:gd name="T6" fmla="*/ 3 w 10"/>
                    <a:gd name="T7" fmla="*/ 0 h 6"/>
                    <a:gd name="T8" fmla="*/ 0 w 10"/>
                    <a:gd name="T9" fmla="*/ 3 h 6"/>
                    <a:gd name="T10" fmla="*/ 7 w 10"/>
                    <a:gd name="T1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6">
                      <a:moveTo>
                        <a:pt x="7" y="6"/>
                      </a:moveTo>
                      <a:cubicBezTo>
                        <a:pt x="8" y="6"/>
                        <a:pt x="10" y="5"/>
                        <a:pt x="10" y="4"/>
                      </a:cubicBezTo>
                      <a:cubicBezTo>
                        <a:pt x="10" y="2"/>
                        <a:pt x="8" y="0"/>
                        <a:pt x="8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5"/>
                        <a:pt x="4" y="6"/>
                        <a:pt x="7" y="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40" name="Freeform 315"/>
                <p:cNvSpPr/>
                <p:nvPr/>
              </p:nvSpPr>
              <p:spPr bwMode="auto">
                <a:xfrm>
                  <a:off x="2400" y="1172"/>
                  <a:ext cx="5" cy="6"/>
                </a:xfrm>
                <a:custGeom>
                  <a:avLst/>
                  <a:gdLst>
                    <a:gd name="T0" fmla="*/ 3 w 5"/>
                    <a:gd name="T1" fmla="*/ 6 h 6"/>
                    <a:gd name="T2" fmla="*/ 5 w 5"/>
                    <a:gd name="T3" fmla="*/ 2 h 6"/>
                    <a:gd name="T4" fmla="*/ 5 w 5"/>
                    <a:gd name="T5" fmla="*/ 2 h 6"/>
                    <a:gd name="T6" fmla="*/ 5 w 5"/>
                    <a:gd name="T7" fmla="*/ 2 h 6"/>
                    <a:gd name="T8" fmla="*/ 5 w 5"/>
                    <a:gd name="T9" fmla="*/ 2 h 6"/>
                    <a:gd name="T10" fmla="*/ 5 w 5"/>
                    <a:gd name="T11" fmla="*/ 2 h 6"/>
                    <a:gd name="T12" fmla="*/ 4 w 5"/>
                    <a:gd name="T13" fmla="*/ 0 h 6"/>
                    <a:gd name="T14" fmla="*/ 0 w 5"/>
                    <a:gd name="T15" fmla="*/ 4 h 6"/>
                    <a:gd name="T16" fmla="*/ 0 w 5"/>
                    <a:gd name="T17" fmla="*/ 4 h 6"/>
                    <a:gd name="T18" fmla="*/ 3 w 5"/>
                    <a:gd name="T1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6">
                      <a:moveTo>
                        <a:pt x="3" y="6"/>
                      </a:moveTo>
                      <a:cubicBezTo>
                        <a:pt x="5" y="6"/>
                        <a:pt x="5" y="4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1" y="6"/>
                        <a:pt x="3" y="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41" name="Freeform 316"/>
                <p:cNvSpPr/>
                <p:nvPr/>
              </p:nvSpPr>
              <p:spPr bwMode="auto">
                <a:xfrm>
                  <a:off x="2213" y="1192"/>
                  <a:ext cx="11" cy="7"/>
                </a:xfrm>
                <a:custGeom>
                  <a:avLst/>
                  <a:gdLst>
                    <a:gd name="T0" fmla="*/ 0 w 11"/>
                    <a:gd name="T1" fmla="*/ 4 h 7"/>
                    <a:gd name="T2" fmla="*/ 4 w 11"/>
                    <a:gd name="T3" fmla="*/ 7 h 7"/>
                    <a:gd name="T4" fmla="*/ 11 w 11"/>
                    <a:gd name="T5" fmla="*/ 1 h 7"/>
                    <a:gd name="T6" fmla="*/ 6 w 11"/>
                    <a:gd name="T7" fmla="*/ 0 h 7"/>
                    <a:gd name="T8" fmla="*/ 0 w 11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7">
                      <a:moveTo>
                        <a:pt x="0" y="4"/>
                      </a:moveTo>
                      <a:cubicBezTo>
                        <a:pt x="0" y="6"/>
                        <a:pt x="2" y="7"/>
                        <a:pt x="4" y="7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0" y="0"/>
                        <a:pt x="8" y="0"/>
                        <a:pt x="6" y="0"/>
                      </a:cubicBezTo>
                      <a:cubicBezTo>
                        <a:pt x="3" y="0"/>
                        <a:pt x="0" y="1"/>
                        <a:pt x="0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42" name="Freeform 317"/>
                <p:cNvSpPr/>
                <p:nvPr/>
              </p:nvSpPr>
              <p:spPr bwMode="auto">
                <a:xfrm>
                  <a:off x="2118" y="1113"/>
                  <a:ext cx="37" cy="25"/>
                </a:xfrm>
                <a:custGeom>
                  <a:avLst/>
                  <a:gdLst>
                    <a:gd name="T0" fmla="*/ 15 w 36"/>
                    <a:gd name="T1" fmla="*/ 21 h 25"/>
                    <a:gd name="T2" fmla="*/ 20 w 36"/>
                    <a:gd name="T3" fmla="*/ 20 h 25"/>
                    <a:gd name="T4" fmla="*/ 36 w 36"/>
                    <a:gd name="T5" fmla="*/ 4 h 25"/>
                    <a:gd name="T6" fmla="*/ 29 w 36"/>
                    <a:gd name="T7" fmla="*/ 2 h 25"/>
                    <a:gd name="T8" fmla="*/ 24 w 36"/>
                    <a:gd name="T9" fmla="*/ 4 h 25"/>
                    <a:gd name="T10" fmla="*/ 25 w 36"/>
                    <a:gd name="T11" fmla="*/ 0 h 25"/>
                    <a:gd name="T12" fmla="*/ 0 w 36"/>
                    <a:gd name="T13" fmla="*/ 25 h 25"/>
                    <a:gd name="T14" fmla="*/ 0 w 36"/>
                    <a:gd name="T15" fmla="*/ 25 h 25"/>
                    <a:gd name="T16" fmla="*/ 15 w 36"/>
                    <a:gd name="T17" fmla="*/ 2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6" h="25">
                      <a:moveTo>
                        <a:pt x="15" y="21"/>
                      </a:moveTo>
                      <a:cubicBezTo>
                        <a:pt x="15" y="21"/>
                        <a:pt x="17" y="21"/>
                        <a:pt x="20" y="20"/>
                      </a:cubicBezTo>
                      <a:cubicBezTo>
                        <a:pt x="36" y="4"/>
                        <a:pt x="36" y="4"/>
                        <a:pt x="36" y="4"/>
                      </a:cubicBezTo>
                      <a:cubicBezTo>
                        <a:pt x="33" y="3"/>
                        <a:pt x="30" y="2"/>
                        <a:pt x="29" y="2"/>
                      </a:cubicBezTo>
                      <a:cubicBezTo>
                        <a:pt x="27" y="2"/>
                        <a:pt x="26" y="4"/>
                        <a:pt x="24" y="4"/>
                      </a:cubicBezTo>
                      <a:cubicBezTo>
                        <a:pt x="25" y="3"/>
                        <a:pt x="25" y="2"/>
                        <a:pt x="25" y="0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lnTo>
                        <a:pt x="15" y="21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43" name="Freeform 318"/>
                <p:cNvSpPr/>
                <p:nvPr/>
              </p:nvSpPr>
              <p:spPr bwMode="auto">
                <a:xfrm>
                  <a:off x="2154" y="1124"/>
                  <a:ext cx="9" cy="8"/>
                </a:xfrm>
                <a:custGeom>
                  <a:avLst/>
                  <a:gdLst>
                    <a:gd name="T0" fmla="*/ 9 w 9"/>
                    <a:gd name="T1" fmla="*/ 2 h 8"/>
                    <a:gd name="T2" fmla="*/ 8 w 9"/>
                    <a:gd name="T3" fmla="*/ 0 h 8"/>
                    <a:gd name="T4" fmla="*/ 0 w 9"/>
                    <a:gd name="T5" fmla="*/ 8 h 8"/>
                    <a:gd name="T6" fmla="*/ 9 w 9"/>
                    <a:gd name="T7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9" y="2"/>
                      </a:move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5" y="7"/>
                        <a:pt x="9" y="5"/>
                        <a:pt x="9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44" name="Freeform 319"/>
                <p:cNvSpPr/>
                <p:nvPr/>
              </p:nvSpPr>
              <p:spPr bwMode="auto">
                <a:xfrm>
                  <a:off x="2047" y="1098"/>
                  <a:ext cx="10" cy="8"/>
                </a:xfrm>
                <a:custGeom>
                  <a:avLst/>
                  <a:gdLst>
                    <a:gd name="T0" fmla="*/ 7 w 10"/>
                    <a:gd name="T1" fmla="*/ 0 h 8"/>
                    <a:gd name="T2" fmla="*/ 0 w 10"/>
                    <a:gd name="T3" fmla="*/ 3 h 8"/>
                    <a:gd name="T4" fmla="*/ 3 w 10"/>
                    <a:gd name="T5" fmla="*/ 8 h 8"/>
                    <a:gd name="T6" fmla="*/ 10 w 10"/>
                    <a:gd name="T7" fmla="*/ 1 h 8"/>
                    <a:gd name="T8" fmla="*/ 7 w 10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8">
                      <a:moveTo>
                        <a:pt x="7" y="0"/>
                      </a:moveTo>
                      <a:cubicBezTo>
                        <a:pt x="6" y="0"/>
                        <a:pt x="0" y="0"/>
                        <a:pt x="0" y="3"/>
                      </a:cubicBezTo>
                      <a:cubicBezTo>
                        <a:pt x="0" y="4"/>
                        <a:pt x="1" y="6"/>
                        <a:pt x="3" y="8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45" name="Freeform 320"/>
                <p:cNvSpPr/>
                <p:nvPr/>
              </p:nvSpPr>
              <p:spPr bwMode="auto">
                <a:xfrm>
                  <a:off x="2053" y="1077"/>
                  <a:ext cx="25" cy="19"/>
                </a:xfrm>
                <a:custGeom>
                  <a:avLst/>
                  <a:gdLst>
                    <a:gd name="T0" fmla="*/ 6 w 25"/>
                    <a:gd name="T1" fmla="*/ 18 h 18"/>
                    <a:gd name="T2" fmla="*/ 25 w 25"/>
                    <a:gd name="T3" fmla="*/ 0 h 18"/>
                    <a:gd name="T4" fmla="*/ 0 w 25"/>
                    <a:gd name="T5" fmla="*/ 16 h 18"/>
                    <a:gd name="T6" fmla="*/ 6 w 25"/>
                    <a:gd name="T7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8">
                      <a:moveTo>
                        <a:pt x="6" y="18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5" y="2"/>
                        <a:pt x="10" y="13"/>
                        <a:pt x="0" y="16"/>
                      </a:cubicBezTo>
                      <a:cubicBezTo>
                        <a:pt x="2" y="17"/>
                        <a:pt x="4" y="18"/>
                        <a:pt x="6" y="1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46" name="Freeform 321"/>
                <p:cNvSpPr/>
                <p:nvPr/>
              </p:nvSpPr>
              <p:spPr bwMode="auto">
                <a:xfrm>
                  <a:off x="2064" y="1100"/>
                  <a:ext cx="20" cy="14"/>
                </a:xfrm>
                <a:custGeom>
                  <a:avLst/>
                  <a:gdLst>
                    <a:gd name="T0" fmla="*/ 7 w 20"/>
                    <a:gd name="T1" fmla="*/ 14 h 14"/>
                    <a:gd name="T2" fmla="*/ 20 w 20"/>
                    <a:gd name="T3" fmla="*/ 0 h 14"/>
                    <a:gd name="T4" fmla="*/ 0 w 20"/>
                    <a:gd name="T5" fmla="*/ 9 h 14"/>
                    <a:gd name="T6" fmla="*/ 7 w 20"/>
                    <a:gd name="T7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4">
                      <a:moveTo>
                        <a:pt x="7" y="14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2" y="3"/>
                        <a:pt x="9" y="6"/>
                        <a:pt x="0" y="9"/>
                      </a:cubicBezTo>
                      <a:cubicBezTo>
                        <a:pt x="2" y="10"/>
                        <a:pt x="4" y="12"/>
                        <a:pt x="7" y="1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47" name="Freeform 322"/>
                <p:cNvSpPr/>
                <p:nvPr/>
              </p:nvSpPr>
              <p:spPr bwMode="auto">
                <a:xfrm>
                  <a:off x="2070" y="1079"/>
                  <a:ext cx="27" cy="21"/>
                </a:xfrm>
                <a:custGeom>
                  <a:avLst/>
                  <a:gdLst>
                    <a:gd name="T0" fmla="*/ 3 w 27"/>
                    <a:gd name="T1" fmla="*/ 19 h 20"/>
                    <a:gd name="T2" fmla="*/ 14 w 27"/>
                    <a:gd name="T3" fmla="*/ 20 h 20"/>
                    <a:gd name="T4" fmla="*/ 25 w 27"/>
                    <a:gd name="T5" fmla="*/ 9 h 20"/>
                    <a:gd name="T6" fmla="*/ 25 w 27"/>
                    <a:gd name="T7" fmla="*/ 8 h 20"/>
                    <a:gd name="T8" fmla="*/ 26 w 27"/>
                    <a:gd name="T9" fmla="*/ 8 h 20"/>
                    <a:gd name="T10" fmla="*/ 27 w 27"/>
                    <a:gd name="T11" fmla="*/ 7 h 20"/>
                    <a:gd name="T12" fmla="*/ 20 w 27"/>
                    <a:gd name="T13" fmla="*/ 0 h 20"/>
                    <a:gd name="T14" fmla="*/ 0 w 27"/>
                    <a:gd name="T15" fmla="*/ 19 h 20"/>
                    <a:gd name="T16" fmla="*/ 3 w 27"/>
                    <a:gd name="T17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" h="20">
                      <a:moveTo>
                        <a:pt x="3" y="19"/>
                      </a:moveTo>
                      <a:cubicBezTo>
                        <a:pt x="5" y="19"/>
                        <a:pt x="11" y="20"/>
                        <a:pt x="14" y="20"/>
                      </a:cubicBezTo>
                      <a:cubicBezTo>
                        <a:pt x="25" y="9"/>
                        <a:pt x="25" y="9"/>
                        <a:pt x="25" y="9"/>
                      </a:cubicBezTo>
                      <a:cubicBezTo>
                        <a:pt x="25" y="9"/>
                        <a:pt x="25" y="9"/>
                        <a:pt x="25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5" y="5"/>
                        <a:pt x="23" y="2"/>
                        <a:pt x="20" y="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2" y="19"/>
                        <a:pt x="3" y="1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48" name="Freeform 323"/>
                <p:cNvSpPr/>
                <p:nvPr/>
              </p:nvSpPr>
              <p:spPr bwMode="auto">
                <a:xfrm>
                  <a:off x="2079" y="1100"/>
                  <a:ext cx="31" cy="21"/>
                </a:xfrm>
                <a:custGeom>
                  <a:avLst/>
                  <a:gdLst>
                    <a:gd name="T0" fmla="*/ 13 w 31"/>
                    <a:gd name="T1" fmla="*/ 21 h 21"/>
                    <a:gd name="T2" fmla="*/ 31 w 31"/>
                    <a:gd name="T3" fmla="*/ 3 h 21"/>
                    <a:gd name="T4" fmla="*/ 31 w 31"/>
                    <a:gd name="T5" fmla="*/ 3 h 21"/>
                    <a:gd name="T6" fmla="*/ 25 w 31"/>
                    <a:gd name="T7" fmla="*/ 3 h 21"/>
                    <a:gd name="T8" fmla="*/ 19 w 31"/>
                    <a:gd name="T9" fmla="*/ 0 h 21"/>
                    <a:gd name="T10" fmla="*/ 0 w 31"/>
                    <a:gd name="T11" fmla="*/ 19 h 21"/>
                    <a:gd name="T12" fmla="*/ 13 w 31"/>
                    <a:gd name="T13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" h="21">
                      <a:moveTo>
                        <a:pt x="13" y="21"/>
                      </a:move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31" y="3"/>
                        <a:pt x="31" y="3"/>
                        <a:pt x="31" y="3"/>
                      </a:cubicBezTo>
                      <a:cubicBezTo>
                        <a:pt x="29" y="3"/>
                        <a:pt x="27" y="3"/>
                        <a:pt x="25" y="3"/>
                      </a:cubicBezTo>
                      <a:cubicBezTo>
                        <a:pt x="23" y="3"/>
                        <a:pt x="21" y="1"/>
                        <a:pt x="19" y="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5" y="19"/>
                        <a:pt x="9" y="20"/>
                        <a:pt x="13" y="2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49" name="Freeform 324"/>
                <p:cNvSpPr/>
                <p:nvPr/>
              </p:nvSpPr>
              <p:spPr bwMode="auto">
                <a:xfrm>
                  <a:off x="2104" y="1110"/>
                  <a:ext cx="13" cy="14"/>
                </a:xfrm>
                <a:custGeom>
                  <a:avLst/>
                  <a:gdLst>
                    <a:gd name="T0" fmla="*/ 6 w 13"/>
                    <a:gd name="T1" fmla="*/ 14 h 14"/>
                    <a:gd name="T2" fmla="*/ 11 w 13"/>
                    <a:gd name="T3" fmla="*/ 10 h 14"/>
                    <a:gd name="T4" fmla="*/ 7 w 13"/>
                    <a:gd name="T5" fmla="*/ 6 h 14"/>
                    <a:gd name="T6" fmla="*/ 13 w 13"/>
                    <a:gd name="T7" fmla="*/ 3 h 14"/>
                    <a:gd name="T8" fmla="*/ 13 w 13"/>
                    <a:gd name="T9" fmla="*/ 0 h 14"/>
                    <a:gd name="T10" fmla="*/ 0 w 13"/>
                    <a:gd name="T11" fmla="*/ 13 h 14"/>
                    <a:gd name="T12" fmla="*/ 6 w 13"/>
                    <a:gd name="T13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" h="14">
                      <a:moveTo>
                        <a:pt x="6" y="14"/>
                      </a:move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8"/>
                        <a:pt x="9" y="7"/>
                        <a:pt x="7" y="6"/>
                      </a:cubicBezTo>
                      <a:cubicBezTo>
                        <a:pt x="9" y="6"/>
                        <a:pt x="13" y="5"/>
                        <a:pt x="13" y="3"/>
                      </a:cubicBezTo>
                      <a:cubicBezTo>
                        <a:pt x="13" y="2"/>
                        <a:pt x="13" y="1"/>
                        <a:pt x="13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2" y="14"/>
                        <a:pt x="4" y="14"/>
                        <a:pt x="6" y="1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50" name="Freeform 325"/>
                <p:cNvSpPr/>
                <p:nvPr/>
              </p:nvSpPr>
              <p:spPr bwMode="auto">
                <a:xfrm>
                  <a:off x="2082" y="1153"/>
                  <a:ext cx="7" cy="4"/>
                </a:xfrm>
                <a:custGeom>
                  <a:avLst/>
                  <a:gdLst>
                    <a:gd name="T0" fmla="*/ 0 w 7"/>
                    <a:gd name="T1" fmla="*/ 2 h 4"/>
                    <a:gd name="T2" fmla="*/ 2 w 7"/>
                    <a:gd name="T3" fmla="*/ 4 h 4"/>
                    <a:gd name="T4" fmla="*/ 3 w 7"/>
                    <a:gd name="T5" fmla="*/ 4 h 4"/>
                    <a:gd name="T6" fmla="*/ 7 w 7"/>
                    <a:gd name="T7" fmla="*/ 0 h 4"/>
                    <a:gd name="T8" fmla="*/ 4 w 7"/>
                    <a:gd name="T9" fmla="*/ 0 h 4"/>
                    <a:gd name="T10" fmla="*/ 0 w 7"/>
                    <a:gd name="T11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4">
                      <a:moveTo>
                        <a:pt x="0" y="2"/>
                      </a:move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1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51" name="Freeform 326"/>
                <p:cNvSpPr/>
                <p:nvPr/>
              </p:nvSpPr>
              <p:spPr bwMode="auto">
                <a:xfrm>
                  <a:off x="2040" y="1078"/>
                  <a:ext cx="7" cy="4"/>
                </a:xfrm>
                <a:custGeom>
                  <a:avLst/>
                  <a:gdLst>
                    <a:gd name="T0" fmla="*/ 4 w 7"/>
                    <a:gd name="T1" fmla="*/ 3 h 3"/>
                    <a:gd name="T2" fmla="*/ 7 w 7"/>
                    <a:gd name="T3" fmla="*/ 0 h 3"/>
                    <a:gd name="T4" fmla="*/ 0 w 7"/>
                    <a:gd name="T5" fmla="*/ 0 h 3"/>
                    <a:gd name="T6" fmla="*/ 4 w 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3">
                      <a:moveTo>
                        <a:pt x="4" y="3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3"/>
                        <a:pt x="2" y="3"/>
                        <a:pt x="4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52" name="Freeform 327"/>
                <p:cNvSpPr/>
                <p:nvPr/>
              </p:nvSpPr>
              <p:spPr bwMode="auto">
                <a:xfrm>
                  <a:off x="1676" y="1086"/>
                  <a:ext cx="16" cy="6"/>
                </a:xfrm>
                <a:custGeom>
                  <a:avLst/>
                  <a:gdLst>
                    <a:gd name="T0" fmla="*/ 0 w 16"/>
                    <a:gd name="T1" fmla="*/ 5 h 6"/>
                    <a:gd name="T2" fmla="*/ 6 w 16"/>
                    <a:gd name="T3" fmla="*/ 6 h 6"/>
                    <a:gd name="T4" fmla="*/ 11 w 16"/>
                    <a:gd name="T5" fmla="*/ 5 h 6"/>
                    <a:gd name="T6" fmla="*/ 16 w 16"/>
                    <a:gd name="T7" fmla="*/ 0 h 6"/>
                    <a:gd name="T8" fmla="*/ 0 w 16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6">
                      <a:moveTo>
                        <a:pt x="0" y="5"/>
                      </a:moveTo>
                      <a:cubicBezTo>
                        <a:pt x="2" y="5"/>
                        <a:pt x="4" y="6"/>
                        <a:pt x="6" y="6"/>
                      </a:cubicBezTo>
                      <a:cubicBezTo>
                        <a:pt x="7" y="6"/>
                        <a:pt x="9" y="5"/>
                        <a:pt x="11" y="5"/>
                      </a:cubicBez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0" y="0"/>
                        <a:pt x="2" y="1"/>
                        <a:pt x="0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53" name="Freeform 328"/>
                <p:cNvSpPr/>
                <p:nvPr/>
              </p:nvSpPr>
              <p:spPr bwMode="auto">
                <a:xfrm>
                  <a:off x="1696" y="1086"/>
                  <a:ext cx="24" cy="16"/>
                </a:xfrm>
                <a:custGeom>
                  <a:avLst/>
                  <a:gdLst>
                    <a:gd name="T0" fmla="*/ 5 w 24"/>
                    <a:gd name="T1" fmla="*/ 4 h 16"/>
                    <a:gd name="T2" fmla="*/ 5 w 24"/>
                    <a:gd name="T3" fmla="*/ 4 h 16"/>
                    <a:gd name="T4" fmla="*/ 2 w 24"/>
                    <a:gd name="T5" fmla="*/ 7 h 16"/>
                    <a:gd name="T6" fmla="*/ 6 w 24"/>
                    <a:gd name="T7" fmla="*/ 8 h 16"/>
                    <a:gd name="T8" fmla="*/ 0 w 24"/>
                    <a:gd name="T9" fmla="*/ 10 h 16"/>
                    <a:gd name="T10" fmla="*/ 8 w 24"/>
                    <a:gd name="T11" fmla="*/ 14 h 16"/>
                    <a:gd name="T12" fmla="*/ 7 w 24"/>
                    <a:gd name="T13" fmla="*/ 14 h 16"/>
                    <a:gd name="T14" fmla="*/ 9 w 24"/>
                    <a:gd name="T15" fmla="*/ 16 h 16"/>
                    <a:gd name="T16" fmla="*/ 24 w 24"/>
                    <a:gd name="T17" fmla="*/ 1 h 16"/>
                    <a:gd name="T18" fmla="*/ 17 w 24"/>
                    <a:gd name="T19" fmla="*/ 3 h 16"/>
                    <a:gd name="T20" fmla="*/ 9 w 24"/>
                    <a:gd name="T21" fmla="*/ 0 h 16"/>
                    <a:gd name="T22" fmla="*/ 5 w 24"/>
                    <a:gd name="T23" fmla="*/ 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4" h="16">
                      <a:moveTo>
                        <a:pt x="5" y="4"/>
                      </a:move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2" y="7"/>
                        <a:pt x="2" y="7"/>
                        <a:pt x="2" y="7"/>
                      </a:cubicBezTo>
                      <a:cubicBezTo>
                        <a:pt x="3" y="7"/>
                        <a:pt x="4" y="8"/>
                        <a:pt x="6" y="8"/>
                      </a:cubicBezTo>
                      <a:cubicBezTo>
                        <a:pt x="3" y="8"/>
                        <a:pt x="2" y="9"/>
                        <a:pt x="0" y="10"/>
                      </a:cubicBezTo>
                      <a:cubicBezTo>
                        <a:pt x="1" y="13"/>
                        <a:pt x="3" y="14"/>
                        <a:pt x="8" y="14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8" y="14"/>
                        <a:pt x="8" y="15"/>
                        <a:pt x="9" y="16"/>
                      </a:cubicBezTo>
                      <a:cubicBezTo>
                        <a:pt x="24" y="1"/>
                        <a:pt x="24" y="1"/>
                        <a:pt x="24" y="1"/>
                      </a:cubicBezTo>
                      <a:cubicBezTo>
                        <a:pt x="22" y="2"/>
                        <a:pt x="20" y="3"/>
                        <a:pt x="17" y="3"/>
                      </a:cubicBezTo>
                      <a:cubicBezTo>
                        <a:pt x="14" y="3"/>
                        <a:pt x="12" y="1"/>
                        <a:pt x="9" y="0"/>
                      </a:cubicBezTo>
                      <a:cubicBezTo>
                        <a:pt x="5" y="4"/>
                        <a:pt x="5" y="4"/>
                        <a:pt x="5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54" name="Freeform 329"/>
                <p:cNvSpPr/>
                <p:nvPr/>
              </p:nvSpPr>
              <p:spPr bwMode="auto">
                <a:xfrm>
                  <a:off x="1729" y="1089"/>
                  <a:ext cx="3" cy="3"/>
                </a:xfrm>
                <a:custGeom>
                  <a:avLst/>
                  <a:gdLst>
                    <a:gd name="T0" fmla="*/ 3 w 3"/>
                    <a:gd name="T1" fmla="*/ 0 h 3"/>
                    <a:gd name="T2" fmla="*/ 0 w 3"/>
                    <a:gd name="T3" fmla="*/ 3 h 3"/>
                    <a:gd name="T4" fmla="*/ 3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3" y="2"/>
                        <a:pt x="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55" name="Freeform 330"/>
                <p:cNvSpPr/>
                <p:nvPr/>
              </p:nvSpPr>
              <p:spPr bwMode="auto">
                <a:xfrm>
                  <a:off x="1823" y="1073"/>
                  <a:ext cx="18" cy="14"/>
                </a:xfrm>
                <a:custGeom>
                  <a:avLst/>
                  <a:gdLst>
                    <a:gd name="T0" fmla="*/ 4 w 18"/>
                    <a:gd name="T1" fmla="*/ 13 h 13"/>
                    <a:gd name="T2" fmla="*/ 15 w 18"/>
                    <a:gd name="T3" fmla="*/ 11 h 13"/>
                    <a:gd name="T4" fmla="*/ 18 w 18"/>
                    <a:gd name="T5" fmla="*/ 8 h 13"/>
                    <a:gd name="T6" fmla="*/ 15 w 18"/>
                    <a:gd name="T7" fmla="*/ 0 h 13"/>
                    <a:gd name="T8" fmla="*/ 10 w 18"/>
                    <a:gd name="T9" fmla="*/ 2 h 13"/>
                    <a:gd name="T10" fmla="*/ 0 w 18"/>
                    <a:gd name="T11" fmla="*/ 11 h 13"/>
                    <a:gd name="T12" fmla="*/ 4 w 18"/>
                    <a:gd name="T1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13">
                      <a:moveTo>
                        <a:pt x="4" y="13"/>
                      </a:moveTo>
                      <a:cubicBezTo>
                        <a:pt x="6" y="13"/>
                        <a:pt x="11" y="12"/>
                        <a:pt x="15" y="11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4" y="0"/>
                        <a:pt x="12" y="1"/>
                        <a:pt x="10" y="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1" y="12"/>
                        <a:pt x="2" y="13"/>
                        <a:pt x="4" y="1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56" name="Freeform 331"/>
                <p:cNvSpPr/>
                <p:nvPr/>
              </p:nvSpPr>
              <p:spPr bwMode="auto">
                <a:xfrm>
                  <a:off x="1796" y="1084"/>
                  <a:ext cx="13" cy="11"/>
                </a:xfrm>
                <a:custGeom>
                  <a:avLst/>
                  <a:gdLst>
                    <a:gd name="T0" fmla="*/ 5 w 13"/>
                    <a:gd name="T1" fmla="*/ 3 h 11"/>
                    <a:gd name="T2" fmla="*/ 0 w 13"/>
                    <a:gd name="T3" fmla="*/ 10 h 11"/>
                    <a:gd name="T4" fmla="*/ 2 w 13"/>
                    <a:gd name="T5" fmla="*/ 11 h 11"/>
                    <a:gd name="T6" fmla="*/ 13 w 13"/>
                    <a:gd name="T7" fmla="*/ 0 h 11"/>
                    <a:gd name="T8" fmla="*/ 5 w 13"/>
                    <a:gd name="T9" fmla="*/ 0 h 11"/>
                    <a:gd name="T10" fmla="*/ 5 w 13"/>
                    <a:gd name="T11" fmla="*/ 3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11">
                      <a:moveTo>
                        <a:pt x="5" y="3"/>
                      </a:moveTo>
                      <a:cubicBezTo>
                        <a:pt x="2" y="4"/>
                        <a:pt x="0" y="6"/>
                        <a:pt x="0" y="10"/>
                      </a:cubicBezTo>
                      <a:cubicBezTo>
                        <a:pt x="0" y="11"/>
                        <a:pt x="1" y="11"/>
                        <a:pt x="2" y="11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1"/>
                        <a:pt x="5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57" name="Freeform 332"/>
                <p:cNvSpPr/>
                <p:nvPr/>
              </p:nvSpPr>
              <p:spPr bwMode="auto">
                <a:xfrm>
                  <a:off x="1778" y="1094"/>
                  <a:ext cx="12" cy="7"/>
                </a:xfrm>
                <a:custGeom>
                  <a:avLst/>
                  <a:gdLst>
                    <a:gd name="T0" fmla="*/ 12 w 12"/>
                    <a:gd name="T1" fmla="*/ 3 h 7"/>
                    <a:gd name="T2" fmla="*/ 7 w 12"/>
                    <a:gd name="T3" fmla="*/ 0 h 7"/>
                    <a:gd name="T4" fmla="*/ 0 w 12"/>
                    <a:gd name="T5" fmla="*/ 6 h 7"/>
                    <a:gd name="T6" fmla="*/ 2 w 12"/>
                    <a:gd name="T7" fmla="*/ 7 h 7"/>
                    <a:gd name="T8" fmla="*/ 12 w 12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7">
                      <a:moveTo>
                        <a:pt x="12" y="3"/>
                      </a:moveTo>
                      <a:cubicBezTo>
                        <a:pt x="11" y="1"/>
                        <a:pt x="9" y="0"/>
                        <a:pt x="7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6" y="7"/>
                        <a:pt x="6" y="3"/>
                        <a:pt x="12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58" name="Freeform 333"/>
                <p:cNvSpPr/>
                <p:nvPr/>
              </p:nvSpPr>
              <p:spPr bwMode="auto">
                <a:xfrm>
                  <a:off x="1761" y="1067"/>
                  <a:ext cx="27" cy="24"/>
                </a:xfrm>
                <a:custGeom>
                  <a:avLst/>
                  <a:gdLst>
                    <a:gd name="T0" fmla="*/ 13 w 27"/>
                    <a:gd name="T1" fmla="*/ 22 h 23"/>
                    <a:gd name="T2" fmla="*/ 19 w 27"/>
                    <a:gd name="T3" fmla="*/ 16 h 23"/>
                    <a:gd name="T4" fmla="*/ 12 w 27"/>
                    <a:gd name="T5" fmla="*/ 14 h 23"/>
                    <a:gd name="T6" fmla="*/ 25 w 27"/>
                    <a:gd name="T7" fmla="*/ 7 h 23"/>
                    <a:gd name="T8" fmla="*/ 27 w 27"/>
                    <a:gd name="T9" fmla="*/ 4 h 23"/>
                    <a:gd name="T10" fmla="*/ 26 w 27"/>
                    <a:gd name="T11" fmla="*/ 0 h 23"/>
                    <a:gd name="T12" fmla="*/ 22 w 27"/>
                    <a:gd name="T13" fmla="*/ 5 h 23"/>
                    <a:gd name="T14" fmla="*/ 11 w 27"/>
                    <a:gd name="T15" fmla="*/ 10 h 23"/>
                    <a:gd name="T16" fmla="*/ 7 w 27"/>
                    <a:gd name="T17" fmla="*/ 14 h 23"/>
                    <a:gd name="T18" fmla="*/ 10 w 27"/>
                    <a:gd name="T19" fmla="*/ 16 h 23"/>
                    <a:gd name="T20" fmla="*/ 4 w 27"/>
                    <a:gd name="T21" fmla="*/ 16 h 23"/>
                    <a:gd name="T22" fmla="*/ 0 w 27"/>
                    <a:gd name="T23" fmla="*/ 21 h 23"/>
                    <a:gd name="T24" fmla="*/ 8 w 27"/>
                    <a:gd name="T25" fmla="*/ 23 h 23"/>
                    <a:gd name="T26" fmla="*/ 13 w 27"/>
                    <a:gd name="T27" fmla="*/ 2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7" h="23">
                      <a:moveTo>
                        <a:pt x="13" y="22"/>
                      </a:moveTo>
                      <a:cubicBezTo>
                        <a:pt x="19" y="16"/>
                        <a:pt x="19" y="16"/>
                        <a:pt x="19" y="16"/>
                      </a:cubicBezTo>
                      <a:cubicBezTo>
                        <a:pt x="17" y="15"/>
                        <a:pt x="15" y="15"/>
                        <a:pt x="12" y="14"/>
                      </a:cubicBezTo>
                      <a:cubicBezTo>
                        <a:pt x="15" y="12"/>
                        <a:pt x="20" y="10"/>
                        <a:pt x="25" y="7"/>
                      </a:cubicBezTo>
                      <a:cubicBezTo>
                        <a:pt x="25" y="6"/>
                        <a:pt x="26" y="4"/>
                        <a:pt x="27" y="4"/>
                      </a:cubicBezTo>
                      <a:cubicBezTo>
                        <a:pt x="27" y="3"/>
                        <a:pt x="27" y="0"/>
                        <a:pt x="26" y="0"/>
                      </a:cubicBezTo>
                      <a:cubicBezTo>
                        <a:pt x="24" y="0"/>
                        <a:pt x="22" y="3"/>
                        <a:pt x="22" y="5"/>
                      </a:cubicBezTo>
                      <a:cubicBezTo>
                        <a:pt x="16" y="5"/>
                        <a:pt x="14" y="8"/>
                        <a:pt x="11" y="10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8" y="13"/>
                        <a:pt x="7" y="14"/>
                        <a:pt x="10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3" y="22"/>
                        <a:pt x="7" y="23"/>
                        <a:pt x="8" y="23"/>
                      </a:cubicBezTo>
                      <a:cubicBezTo>
                        <a:pt x="10" y="23"/>
                        <a:pt x="12" y="23"/>
                        <a:pt x="13" y="2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59" name="Freeform 334"/>
                <p:cNvSpPr/>
                <p:nvPr/>
              </p:nvSpPr>
              <p:spPr bwMode="auto">
                <a:xfrm>
                  <a:off x="2415" y="1166"/>
                  <a:ext cx="10" cy="10"/>
                </a:xfrm>
                <a:custGeom>
                  <a:avLst/>
                  <a:gdLst>
                    <a:gd name="T0" fmla="*/ 0 w 10"/>
                    <a:gd name="T1" fmla="*/ 10 h 10"/>
                    <a:gd name="T2" fmla="*/ 10 w 10"/>
                    <a:gd name="T3" fmla="*/ 0 h 10"/>
                    <a:gd name="T4" fmla="*/ 0 w 10"/>
                    <a:gd name="T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10">
                      <a:moveTo>
                        <a:pt x="0" y="10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5" y="1"/>
                        <a:pt x="1" y="5"/>
                        <a:pt x="0" y="1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60" name="Freeform 335"/>
                <p:cNvSpPr/>
                <p:nvPr/>
              </p:nvSpPr>
              <p:spPr bwMode="auto">
                <a:xfrm>
                  <a:off x="2420" y="1167"/>
                  <a:ext cx="33" cy="22"/>
                </a:xfrm>
                <a:custGeom>
                  <a:avLst/>
                  <a:gdLst>
                    <a:gd name="T0" fmla="*/ 9 w 32"/>
                    <a:gd name="T1" fmla="*/ 22 h 22"/>
                    <a:gd name="T2" fmla="*/ 12 w 32"/>
                    <a:gd name="T3" fmla="*/ 21 h 22"/>
                    <a:gd name="T4" fmla="*/ 32 w 32"/>
                    <a:gd name="T5" fmla="*/ 0 h 22"/>
                    <a:gd name="T6" fmla="*/ 29 w 32"/>
                    <a:gd name="T7" fmla="*/ 0 h 22"/>
                    <a:gd name="T8" fmla="*/ 24 w 32"/>
                    <a:gd name="T9" fmla="*/ 7 h 22"/>
                    <a:gd name="T10" fmla="*/ 16 w 32"/>
                    <a:gd name="T11" fmla="*/ 2 h 22"/>
                    <a:gd name="T12" fmla="*/ 0 w 32"/>
                    <a:gd name="T13" fmla="*/ 18 h 22"/>
                    <a:gd name="T14" fmla="*/ 9 w 32"/>
                    <a:gd name="T15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2" h="22">
                      <a:moveTo>
                        <a:pt x="9" y="22"/>
                      </a:moveTo>
                      <a:cubicBezTo>
                        <a:pt x="10" y="22"/>
                        <a:pt x="11" y="22"/>
                        <a:pt x="12" y="21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1" y="0"/>
                        <a:pt x="30" y="0"/>
                        <a:pt x="29" y="0"/>
                      </a:cubicBezTo>
                      <a:cubicBezTo>
                        <a:pt x="26" y="0"/>
                        <a:pt x="24" y="3"/>
                        <a:pt x="24" y="7"/>
                      </a:cubicBezTo>
                      <a:cubicBezTo>
                        <a:pt x="20" y="7"/>
                        <a:pt x="18" y="5"/>
                        <a:pt x="16" y="2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2" y="21"/>
                        <a:pt x="6" y="22"/>
                        <a:pt x="9" y="2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61" name="Freeform 336"/>
                <p:cNvSpPr/>
                <p:nvPr/>
              </p:nvSpPr>
              <p:spPr bwMode="auto">
                <a:xfrm>
                  <a:off x="2451" y="1171"/>
                  <a:ext cx="25" cy="16"/>
                </a:xfrm>
                <a:custGeom>
                  <a:avLst/>
                  <a:gdLst>
                    <a:gd name="T0" fmla="*/ 2 w 25"/>
                    <a:gd name="T1" fmla="*/ 12 h 16"/>
                    <a:gd name="T2" fmla="*/ 7 w 25"/>
                    <a:gd name="T3" fmla="*/ 16 h 16"/>
                    <a:gd name="T4" fmla="*/ 14 w 25"/>
                    <a:gd name="T5" fmla="*/ 13 h 16"/>
                    <a:gd name="T6" fmla="*/ 15 w 25"/>
                    <a:gd name="T7" fmla="*/ 13 h 16"/>
                    <a:gd name="T8" fmla="*/ 25 w 25"/>
                    <a:gd name="T9" fmla="*/ 3 h 16"/>
                    <a:gd name="T10" fmla="*/ 13 w 25"/>
                    <a:gd name="T11" fmla="*/ 0 h 16"/>
                    <a:gd name="T12" fmla="*/ 0 w 25"/>
                    <a:gd name="T13" fmla="*/ 13 h 16"/>
                    <a:gd name="T14" fmla="*/ 2 w 25"/>
                    <a:gd name="T15" fmla="*/ 12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" h="16">
                      <a:moveTo>
                        <a:pt x="2" y="12"/>
                      </a:moveTo>
                      <a:cubicBezTo>
                        <a:pt x="4" y="12"/>
                        <a:pt x="5" y="16"/>
                        <a:pt x="7" y="16"/>
                      </a:cubicBezTo>
                      <a:cubicBezTo>
                        <a:pt x="10" y="16"/>
                        <a:pt x="12" y="13"/>
                        <a:pt x="14" y="13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25" y="3"/>
                        <a:pt x="25" y="3"/>
                        <a:pt x="25" y="3"/>
                      </a:cubicBezTo>
                      <a:cubicBezTo>
                        <a:pt x="22" y="2"/>
                        <a:pt x="18" y="1"/>
                        <a:pt x="13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1" y="13"/>
                        <a:pt x="1" y="12"/>
                        <a:pt x="2" y="1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62" name="Freeform 337"/>
                <p:cNvSpPr/>
                <p:nvPr/>
              </p:nvSpPr>
              <p:spPr bwMode="auto">
                <a:xfrm>
                  <a:off x="1583" y="1645"/>
                  <a:ext cx="14" cy="8"/>
                </a:xfrm>
                <a:custGeom>
                  <a:avLst/>
                  <a:gdLst>
                    <a:gd name="T0" fmla="*/ 1 w 14"/>
                    <a:gd name="T1" fmla="*/ 7 h 8"/>
                    <a:gd name="T2" fmla="*/ 3 w 14"/>
                    <a:gd name="T3" fmla="*/ 8 h 8"/>
                    <a:gd name="T4" fmla="*/ 6 w 14"/>
                    <a:gd name="T5" fmla="*/ 8 h 8"/>
                    <a:gd name="T6" fmla="*/ 14 w 14"/>
                    <a:gd name="T7" fmla="*/ 0 h 8"/>
                    <a:gd name="T8" fmla="*/ 0 w 14"/>
                    <a:gd name="T9" fmla="*/ 5 h 8"/>
                    <a:gd name="T10" fmla="*/ 1 w 14"/>
                    <a:gd name="T11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8">
                      <a:moveTo>
                        <a:pt x="1" y="7"/>
                      </a:moveTo>
                      <a:cubicBezTo>
                        <a:pt x="1" y="8"/>
                        <a:pt x="2" y="8"/>
                        <a:pt x="3" y="8"/>
                      </a:cubicBezTo>
                      <a:cubicBezTo>
                        <a:pt x="4" y="8"/>
                        <a:pt x="5" y="8"/>
                        <a:pt x="6" y="8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9" y="1"/>
                        <a:pt x="3" y="4"/>
                        <a:pt x="0" y="5"/>
                      </a:cubicBezTo>
                      <a:cubicBezTo>
                        <a:pt x="0" y="6"/>
                        <a:pt x="1" y="7"/>
                        <a:pt x="1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63" name="Freeform 338"/>
                <p:cNvSpPr/>
                <p:nvPr/>
              </p:nvSpPr>
              <p:spPr bwMode="auto">
                <a:xfrm>
                  <a:off x="1714" y="1274"/>
                  <a:ext cx="9" cy="8"/>
                </a:xfrm>
                <a:custGeom>
                  <a:avLst/>
                  <a:gdLst>
                    <a:gd name="T0" fmla="*/ 9 w 9"/>
                    <a:gd name="T1" fmla="*/ 0 h 8"/>
                    <a:gd name="T2" fmla="*/ 8 w 9"/>
                    <a:gd name="T3" fmla="*/ 0 h 8"/>
                    <a:gd name="T4" fmla="*/ 0 w 9"/>
                    <a:gd name="T5" fmla="*/ 8 h 8"/>
                    <a:gd name="T6" fmla="*/ 9 w 9"/>
                    <a:gd name="T7" fmla="*/ 3 h 8"/>
                    <a:gd name="T8" fmla="*/ 9 w 9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8">
                      <a:moveTo>
                        <a:pt x="9" y="0"/>
                      </a:moveTo>
                      <a:cubicBezTo>
                        <a:pt x="7" y="0"/>
                        <a:pt x="8" y="0"/>
                        <a:pt x="8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4" y="7"/>
                        <a:pt x="7" y="5"/>
                        <a:pt x="9" y="3"/>
                      </a:cubicBezTo>
                      <a:lnTo>
                        <a:pt x="9" y="0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64" name="Freeform 339"/>
                <p:cNvSpPr/>
                <p:nvPr/>
              </p:nvSpPr>
              <p:spPr bwMode="auto">
                <a:xfrm>
                  <a:off x="1790" y="1259"/>
                  <a:ext cx="12" cy="9"/>
                </a:xfrm>
                <a:custGeom>
                  <a:avLst/>
                  <a:gdLst>
                    <a:gd name="T0" fmla="*/ 8 w 12"/>
                    <a:gd name="T1" fmla="*/ 9 h 9"/>
                    <a:gd name="T2" fmla="*/ 10 w 12"/>
                    <a:gd name="T3" fmla="*/ 9 h 9"/>
                    <a:gd name="T4" fmla="*/ 12 w 12"/>
                    <a:gd name="T5" fmla="*/ 7 h 9"/>
                    <a:gd name="T6" fmla="*/ 4 w 12"/>
                    <a:gd name="T7" fmla="*/ 0 h 9"/>
                    <a:gd name="T8" fmla="*/ 0 w 12"/>
                    <a:gd name="T9" fmla="*/ 4 h 9"/>
                    <a:gd name="T10" fmla="*/ 8 w 12"/>
                    <a:gd name="T11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9">
                      <a:moveTo>
                        <a:pt x="8" y="9"/>
                      </a:moveTo>
                      <a:cubicBezTo>
                        <a:pt x="8" y="9"/>
                        <a:pt x="9" y="9"/>
                        <a:pt x="10" y="9"/>
                      </a:cubicBezTo>
                      <a:cubicBezTo>
                        <a:pt x="12" y="7"/>
                        <a:pt x="12" y="7"/>
                        <a:pt x="12" y="7"/>
                      </a:cubicBezTo>
                      <a:cubicBezTo>
                        <a:pt x="11" y="4"/>
                        <a:pt x="7" y="1"/>
                        <a:pt x="4" y="0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1" y="7"/>
                        <a:pt x="6" y="9"/>
                        <a:pt x="8" y="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65" name="Freeform 340"/>
                <p:cNvSpPr/>
                <p:nvPr/>
              </p:nvSpPr>
              <p:spPr bwMode="auto">
                <a:xfrm>
                  <a:off x="1882" y="1210"/>
                  <a:ext cx="5" cy="6"/>
                </a:xfrm>
                <a:custGeom>
                  <a:avLst/>
                  <a:gdLst>
                    <a:gd name="T0" fmla="*/ 0 w 5"/>
                    <a:gd name="T1" fmla="*/ 5 h 6"/>
                    <a:gd name="T2" fmla="*/ 0 w 5"/>
                    <a:gd name="T3" fmla="*/ 6 h 6"/>
                    <a:gd name="T4" fmla="*/ 5 w 5"/>
                    <a:gd name="T5" fmla="*/ 0 h 6"/>
                    <a:gd name="T6" fmla="*/ 4 w 5"/>
                    <a:gd name="T7" fmla="*/ 0 h 6"/>
                    <a:gd name="T8" fmla="*/ 0 w 5"/>
                    <a:gd name="T9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6">
                      <a:moveTo>
                        <a:pt x="0" y="5"/>
                      </a:moveTo>
                      <a:cubicBezTo>
                        <a:pt x="0" y="5"/>
                        <a:pt x="0" y="6"/>
                        <a:pt x="0" y="6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4" y="0"/>
                        <a:pt x="4" y="0"/>
                      </a:cubicBezTo>
                      <a:cubicBezTo>
                        <a:pt x="1" y="0"/>
                        <a:pt x="0" y="3"/>
                        <a:pt x="0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66" name="Freeform 341"/>
                <p:cNvSpPr/>
                <p:nvPr/>
              </p:nvSpPr>
              <p:spPr bwMode="auto">
                <a:xfrm>
                  <a:off x="2441" y="1205"/>
                  <a:ext cx="3" cy="3"/>
                </a:xfrm>
                <a:custGeom>
                  <a:avLst/>
                  <a:gdLst>
                    <a:gd name="T0" fmla="*/ 0 w 3"/>
                    <a:gd name="T1" fmla="*/ 3 h 3"/>
                    <a:gd name="T2" fmla="*/ 3 w 3"/>
                    <a:gd name="T3" fmla="*/ 0 h 3"/>
                    <a:gd name="T4" fmla="*/ 0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3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1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67" name="Freeform 342"/>
                <p:cNvSpPr/>
                <p:nvPr/>
              </p:nvSpPr>
              <p:spPr bwMode="auto">
                <a:xfrm>
                  <a:off x="2453" y="1203"/>
                  <a:ext cx="14" cy="10"/>
                </a:xfrm>
                <a:custGeom>
                  <a:avLst/>
                  <a:gdLst>
                    <a:gd name="T0" fmla="*/ 5 w 14"/>
                    <a:gd name="T1" fmla="*/ 10 h 10"/>
                    <a:gd name="T2" fmla="*/ 13 w 14"/>
                    <a:gd name="T3" fmla="*/ 10 h 10"/>
                    <a:gd name="T4" fmla="*/ 14 w 14"/>
                    <a:gd name="T5" fmla="*/ 9 h 10"/>
                    <a:gd name="T6" fmla="*/ 8 w 14"/>
                    <a:gd name="T7" fmla="*/ 0 h 10"/>
                    <a:gd name="T8" fmla="*/ 0 w 14"/>
                    <a:gd name="T9" fmla="*/ 8 h 10"/>
                    <a:gd name="T10" fmla="*/ 5 w 14"/>
                    <a:gd name="T11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10">
                      <a:moveTo>
                        <a:pt x="5" y="10"/>
                      </a:move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3" y="5"/>
                        <a:pt x="11" y="2"/>
                        <a:pt x="8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9"/>
                        <a:pt x="4" y="9"/>
                        <a:pt x="5" y="1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68" name="Freeform 343"/>
                <p:cNvSpPr/>
                <p:nvPr/>
              </p:nvSpPr>
              <p:spPr bwMode="auto">
                <a:xfrm>
                  <a:off x="2490" y="1176"/>
                  <a:ext cx="11" cy="7"/>
                </a:xfrm>
                <a:custGeom>
                  <a:avLst/>
                  <a:gdLst>
                    <a:gd name="T0" fmla="*/ 3 w 11"/>
                    <a:gd name="T1" fmla="*/ 2 h 7"/>
                    <a:gd name="T2" fmla="*/ 6 w 11"/>
                    <a:gd name="T3" fmla="*/ 7 h 7"/>
                    <a:gd name="T4" fmla="*/ 11 w 11"/>
                    <a:gd name="T5" fmla="*/ 2 h 7"/>
                    <a:gd name="T6" fmla="*/ 0 w 11"/>
                    <a:gd name="T7" fmla="*/ 0 h 7"/>
                    <a:gd name="T8" fmla="*/ 3 w 11"/>
                    <a:gd name="T9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7">
                      <a:moveTo>
                        <a:pt x="3" y="2"/>
                      </a:moveTo>
                      <a:cubicBezTo>
                        <a:pt x="3" y="4"/>
                        <a:pt x="4" y="6"/>
                        <a:pt x="6" y="7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5" y="1"/>
                        <a:pt x="1" y="0"/>
                        <a:pt x="0" y="0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69" name="Freeform 344"/>
                <p:cNvSpPr/>
                <p:nvPr/>
              </p:nvSpPr>
              <p:spPr bwMode="auto">
                <a:xfrm>
                  <a:off x="2506" y="1180"/>
                  <a:ext cx="19" cy="8"/>
                </a:xfrm>
                <a:custGeom>
                  <a:avLst/>
                  <a:gdLst>
                    <a:gd name="T0" fmla="*/ 17 w 19"/>
                    <a:gd name="T1" fmla="*/ 1 h 8"/>
                    <a:gd name="T2" fmla="*/ 7 w 19"/>
                    <a:gd name="T3" fmla="*/ 0 h 8"/>
                    <a:gd name="T4" fmla="*/ 0 w 19"/>
                    <a:gd name="T5" fmla="*/ 7 h 8"/>
                    <a:gd name="T6" fmla="*/ 7 w 19"/>
                    <a:gd name="T7" fmla="*/ 8 h 8"/>
                    <a:gd name="T8" fmla="*/ 14 w 19"/>
                    <a:gd name="T9" fmla="*/ 7 h 8"/>
                    <a:gd name="T10" fmla="*/ 19 w 19"/>
                    <a:gd name="T11" fmla="*/ 2 h 8"/>
                    <a:gd name="T12" fmla="*/ 17 w 19"/>
                    <a:gd name="T13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" h="8">
                      <a:moveTo>
                        <a:pt x="17" y="1"/>
                      </a:moveTo>
                      <a:cubicBezTo>
                        <a:pt x="17" y="1"/>
                        <a:pt x="12" y="1"/>
                        <a:pt x="7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2" y="8"/>
                        <a:pt x="5" y="8"/>
                        <a:pt x="7" y="8"/>
                      </a:cubicBezTo>
                      <a:cubicBezTo>
                        <a:pt x="9" y="8"/>
                        <a:pt x="12" y="8"/>
                        <a:pt x="14" y="7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8" y="1"/>
                        <a:pt x="17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70" name="Freeform 345"/>
                <p:cNvSpPr/>
                <p:nvPr/>
              </p:nvSpPr>
              <p:spPr bwMode="auto">
                <a:xfrm>
                  <a:off x="2439" y="1195"/>
                  <a:ext cx="8" cy="9"/>
                </a:xfrm>
                <a:custGeom>
                  <a:avLst/>
                  <a:gdLst>
                    <a:gd name="T0" fmla="*/ 0 w 7"/>
                    <a:gd name="T1" fmla="*/ 5 h 9"/>
                    <a:gd name="T2" fmla="*/ 3 w 7"/>
                    <a:gd name="T3" fmla="*/ 9 h 9"/>
                    <a:gd name="T4" fmla="*/ 7 w 7"/>
                    <a:gd name="T5" fmla="*/ 5 h 9"/>
                    <a:gd name="T6" fmla="*/ 0 w 7"/>
                    <a:gd name="T7" fmla="*/ 5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9">
                      <a:moveTo>
                        <a:pt x="0" y="5"/>
                      </a:moveTo>
                      <a:cubicBezTo>
                        <a:pt x="0" y="8"/>
                        <a:pt x="0" y="9"/>
                        <a:pt x="3" y="9"/>
                      </a:cubicBezTo>
                      <a:cubicBezTo>
                        <a:pt x="5" y="9"/>
                        <a:pt x="7" y="8"/>
                        <a:pt x="7" y="5"/>
                      </a:cubicBezTo>
                      <a:cubicBezTo>
                        <a:pt x="7" y="0"/>
                        <a:pt x="0" y="0"/>
                        <a:pt x="0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71" name="Freeform 346"/>
                <p:cNvSpPr/>
                <p:nvPr/>
              </p:nvSpPr>
              <p:spPr bwMode="auto">
                <a:xfrm>
                  <a:off x="829" y="186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72" name="Freeform 347"/>
                <p:cNvSpPr/>
                <p:nvPr/>
              </p:nvSpPr>
              <p:spPr bwMode="auto">
                <a:xfrm>
                  <a:off x="740" y="2336"/>
                  <a:ext cx="6" cy="10"/>
                </a:xfrm>
                <a:custGeom>
                  <a:avLst/>
                  <a:gdLst>
                    <a:gd name="T0" fmla="*/ 4 w 6"/>
                    <a:gd name="T1" fmla="*/ 9 h 9"/>
                    <a:gd name="T2" fmla="*/ 6 w 6"/>
                    <a:gd name="T3" fmla="*/ 0 h 9"/>
                    <a:gd name="T4" fmla="*/ 0 w 6"/>
                    <a:gd name="T5" fmla="*/ 6 h 9"/>
                    <a:gd name="T6" fmla="*/ 4 w 6"/>
                    <a:gd name="T7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9">
                      <a:moveTo>
                        <a:pt x="4" y="9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7"/>
                        <a:pt x="1" y="9"/>
                        <a:pt x="4" y="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73" name="Freeform 348"/>
                <p:cNvSpPr/>
                <p:nvPr/>
              </p:nvSpPr>
              <p:spPr bwMode="auto">
                <a:xfrm>
                  <a:off x="812" y="2293"/>
                  <a:ext cx="18" cy="14"/>
                </a:xfrm>
                <a:custGeom>
                  <a:avLst/>
                  <a:gdLst>
                    <a:gd name="T0" fmla="*/ 15 w 18"/>
                    <a:gd name="T1" fmla="*/ 4 h 14"/>
                    <a:gd name="T2" fmla="*/ 5 w 18"/>
                    <a:gd name="T3" fmla="*/ 0 h 14"/>
                    <a:gd name="T4" fmla="*/ 0 w 18"/>
                    <a:gd name="T5" fmla="*/ 6 h 14"/>
                    <a:gd name="T6" fmla="*/ 5 w 18"/>
                    <a:gd name="T7" fmla="*/ 14 h 14"/>
                    <a:gd name="T8" fmla="*/ 7 w 18"/>
                    <a:gd name="T9" fmla="*/ 14 h 14"/>
                    <a:gd name="T10" fmla="*/ 18 w 18"/>
                    <a:gd name="T11" fmla="*/ 3 h 14"/>
                    <a:gd name="T12" fmla="*/ 15 w 18"/>
                    <a:gd name="T13" fmla="*/ 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14">
                      <a:moveTo>
                        <a:pt x="15" y="4"/>
                      </a:moveTo>
                      <a:cubicBezTo>
                        <a:pt x="10" y="4"/>
                        <a:pt x="9" y="1"/>
                        <a:pt x="5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9"/>
                        <a:pt x="3" y="14"/>
                        <a:pt x="5" y="14"/>
                      </a:cubicBezTo>
                      <a:cubicBezTo>
                        <a:pt x="6" y="14"/>
                        <a:pt x="6" y="14"/>
                        <a:pt x="7" y="14"/>
                      </a:cubicBezTo>
                      <a:cubicBezTo>
                        <a:pt x="18" y="3"/>
                        <a:pt x="18" y="3"/>
                        <a:pt x="18" y="3"/>
                      </a:cubicBezTo>
                      <a:cubicBezTo>
                        <a:pt x="17" y="3"/>
                        <a:pt x="16" y="4"/>
                        <a:pt x="15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74" name="Freeform 349"/>
                <p:cNvSpPr/>
                <p:nvPr/>
              </p:nvSpPr>
              <p:spPr bwMode="auto">
                <a:xfrm>
                  <a:off x="814" y="2309"/>
                  <a:ext cx="2" cy="2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75" name="Freeform 350"/>
                <p:cNvSpPr/>
                <p:nvPr/>
              </p:nvSpPr>
              <p:spPr bwMode="auto">
                <a:xfrm>
                  <a:off x="833" y="2272"/>
                  <a:ext cx="19" cy="20"/>
                </a:xfrm>
                <a:custGeom>
                  <a:avLst/>
                  <a:gdLst>
                    <a:gd name="T0" fmla="*/ 3 w 19"/>
                    <a:gd name="T1" fmla="*/ 3 h 20"/>
                    <a:gd name="T2" fmla="*/ 1 w 19"/>
                    <a:gd name="T3" fmla="*/ 18 h 20"/>
                    <a:gd name="T4" fmla="*/ 1 w 19"/>
                    <a:gd name="T5" fmla="*/ 20 h 20"/>
                    <a:gd name="T6" fmla="*/ 19 w 19"/>
                    <a:gd name="T7" fmla="*/ 2 h 20"/>
                    <a:gd name="T8" fmla="*/ 3 w 19"/>
                    <a:gd name="T9" fmla="*/ 3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20">
                      <a:moveTo>
                        <a:pt x="3" y="3"/>
                      </a:moveTo>
                      <a:cubicBezTo>
                        <a:pt x="0" y="6"/>
                        <a:pt x="4" y="15"/>
                        <a:pt x="1" y="18"/>
                      </a:cubicBezTo>
                      <a:cubicBezTo>
                        <a:pt x="1" y="19"/>
                        <a:pt x="1" y="20"/>
                        <a:pt x="1" y="20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5" y="3"/>
                        <a:pt x="6" y="0"/>
                        <a:pt x="3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76" name="Freeform 351"/>
                <p:cNvSpPr/>
                <p:nvPr/>
              </p:nvSpPr>
              <p:spPr bwMode="auto">
                <a:xfrm>
                  <a:off x="872" y="2235"/>
                  <a:ext cx="17" cy="15"/>
                </a:xfrm>
                <a:custGeom>
                  <a:avLst/>
                  <a:gdLst>
                    <a:gd name="T0" fmla="*/ 5 w 17"/>
                    <a:gd name="T1" fmla="*/ 15 h 15"/>
                    <a:gd name="T2" fmla="*/ 17 w 17"/>
                    <a:gd name="T3" fmla="*/ 3 h 15"/>
                    <a:gd name="T4" fmla="*/ 7 w 17"/>
                    <a:gd name="T5" fmla="*/ 0 h 15"/>
                    <a:gd name="T6" fmla="*/ 5 w 17"/>
                    <a:gd name="T7" fmla="*/ 0 h 15"/>
                    <a:gd name="T8" fmla="*/ 0 w 17"/>
                    <a:gd name="T9" fmla="*/ 5 h 15"/>
                    <a:gd name="T10" fmla="*/ 2 w 17"/>
                    <a:gd name="T11" fmla="*/ 11 h 15"/>
                    <a:gd name="T12" fmla="*/ 5 w 17"/>
                    <a:gd name="T13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" h="15">
                      <a:moveTo>
                        <a:pt x="5" y="15"/>
                      </a:move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3" y="2"/>
                        <a:pt x="9" y="0"/>
                        <a:pt x="7" y="0"/>
                      </a:cubicBezTo>
                      <a:cubicBezTo>
                        <a:pt x="6" y="0"/>
                        <a:pt x="6" y="0"/>
                        <a:pt x="5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7"/>
                        <a:pt x="1" y="9"/>
                        <a:pt x="2" y="11"/>
                      </a:cubicBezTo>
                      <a:cubicBezTo>
                        <a:pt x="2" y="13"/>
                        <a:pt x="4" y="14"/>
                        <a:pt x="5" y="1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77" name="Freeform 352"/>
                <p:cNvSpPr/>
                <p:nvPr/>
              </p:nvSpPr>
              <p:spPr bwMode="auto">
                <a:xfrm>
                  <a:off x="708" y="1851"/>
                  <a:ext cx="43" cy="41"/>
                </a:xfrm>
                <a:custGeom>
                  <a:avLst/>
                  <a:gdLst>
                    <a:gd name="T0" fmla="*/ 26 w 43"/>
                    <a:gd name="T1" fmla="*/ 5 h 40"/>
                    <a:gd name="T2" fmla="*/ 19 w 43"/>
                    <a:gd name="T3" fmla="*/ 12 h 40"/>
                    <a:gd name="T4" fmla="*/ 16 w 43"/>
                    <a:gd name="T5" fmla="*/ 19 h 40"/>
                    <a:gd name="T6" fmla="*/ 12 w 43"/>
                    <a:gd name="T7" fmla="*/ 24 h 40"/>
                    <a:gd name="T8" fmla="*/ 11 w 43"/>
                    <a:gd name="T9" fmla="*/ 25 h 40"/>
                    <a:gd name="T10" fmla="*/ 11 w 43"/>
                    <a:gd name="T11" fmla="*/ 27 h 40"/>
                    <a:gd name="T12" fmla="*/ 7 w 43"/>
                    <a:gd name="T13" fmla="*/ 27 h 40"/>
                    <a:gd name="T14" fmla="*/ 5 w 43"/>
                    <a:gd name="T15" fmla="*/ 28 h 40"/>
                    <a:gd name="T16" fmla="*/ 0 w 43"/>
                    <a:gd name="T17" fmla="*/ 33 h 40"/>
                    <a:gd name="T18" fmla="*/ 0 w 43"/>
                    <a:gd name="T19" fmla="*/ 34 h 40"/>
                    <a:gd name="T20" fmla="*/ 3 w 43"/>
                    <a:gd name="T21" fmla="*/ 40 h 40"/>
                    <a:gd name="T22" fmla="*/ 43 w 43"/>
                    <a:gd name="T23" fmla="*/ 0 h 40"/>
                    <a:gd name="T24" fmla="*/ 26 w 43"/>
                    <a:gd name="T25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3" h="40">
                      <a:moveTo>
                        <a:pt x="26" y="5"/>
                      </a:moveTo>
                      <a:cubicBezTo>
                        <a:pt x="23" y="7"/>
                        <a:pt x="20" y="7"/>
                        <a:pt x="19" y="12"/>
                      </a:cubicBezTo>
                      <a:cubicBezTo>
                        <a:pt x="18" y="14"/>
                        <a:pt x="18" y="18"/>
                        <a:pt x="16" y="19"/>
                      </a:cubicBezTo>
                      <a:cubicBezTo>
                        <a:pt x="14" y="20"/>
                        <a:pt x="12" y="21"/>
                        <a:pt x="12" y="24"/>
                      </a:cubicBezTo>
                      <a:cubicBezTo>
                        <a:pt x="11" y="24"/>
                        <a:pt x="11" y="24"/>
                        <a:pt x="11" y="25"/>
                      </a:cubicBezTo>
                      <a:cubicBezTo>
                        <a:pt x="11" y="25"/>
                        <a:pt x="11" y="26"/>
                        <a:pt x="11" y="27"/>
                      </a:cubicBezTo>
                      <a:cubicBezTo>
                        <a:pt x="8" y="27"/>
                        <a:pt x="9" y="27"/>
                        <a:pt x="7" y="27"/>
                      </a:cubicBezTo>
                      <a:cubicBezTo>
                        <a:pt x="7" y="27"/>
                        <a:pt x="6" y="28"/>
                        <a:pt x="5" y="28"/>
                      </a:cubicBezTo>
                      <a:cubicBezTo>
                        <a:pt x="3" y="30"/>
                        <a:pt x="1" y="32"/>
                        <a:pt x="0" y="33"/>
                      </a:cubicBezTo>
                      <a:cubicBezTo>
                        <a:pt x="0" y="33"/>
                        <a:pt x="0" y="34"/>
                        <a:pt x="0" y="34"/>
                      </a:cubicBezTo>
                      <a:cubicBezTo>
                        <a:pt x="0" y="37"/>
                        <a:pt x="2" y="38"/>
                        <a:pt x="3" y="40"/>
                      </a:cubicBezTo>
                      <a:cubicBezTo>
                        <a:pt x="43" y="0"/>
                        <a:pt x="43" y="0"/>
                        <a:pt x="43" y="0"/>
                      </a:cubicBezTo>
                      <a:cubicBezTo>
                        <a:pt x="37" y="2"/>
                        <a:pt x="32" y="3"/>
                        <a:pt x="26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78" name="Freeform 353"/>
                <p:cNvSpPr/>
                <p:nvPr/>
              </p:nvSpPr>
              <p:spPr bwMode="auto">
                <a:xfrm>
                  <a:off x="712" y="1857"/>
                  <a:ext cx="48" cy="61"/>
                </a:xfrm>
                <a:custGeom>
                  <a:avLst/>
                  <a:gdLst>
                    <a:gd name="T0" fmla="*/ 1 w 48"/>
                    <a:gd name="T1" fmla="*/ 53 h 60"/>
                    <a:gd name="T2" fmla="*/ 1 w 48"/>
                    <a:gd name="T3" fmla="*/ 53 h 60"/>
                    <a:gd name="T4" fmla="*/ 1 w 48"/>
                    <a:gd name="T5" fmla="*/ 53 h 60"/>
                    <a:gd name="T6" fmla="*/ 0 w 48"/>
                    <a:gd name="T7" fmla="*/ 55 h 60"/>
                    <a:gd name="T8" fmla="*/ 3 w 48"/>
                    <a:gd name="T9" fmla="*/ 58 h 60"/>
                    <a:gd name="T10" fmla="*/ 2 w 48"/>
                    <a:gd name="T11" fmla="*/ 60 h 60"/>
                    <a:gd name="T12" fmla="*/ 48 w 48"/>
                    <a:gd name="T13" fmla="*/ 14 h 60"/>
                    <a:gd name="T14" fmla="*/ 45 w 48"/>
                    <a:gd name="T15" fmla="*/ 7 h 60"/>
                    <a:gd name="T16" fmla="*/ 47 w 48"/>
                    <a:gd name="T17" fmla="*/ 0 h 60"/>
                    <a:gd name="T18" fmla="*/ 0 w 48"/>
                    <a:gd name="T19" fmla="*/ 47 h 60"/>
                    <a:gd name="T20" fmla="*/ 1 w 48"/>
                    <a:gd name="T21" fmla="*/ 52 h 60"/>
                    <a:gd name="T22" fmla="*/ 1 w 48"/>
                    <a:gd name="T23" fmla="*/ 53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8" h="60">
                      <a:moveTo>
                        <a:pt x="1" y="53"/>
                      </a:move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56"/>
                        <a:pt x="1" y="57"/>
                        <a:pt x="3" y="58"/>
                      </a:cubicBezTo>
                      <a:cubicBezTo>
                        <a:pt x="3" y="59"/>
                        <a:pt x="2" y="59"/>
                        <a:pt x="2" y="60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6" y="12"/>
                        <a:pt x="45" y="9"/>
                        <a:pt x="45" y="7"/>
                      </a:cubicBezTo>
                      <a:cubicBezTo>
                        <a:pt x="45" y="5"/>
                        <a:pt x="46" y="3"/>
                        <a:pt x="47" y="0"/>
                      </a:cubicBezTo>
                      <a:cubicBezTo>
                        <a:pt x="0" y="47"/>
                        <a:pt x="0" y="47"/>
                        <a:pt x="0" y="47"/>
                      </a:cubicBezTo>
                      <a:cubicBezTo>
                        <a:pt x="0" y="49"/>
                        <a:pt x="1" y="50"/>
                        <a:pt x="1" y="52"/>
                      </a:cubicBezTo>
                      <a:cubicBezTo>
                        <a:pt x="1" y="52"/>
                        <a:pt x="1" y="53"/>
                        <a:pt x="1" y="5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79" name="Freeform 354"/>
                <p:cNvSpPr/>
                <p:nvPr/>
              </p:nvSpPr>
              <p:spPr bwMode="auto">
                <a:xfrm>
                  <a:off x="701" y="1922"/>
                  <a:ext cx="9" cy="8"/>
                </a:xfrm>
                <a:custGeom>
                  <a:avLst/>
                  <a:gdLst>
                    <a:gd name="T0" fmla="*/ 1 w 8"/>
                    <a:gd name="T1" fmla="*/ 6 h 8"/>
                    <a:gd name="T2" fmla="*/ 0 w 8"/>
                    <a:gd name="T3" fmla="*/ 8 h 8"/>
                    <a:gd name="T4" fmla="*/ 8 w 8"/>
                    <a:gd name="T5" fmla="*/ 0 h 8"/>
                    <a:gd name="T6" fmla="*/ 1 w 8"/>
                    <a:gd name="T7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8">
                      <a:moveTo>
                        <a:pt x="1" y="6"/>
                      </a:moveTo>
                      <a:cubicBezTo>
                        <a:pt x="0" y="7"/>
                        <a:pt x="0" y="7"/>
                        <a:pt x="0" y="8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1"/>
                        <a:pt x="2" y="2"/>
                        <a:pt x="1" y="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80" name="Freeform 355"/>
                <p:cNvSpPr/>
                <p:nvPr/>
              </p:nvSpPr>
              <p:spPr bwMode="auto">
                <a:xfrm>
                  <a:off x="761" y="1848"/>
                  <a:ext cx="17" cy="19"/>
                </a:xfrm>
                <a:custGeom>
                  <a:avLst/>
                  <a:gdLst>
                    <a:gd name="T0" fmla="*/ 14 w 17"/>
                    <a:gd name="T1" fmla="*/ 1 h 18"/>
                    <a:gd name="T2" fmla="*/ 9 w 17"/>
                    <a:gd name="T3" fmla="*/ 0 h 18"/>
                    <a:gd name="T4" fmla="*/ 14 w 17"/>
                    <a:gd name="T5" fmla="*/ 5 h 18"/>
                    <a:gd name="T6" fmla="*/ 7 w 17"/>
                    <a:gd name="T7" fmla="*/ 5 h 18"/>
                    <a:gd name="T8" fmla="*/ 0 w 17"/>
                    <a:gd name="T9" fmla="*/ 11 h 18"/>
                    <a:gd name="T10" fmla="*/ 4 w 17"/>
                    <a:gd name="T11" fmla="*/ 18 h 18"/>
                    <a:gd name="T12" fmla="*/ 17 w 17"/>
                    <a:gd name="T13" fmla="*/ 5 h 18"/>
                    <a:gd name="T14" fmla="*/ 14 w 17"/>
                    <a:gd name="T15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18">
                      <a:moveTo>
                        <a:pt x="14" y="1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3"/>
                        <a:pt x="13" y="3"/>
                        <a:pt x="14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8"/>
                        <a:pt x="0" y="7"/>
                        <a:pt x="0" y="11"/>
                      </a:cubicBezTo>
                      <a:cubicBezTo>
                        <a:pt x="0" y="14"/>
                        <a:pt x="3" y="16"/>
                        <a:pt x="4" y="18"/>
                      </a:cubicBezTo>
                      <a:cubicBezTo>
                        <a:pt x="17" y="5"/>
                        <a:pt x="17" y="5"/>
                        <a:pt x="17" y="5"/>
                      </a:cubicBezTo>
                      <a:cubicBezTo>
                        <a:pt x="15" y="4"/>
                        <a:pt x="14" y="2"/>
                        <a:pt x="14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81" name="Freeform 356"/>
                <p:cNvSpPr/>
                <p:nvPr/>
              </p:nvSpPr>
              <p:spPr bwMode="auto">
                <a:xfrm>
                  <a:off x="684" y="1859"/>
                  <a:ext cx="116" cy="108"/>
                </a:xfrm>
                <a:custGeom>
                  <a:avLst/>
                  <a:gdLst>
                    <a:gd name="T0" fmla="*/ 104 w 115"/>
                    <a:gd name="T1" fmla="*/ 2 h 107"/>
                    <a:gd name="T2" fmla="*/ 102 w 115"/>
                    <a:gd name="T3" fmla="*/ 0 h 107"/>
                    <a:gd name="T4" fmla="*/ 0 w 115"/>
                    <a:gd name="T5" fmla="*/ 101 h 107"/>
                    <a:gd name="T6" fmla="*/ 5 w 115"/>
                    <a:gd name="T7" fmla="*/ 107 h 107"/>
                    <a:gd name="T8" fmla="*/ 9 w 115"/>
                    <a:gd name="T9" fmla="*/ 107 h 107"/>
                    <a:gd name="T10" fmla="*/ 9 w 115"/>
                    <a:gd name="T11" fmla="*/ 107 h 107"/>
                    <a:gd name="T12" fmla="*/ 115 w 115"/>
                    <a:gd name="T13" fmla="*/ 2 h 107"/>
                    <a:gd name="T14" fmla="*/ 104 w 115"/>
                    <a:gd name="T15" fmla="*/ 2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5" h="107">
                      <a:moveTo>
                        <a:pt x="104" y="2"/>
                      </a:moveTo>
                      <a:cubicBezTo>
                        <a:pt x="103" y="2"/>
                        <a:pt x="102" y="1"/>
                        <a:pt x="102" y="0"/>
                      </a:cubicBezTo>
                      <a:cubicBezTo>
                        <a:pt x="0" y="101"/>
                        <a:pt x="0" y="101"/>
                        <a:pt x="0" y="101"/>
                      </a:cubicBezTo>
                      <a:cubicBezTo>
                        <a:pt x="1" y="104"/>
                        <a:pt x="2" y="107"/>
                        <a:pt x="5" y="107"/>
                      </a:cubicBezTo>
                      <a:cubicBezTo>
                        <a:pt x="7" y="107"/>
                        <a:pt x="6" y="105"/>
                        <a:pt x="9" y="107"/>
                      </a:cubicBezTo>
                      <a:cubicBezTo>
                        <a:pt x="9" y="107"/>
                        <a:pt x="9" y="107"/>
                        <a:pt x="9" y="107"/>
                      </a:cubicBezTo>
                      <a:cubicBezTo>
                        <a:pt x="115" y="2"/>
                        <a:pt x="115" y="2"/>
                        <a:pt x="115" y="2"/>
                      </a:cubicBezTo>
                      <a:cubicBezTo>
                        <a:pt x="111" y="2"/>
                        <a:pt x="107" y="2"/>
                        <a:pt x="104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82" name="Freeform 357"/>
                <p:cNvSpPr/>
                <p:nvPr/>
              </p:nvSpPr>
              <p:spPr bwMode="auto">
                <a:xfrm>
                  <a:off x="683" y="1858"/>
                  <a:ext cx="147" cy="141"/>
                </a:xfrm>
                <a:custGeom>
                  <a:avLst/>
                  <a:gdLst>
                    <a:gd name="T0" fmla="*/ 145 w 146"/>
                    <a:gd name="T1" fmla="*/ 2 h 140"/>
                    <a:gd name="T2" fmla="*/ 145 w 146"/>
                    <a:gd name="T3" fmla="*/ 2 h 140"/>
                    <a:gd name="T4" fmla="*/ 146 w 146"/>
                    <a:gd name="T5" fmla="*/ 1 h 140"/>
                    <a:gd name="T6" fmla="*/ 141 w 146"/>
                    <a:gd name="T7" fmla="*/ 0 h 140"/>
                    <a:gd name="T8" fmla="*/ 134 w 146"/>
                    <a:gd name="T9" fmla="*/ 2 h 140"/>
                    <a:gd name="T10" fmla="*/ 127 w 146"/>
                    <a:gd name="T11" fmla="*/ 5 h 140"/>
                    <a:gd name="T12" fmla="*/ 0 w 146"/>
                    <a:gd name="T13" fmla="*/ 132 h 140"/>
                    <a:gd name="T14" fmla="*/ 5 w 146"/>
                    <a:gd name="T15" fmla="*/ 139 h 140"/>
                    <a:gd name="T16" fmla="*/ 7 w 146"/>
                    <a:gd name="T17" fmla="*/ 140 h 140"/>
                    <a:gd name="T18" fmla="*/ 145 w 146"/>
                    <a:gd name="T19" fmla="*/ 2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6" h="140">
                      <a:moveTo>
                        <a:pt x="145" y="2"/>
                      </a:moveTo>
                      <a:cubicBezTo>
                        <a:pt x="145" y="2"/>
                        <a:pt x="145" y="2"/>
                        <a:pt x="145" y="2"/>
                      </a:cubicBezTo>
                      <a:cubicBezTo>
                        <a:pt x="146" y="1"/>
                        <a:pt x="146" y="1"/>
                        <a:pt x="146" y="1"/>
                      </a:cubicBezTo>
                      <a:cubicBezTo>
                        <a:pt x="145" y="0"/>
                        <a:pt x="143" y="0"/>
                        <a:pt x="141" y="0"/>
                      </a:cubicBezTo>
                      <a:cubicBezTo>
                        <a:pt x="141" y="1"/>
                        <a:pt x="135" y="1"/>
                        <a:pt x="134" y="2"/>
                      </a:cubicBezTo>
                      <a:cubicBezTo>
                        <a:pt x="133" y="5"/>
                        <a:pt x="130" y="5"/>
                        <a:pt x="127" y="5"/>
                      </a:cubicBez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1" y="135"/>
                        <a:pt x="3" y="138"/>
                        <a:pt x="5" y="139"/>
                      </a:cubicBezTo>
                      <a:cubicBezTo>
                        <a:pt x="6" y="140"/>
                        <a:pt x="6" y="140"/>
                        <a:pt x="7" y="140"/>
                      </a:cubicBezTo>
                      <a:cubicBezTo>
                        <a:pt x="145" y="2"/>
                        <a:pt x="145" y="2"/>
                        <a:pt x="145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83" name="Freeform 358"/>
                <p:cNvSpPr/>
                <p:nvPr/>
              </p:nvSpPr>
              <p:spPr bwMode="auto">
                <a:xfrm>
                  <a:off x="695" y="1867"/>
                  <a:ext cx="149" cy="149"/>
                </a:xfrm>
                <a:custGeom>
                  <a:avLst/>
                  <a:gdLst>
                    <a:gd name="T0" fmla="*/ 145 w 148"/>
                    <a:gd name="T1" fmla="*/ 2 h 149"/>
                    <a:gd name="T2" fmla="*/ 140 w 148"/>
                    <a:gd name="T3" fmla="*/ 0 h 149"/>
                    <a:gd name="T4" fmla="*/ 0 w 148"/>
                    <a:gd name="T5" fmla="*/ 141 h 149"/>
                    <a:gd name="T6" fmla="*/ 1 w 148"/>
                    <a:gd name="T7" fmla="*/ 141 h 149"/>
                    <a:gd name="T8" fmla="*/ 4 w 148"/>
                    <a:gd name="T9" fmla="*/ 143 h 149"/>
                    <a:gd name="T10" fmla="*/ 7 w 148"/>
                    <a:gd name="T11" fmla="*/ 149 h 149"/>
                    <a:gd name="T12" fmla="*/ 148 w 148"/>
                    <a:gd name="T13" fmla="*/ 7 h 149"/>
                    <a:gd name="T14" fmla="*/ 145 w 148"/>
                    <a:gd name="T15" fmla="*/ 2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8" h="149">
                      <a:moveTo>
                        <a:pt x="145" y="2"/>
                      </a:moveTo>
                      <a:cubicBezTo>
                        <a:pt x="144" y="1"/>
                        <a:pt x="142" y="1"/>
                        <a:pt x="140" y="0"/>
                      </a:cubicBezTo>
                      <a:cubicBezTo>
                        <a:pt x="0" y="141"/>
                        <a:pt x="0" y="141"/>
                        <a:pt x="0" y="141"/>
                      </a:cubicBezTo>
                      <a:cubicBezTo>
                        <a:pt x="0" y="141"/>
                        <a:pt x="0" y="141"/>
                        <a:pt x="1" y="141"/>
                      </a:cubicBezTo>
                      <a:cubicBezTo>
                        <a:pt x="1" y="142"/>
                        <a:pt x="3" y="142"/>
                        <a:pt x="4" y="143"/>
                      </a:cubicBezTo>
                      <a:cubicBezTo>
                        <a:pt x="5" y="145"/>
                        <a:pt x="6" y="147"/>
                        <a:pt x="7" y="149"/>
                      </a:cubicBezTo>
                      <a:cubicBezTo>
                        <a:pt x="148" y="7"/>
                        <a:pt x="148" y="7"/>
                        <a:pt x="148" y="7"/>
                      </a:cubicBezTo>
                      <a:cubicBezTo>
                        <a:pt x="148" y="5"/>
                        <a:pt x="147" y="3"/>
                        <a:pt x="145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84" name="Freeform 359"/>
                <p:cNvSpPr/>
                <p:nvPr/>
              </p:nvSpPr>
              <p:spPr bwMode="auto">
                <a:xfrm>
                  <a:off x="707" y="1879"/>
                  <a:ext cx="155" cy="158"/>
                </a:xfrm>
                <a:custGeom>
                  <a:avLst/>
                  <a:gdLst>
                    <a:gd name="T0" fmla="*/ 147 w 155"/>
                    <a:gd name="T1" fmla="*/ 0 h 157"/>
                    <a:gd name="T2" fmla="*/ 0 w 155"/>
                    <a:gd name="T3" fmla="*/ 147 h 157"/>
                    <a:gd name="T4" fmla="*/ 5 w 155"/>
                    <a:gd name="T5" fmla="*/ 157 h 157"/>
                    <a:gd name="T6" fmla="*/ 155 w 155"/>
                    <a:gd name="T7" fmla="*/ 7 h 157"/>
                    <a:gd name="T8" fmla="*/ 147 w 155"/>
                    <a:gd name="T9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5" h="157">
                      <a:moveTo>
                        <a:pt x="147" y="0"/>
                      </a:moveTo>
                      <a:cubicBezTo>
                        <a:pt x="0" y="147"/>
                        <a:pt x="0" y="147"/>
                        <a:pt x="0" y="147"/>
                      </a:cubicBezTo>
                      <a:cubicBezTo>
                        <a:pt x="1" y="150"/>
                        <a:pt x="3" y="153"/>
                        <a:pt x="5" y="157"/>
                      </a:cubicBezTo>
                      <a:cubicBezTo>
                        <a:pt x="155" y="7"/>
                        <a:pt x="155" y="7"/>
                        <a:pt x="155" y="7"/>
                      </a:cubicBezTo>
                      <a:cubicBezTo>
                        <a:pt x="153" y="4"/>
                        <a:pt x="150" y="3"/>
                        <a:pt x="147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85" name="Freeform 360"/>
                <p:cNvSpPr/>
                <p:nvPr/>
              </p:nvSpPr>
              <p:spPr bwMode="auto">
                <a:xfrm>
                  <a:off x="717" y="1893"/>
                  <a:ext cx="163" cy="163"/>
                </a:xfrm>
                <a:custGeom>
                  <a:avLst/>
                  <a:gdLst>
                    <a:gd name="T0" fmla="*/ 152 w 162"/>
                    <a:gd name="T1" fmla="*/ 0 h 162"/>
                    <a:gd name="T2" fmla="*/ 0 w 162"/>
                    <a:gd name="T3" fmla="*/ 152 h 162"/>
                    <a:gd name="T4" fmla="*/ 4 w 162"/>
                    <a:gd name="T5" fmla="*/ 161 h 162"/>
                    <a:gd name="T6" fmla="*/ 4 w 162"/>
                    <a:gd name="T7" fmla="*/ 162 h 162"/>
                    <a:gd name="T8" fmla="*/ 162 w 162"/>
                    <a:gd name="T9" fmla="*/ 5 h 162"/>
                    <a:gd name="T10" fmla="*/ 152 w 162"/>
                    <a:gd name="T11" fmla="*/ 0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2" h="162">
                      <a:moveTo>
                        <a:pt x="152" y="0"/>
                      </a:moveTo>
                      <a:cubicBezTo>
                        <a:pt x="0" y="152"/>
                        <a:pt x="0" y="152"/>
                        <a:pt x="0" y="152"/>
                      </a:cubicBezTo>
                      <a:cubicBezTo>
                        <a:pt x="1" y="155"/>
                        <a:pt x="4" y="157"/>
                        <a:pt x="4" y="161"/>
                      </a:cubicBezTo>
                      <a:cubicBezTo>
                        <a:pt x="4" y="161"/>
                        <a:pt x="4" y="162"/>
                        <a:pt x="4" y="162"/>
                      </a:cubicBezTo>
                      <a:cubicBezTo>
                        <a:pt x="162" y="5"/>
                        <a:pt x="162" y="5"/>
                        <a:pt x="162" y="5"/>
                      </a:cubicBezTo>
                      <a:cubicBezTo>
                        <a:pt x="157" y="4"/>
                        <a:pt x="154" y="3"/>
                        <a:pt x="15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86" name="Freeform 361"/>
                <p:cNvSpPr/>
                <p:nvPr/>
              </p:nvSpPr>
              <p:spPr bwMode="auto">
                <a:xfrm>
                  <a:off x="725" y="1899"/>
                  <a:ext cx="180" cy="174"/>
                </a:xfrm>
                <a:custGeom>
                  <a:avLst/>
                  <a:gdLst>
                    <a:gd name="T0" fmla="*/ 171 w 179"/>
                    <a:gd name="T1" fmla="*/ 0 h 173"/>
                    <a:gd name="T2" fmla="*/ 166 w 179"/>
                    <a:gd name="T3" fmla="*/ 0 h 173"/>
                    <a:gd name="T4" fmla="*/ 0 w 179"/>
                    <a:gd name="T5" fmla="*/ 166 h 173"/>
                    <a:gd name="T6" fmla="*/ 9 w 179"/>
                    <a:gd name="T7" fmla="*/ 173 h 173"/>
                    <a:gd name="T8" fmla="*/ 179 w 179"/>
                    <a:gd name="T9" fmla="*/ 3 h 173"/>
                    <a:gd name="T10" fmla="*/ 171 w 179"/>
                    <a:gd name="T11" fmla="*/ 0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9" h="173">
                      <a:moveTo>
                        <a:pt x="171" y="0"/>
                      </a:moveTo>
                      <a:cubicBezTo>
                        <a:pt x="166" y="0"/>
                        <a:pt x="166" y="0"/>
                        <a:pt x="166" y="0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3" y="169"/>
                        <a:pt x="5" y="171"/>
                        <a:pt x="9" y="173"/>
                      </a:cubicBezTo>
                      <a:cubicBezTo>
                        <a:pt x="179" y="3"/>
                        <a:pt x="179" y="3"/>
                        <a:pt x="179" y="3"/>
                      </a:cubicBezTo>
                      <a:cubicBezTo>
                        <a:pt x="176" y="2"/>
                        <a:pt x="173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87" name="Freeform 362"/>
                <p:cNvSpPr/>
                <p:nvPr/>
              </p:nvSpPr>
              <p:spPr bwMode="auto">
                <a:xfrm>
                  <a:off x="744" y="1906"/>
                  <a:ext cx="178" cy="177"/>
                </a:xfrm>
                <a:custGeom>
                  <a:avLst/>
                  <a:gdLst>
                    <a:gd name="T0" fmla="*/ 169 w 177"/>
                    <a:gd name="T1" fmla="*/ 0 h 176"/>
                    <a:gd name="T2" fmla="*/ 0 w 177"/>
                    <a:gd name="T3" fmla="*/ 170 h 176"/>
                    <a:gd name="T4" fmla="*/ 4 w 177"/>
                    <a:gd name="T5" fmla="*/ 173 h 176"/>
                    <a:gd name="T6" fmla="*/ 8 w 177"/>
                    <a:gd name="T7" fmla="*/ 176 h 176"/>
                    <a:gd name="T8" fmla="*/ 177 w 177"/>
                    <a:gd name="T9" fmla="*/ 7 h 176"/>
                    <a:gd name="T10" fmla="*/ 169 w 177"/>
                    <a:gd name="T11" fmla="*/ 0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7" h="176">
                      <a:moveTo>
                        <a:pt x="169" y="0"/>
                      </a:moveTo>
                      <a:cubicBezTo>
                        <a:pt x="0" y="170"/>
                        <a:pt x="0" y="170"/>
                        <a:pt x="0" y="170"/>
                      </a:cubicBezTo>
                      <a:cubicBezTo>
                        <a:pt x="1" y="171"/>
                        <a:pt x="2" y="172"/>
                        <a:pt x="4" y="173"/>
                      </a:cubicBezTo>
                      <a:cubicBezTo>
                        <a:pt x="5" y="175"/>
                        <a:pt x="7" y="176"/>
                        <a:pt x="8" y="176"/>
                      </a:cubicBezTo>
                      <a:cubicBezTo>
                        <a:pt x="177" y="7"/>
                        <a:pt x="177" y="7"/>
                        <a:pt x="177" y="7"/>
                      </a:cubicBezTo>
                      <a:cubicBezTo>
                        <a:pt x="175" y="6"/>
                        <a:pt x="172" y="3"/>
                        <a:pt x="169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88" name="Freeform 363"/>
                <p:cNvSpPr/>
                <p:nvPr/>
              </p:nvSpPr>
              <p:spPr bwMode="auto">
                <a:xfrm>
                  <a:off x="762" y="1923"/>
                  <a:ext cx="170" cy="172"/>
                </a:xfrm>
                <a:custGeom>
                  <a:avLst/>
                  <a:gdLst>
                    <a:gd name="T0" fmla="*/ 165 w 169"/>
                    <a:gd name="T1" fmla="*/ 5 h 171"/>
                    <a:gd name="T2" fmla="*/ 163 w 169"/>
                    <a:gd name="T3" fmla="*/ 0 h 171"/>
                    <a:gd name="T4" fmla="*/ 0 w 169"/>
                    <a:gd name="T5" fmla="*/ 163 h 171"/>
                    <a:gd name="T6" fmla="*/ 7 w 169"/>
                    <a:gd name="T7" fmla="*/ 171 h 171"/>
                    <a:gd name="T8" fmla="*/ 169 w 169"/>
                    <a:gd name="T9" fmla="*/ 9 h 171"/>
                    <a:gd name="T10" fmla="*/ 165 w 169"/>
                    <a:gd name="T11" fmla="*/ 5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9" h="171">
                      <a:moveTo>
                        <a:pt x="165" y="5"/>
                      </a:moveTo>
                      <a:cubicBezTo>
                        <a:pt x="164" y="4"/>
                        <a:pt x="164" y="2"/>
                        <a:pt x="163" y="0"/>
                      </a:cubicBezTo>
                      <a:cubicBezTo>
                        <a:pt x="0" y="163"/>
                        <a:pt x="0" y="163"/>
                        <a:pt x="0" y="163"/>
                      </a:cubicBezTo>
                      <a:cubicBezTo>
                        <a:pt x="3" y="165"/>
                        <a:pt x="5" y="168"/>
                        <a:pt x="7" y="171"/>
                      </a:cubicBezTo>
                      <a:cubicBezTo>
                        <a:pt x="169" y="9"/>
                        <a:pt x="169" y="9"/>
                        <a:pt x="169" y="9"/>
                      </a:cubicBezTo>
                      <a:cubicBezTo>
                        <a:pt x="168" y="8"/>
                        <a:pt x="166" y="7"/>
                        <a:pt x="165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89" name="Freeform 364"/>
                <p:cNvSpPr/>
                <p:nvPr/>
              </p:nvSpPr>
              <p:spPr bwMode="auto">
                <a:xfrm>
                  <a:off x="771" y="1953"/>
                  <a:ext cx="162" cy="167"/>
                </a:xfrm>
                <a:custGeom>
                  <a:avLst/>
                  <a:gdLst>
                    <a:gd name="T0" fmla="*/ 157 w 161"/>
                    <a:gd name="T1" fmla="*/ 6 h 166"/>
                    <a:gd name="T2" fmla="*/ 153 w 161"/>
                    <a:gd name="T3" fmla="*/ 0 h 166"/>
                    <a:gd name="T4" fmla="*/ 0 w 161"/>
                    <a:gd name="T5" fmla="*/ 153 h 166"/>
                    <a:gd name="T6" fmla="*/ 1 w 161"/>
                    <a:gd name="T7" fmla="*/ 166 h 166"/>
                    <a:gd name="T8" fmla="*/ 1 w 161"/>
                    <a:gd name="T9" fmla="*/ 166 h 166"/>
                    <a:gd name="T10" fmla="*/ 161 w 161"/>
                    <a:gd name="T11" fmla="*/ 6 h 166"/>
                    <a:gd name="T12" fmla="*/ 157 w 161"/>
                    <a:gd name="T13" fmla="*/ 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1" h="166">
                      <a:moveTo>
                        <a:pt x="157" y="6"/>
                      </a:moveTo>
                      <a:cubicBezTo>
                        <a:pt x="157" y="4"/>
                        <a:pt x="155" y="2"/>
                        <a:pt x="153" y="0"/>
                      </a:cubicBezTo>
                      <a:cubicBezTo>
                        <a:pt x="0" y="153"/>
                        <a:pt x="0" y="153"/>
                        <a:pt x="0" y="153"/>
                      </a:cubicBezTo>
                      <a:cubicBezTo>
                        <a:pt x="1" y="158"/>
                        <a:pt x="1" y="165"/>
                        <a:pt x="1" y="166"/>
                      </a:cubicBezTo>
                      <a:cubicBezTo>
                        <a:pt x="1" y="166"/>
                        <a:pt x="1" y="166"/>
                        <a:pt x="1" y="166"/>
                      </a:cubicBezTo>
                      <a:cubicBezTo>
                        <a:pt x="161" y="6"/>
                        <a:pt x="161" y="6"/>
                        <a:pt x="161" y="6"/>
                      </a:cubicBezTo>
                      <a:lnTo>
                        <a:pt x="157" y="6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90" name="Freeform 365"/>
                <p:cNvSpPr/>
                <p:nvPr/>
              </p:nvSpPr>
              <p:spPr bwMode="auto">
                <a:xfrm>
                  <a:off x="769" y="1951"/>
                  <a:ext cx="198" cy="202"/>
                </a:xfrm>
                <a:custGeom>
                  <a:avLst/>
                  <a:gdLst>
                    <a:gd name="T0" fmla="*/ 187 w 197"/>
                    <a:gd name="T1" fmla="*/ 0 h 201"/>
                    <a:gd name="T2" fmla="*/ 2 w 197"/>
                    <a:gd name="T3" fmla="*/ 185 h 201"/>
                    <a:gd name="T4" fmla="*/ 2 w 197"/>
                    <a:gd name="T5" fmla="*/ 196 h 201"/>
                    <a:gd name="T6" fmla="*/ 0 w 197"/>
                    <a:gd name="T7" fmla="*/ 201 h 201"/>
                    <a:gd name="T8" fmla="*/ 197 w 197"/>
                    <a:gd name="T9" fmla="*/ 4 h 201"/>
                    <a:gd name="T10" fmla="*/ 187 w 197"/>
                    <a:gd name="T11" fmla="*/ 0 h 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7" h="201">
                      <a:moveTo>
                        <a:pt x="187" y="0"/>
                      </a:moveTo>
                      <a:cubicBezTo>
                        <a:pt x="2" y="185"/>
                        <a:pt x="2" y="185"/>
                        <a:pt x="2" y="185"/>
                      </a:cubicBezTo>
                      <a:cubicBezTo>
                        <a:pt x="2" y="188"/>
                        <a:pt x="2" y="189"/>
                        <a:pt x="2" y="196"/>
                      </a:cubicBezTo>
                      <a:cubicBezTo>
                        <a:pt x="2" y="198"/>
                        <a:pt x="1" y="200"/>
                        <a:pt x="0" y="201"/>
                      </a:cubicBezTo>
                      <a:cubicBezTo>
                        <a:pt x="197" y="4"/>
                        <a:pt x="197" y="4"/>
                        <a:pt x="197" y="4"/>
                      </a:cubicBezTo>
                      <a:cubicBezTo>
                        <a:pt x="195" y="3"/>
                        <a:pt x="191" y="1"/>
                        <a:pt x="187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91" name="Freeform 366"/>
                <p:cNvSpPr/>
                <p:nvPr/>
              </p:nvSpPr>
              <p:spPr bwMode="auto">
                <a:xfrm>
                  <a:off x="761" y="1961"/>
                  <a:ext cx="226" cy="230"/>
                </a:xfrm>
                <a:custGeom>
                  <a:avLst/>
                  <a:gdLst>
                    <a:gd name="T0" fmla="*/ 221 w 225"/>
                    <a:gd name="T1" fmla="*/ 3 h 228"/>
                    <a:gd name="T2" fmla="*/ 215 w 225"/>
                    <a:gd name="T3" fmla="*/ 6 h 228"/>
                    <a:gd name="T4" fmla="*/ 213 w 225"/>
                    <a:gd name="T5" fmla="*/ 6 h 228"/>
                    <a:gd name="T6" fmla="*/ 213 w 225"/>
                    <a:gd name="T7" fmla="*/ 0 h 228"/>
                    <a:gd name="T8" fmla="*/ 5 w 225"/>
                    <a:gd name="T9" fmla="*/ 208 h 228"/>
                    <a:gd name="T10" fmla="*/ 1 w 225"/>
                    <a:gd name="T11" fmla="*/ 226 h 228"/>
                    <a:gd name="T12" fmla="*/ 0 w 225"/>
                    <a:gd name="T13" fmla="*/ 228 h 228"/>
                    <a:gd name="T14" fmla="*/ 225 w 225"/>
                    <a:gd name="T15" fmla="*/ 3 h 228"/>
                    <a:gd name="T16" fmla="*/ 221 w 225"/>
                    <a:gd name="T17" fmla="*/ 3 h 2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5" h="228">
                      <a:moveTo>
                        <a:pt x="221" y="3"/>
                      </a:moveTo>
                      <a:cubicBezTo>
                        <a:pt x="219" y="3"/>
                        <a:pt x="218" y="4"/>
                        <a:pt x="215" y="6"/>
                      </a:cubicBezTo>
                      <a:cubicBezTo>
                        <a:pt x="213" y="6"/>
                        <a:pt x="213" y="6"/>
                        <a:pt x="213" y="6"/>
                      </a:cubicBezTo>
                      <a:cubicBezTo>
                        <a:pt x="213" y="4"/>
                        <a:pt x="213" y="2"/>
                        <a:pt x="213" y="0"/>
                      </a:cubicBezTo>
                      <a:cubicBezTo>
                        <a:pt x="5" y="208"/>
                        <a:pt x="5" y="208"/>
                        <a:pt x="5" y="208"/>
                      </a:cubicBezTo>
                      <a:cubicBezTo>
                        <a:pt x="3" y="214"/>
                        <a:pt x="1" y="219"/>
                        <a:pt x="1" y="226"/>
                      </a:cubicBezTo>
                      <a:cubicBezTo>
                        <a:pt x="1" y="226"/>
                        <a:pt x="1" y="227"/>
                        <a:pt x="0" y="228"/>
                      </a:cubicBezTo>
                      <a:cubicBezTo>
                        <a:pt x="225" y="3"/>
                        <a:pt x="225" y="3"/>
                        <a:pt x="225" y="3"/>
                      </a:cubicBezTo>
                      <a:cubicBezTo>
                        <a:pt x="224" y="3"/>
                        <a:pt x="223" y="3"/>
                        <a:pt x="221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92" name="Freeform 367"/>
                <p:cNvSpPr/>
                <p:nvPr/>
              </p:nvSpPr>
              <p:spPr bwMode="auto">
                <a:xfrm>
                  <a:off x="760" y="1967"/>
                  <a:ext cx="252" cy="253"/>
                </a:xfrm>
                <a:custGeom>
                  <a:avLst/>
                  <a:gdLst>
                    <a:gd name="T0" fmla="*/ 245 w 251"/>
                    <a:gd name="T1" fmla="*/ 0 h 251"/>
                    <a:gd name="T2" fmla="*/ 236 w 251"/>
                    <a:gd name="T3" fmla="*/ 1 h 251"/>
                    <a:gd name="T4" fmla="*/ 0 w 251"/>
                    <a:gd name="T5" fmla="*/ 237 h 251"/>
                    <a:gd name="T6" fmla="*/ 0 w 251"/>
                    <a:gd name="T7" fmla="*/ 251 h 251"/>
                    <a:gd name="T8" fmla="*/ 251 w 251"/>
                    <a:gd name="T9" fmla="*/ 1 h 251"/>
                    <a:gd name="T10" fmla="*/ 245 w 251"/>
                    <a:gd name="T11" fmla="*/ 0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51" h="251">
                      <a:moveTo>
                        <a:pt x="245" y="0"/>
                      </a:moveTo>
                      <a:cubicBezTo>
                        <a:pt x="236" y="1"/>
                        <a:pt x="236" y="1"/>
                        <a:pt x="236" y="1"/>
                      </a:cubicBezTo>
                      <a:cubicBezTo>
                        <a:pt x="0" y="237"/>
                        <a:pt x="0" y="237"/>
                        <a:pt x="0" y="237"/>
                      </a:cubicBezTo>
                      <a:cubicBezTo>
                        <a:pt x="0" y="251"/>
                        <a:pt x="0" y="251"/>
                        <a:pt x="0" y="251"/>
                      </a:cubicBezTo>
                      <a:cubicBezTo>
                        <a:pt x="251" y="1"/>
                        <a:pt x="251" y="1"/>
                        <a:pt x="251" y="1"/>
                      </a:cubicBezTo>
                      <a:cubicBezTo>
                        <a:pt x="249" y="1"/>
                        <a:pt x="247" y="0"/>
                        <a:pt x="245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93" name="Freeform 368"/>
                <p:cNvSpPr/>
                <p:nvPr/>
              </p:nvSpPr>
              <p:spPr bwMode="auto">
                <a:xfrm>
                  <a:off x="745" y="1973"/>
                  <a:ext cx="284" cy="292"/>
                </a:xfrm>
                <a:custGeom>
                  <a:avLst/>
                  <a:gdLst>
                    <a:gd name="T0" fmla="*/ 275 w 282"/>
                    <a:gd name="T1" fmla="*/ 0 h 290"/>
                    <a:gd name="T2" fmla="*/ 13 w 282"/>
                    <a:gd name="T3" fmla="*/ 262 h 290"/>
                    <a:gd name="T4" fmla="*/ 12 w 282"/>
                    <a:gd name="T5" fmla="*/ 265 h 290"/>
                    <a:gd name="T6" fmla="*/ 9 w 282"/>
                    <a:gd name="T7" fmla="*/ 267 h 290"/>
                    <a:gd name="T8" fmla="*/ 6 w 282"/>
                    <a:gd name="T9" fmla="*/ 275 h 290"/>
                    <a:gd name="T10" fmla="*/ 0 w 282"/>
                    <a:gd name="T11" fmla="*/ 290 h 290"/>
                    <a:gd name="T12" fmla="*/ 282 w 282"/>
                    <a:gd name="T13" fmla="*/ 8 h 290"/>
                    <a:gd name="T14" fmla="*/ 275 w 282"/>
                    <a:gd name="T15" fmla="*/ 0 h 2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82" h="290">
                      <a:moveTo>
                        <a:pt x="275" y="0"/>
                      </a:moveTo>
                      <a:cubicBezTo>
                        <a:pt x="13" y="262"/>
                        <a:pt x="13" y="262"/>
                        <a:pt x="13" y="262"/>
                      </a:cubicBezTo>
                      <a:cubicBezTo>
                        <a:pt x="13" y="263"/>
                        <a:pt x="12" y="264"/>
                        <a:pt x="12" y="265"/>
                      </a:cubicBezTo>
                      <a:cubicBezTo>
                        <a:pt x="12" y="267"/>
                        <a:pt x="10" y="266"/>
                        <a:pt x="9" y="267"/>
                      </a:cubicBezTo>
                      <a:cubicBezTo>
                        <a:pt x="8" y="269"/>
                        <a:pt x="7" y="273"/>
                        <a:pt x="6" y="275"/>
                      </a:cubicBezTo>
                      <a:cubicBezTo>
                        <a:pt x="4" y="279"/>
                        <a:pt x="1" y="284"/>
                        <a:pt x="0" y="290"/>
                      </a:cubicBezTo>
                      <a:cubicBezTo>
                        <a:pt x="282" y="8"/>
                        <a:pt x="282" y="8"/>
                        <a:pt x="282" y="8"/>
                      </a:cubicBezTo>
                      <a:cubicBezTo>
                        <a:pt x="279" y="5"/>
                        <a:pt x="277" y="3"/>
                        <a:pt x="275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94" name="Freeform 369"/>
                <p:cNvSpPr/>
                <p:nvPr/>
              </p:nvSpPr>
              <p:spPr bwMode="auto">
                <a:xfrm>
                  <a:off x="742" y="1984"/>
                  <a:ext cx="308" cy="312"/>
                </a:xfrm>
                <a:custGeom>
                  <a:avLst/>
                  <a:gdLst>
                    <a:gd name="T0" fmla="*/ 302 w 306"/>
                    <a:gd name="T1" fmla="*/ 1 h 310"/>
                    <a:gd name="T2" fmla="*/ 295 w 306"/>
                    <a:gd name="T3" fmla="*/ 1 h 310"/>
                    <a:gd name="T4" fmla="*/ 5 w 306"/>
                    <a:gd name="T5" fmla="*/ 291 h 310"/>
                    <a:gd name="T6" fmla="*/ 6 w 306"/>
                    <a:gd name="T7" fmla="*/ 294 h 310"/>
                    <a:gd name="T8" fmla="*/ 3 w 306"/>
                    <a:gd name="T9" fmla="*/ 295 h 310"/>
                    <a:gd name="T10" fmla="*/ 0 w 306"/>
                    <a:gd name="T11" fmla="*/ 308 h 310"/>
                    <a:gd name="T12" fmla="*/ 1 w 306"/>
                    <a:gd name="T13" fmla="*/ 310 h 310"/>
                    <a:gd name="T14" fmla="*/ 306 w 306"/>
                    <a:gd name="T15" fmla="*/ 4 h 310"/>
                    <a:gd name="T16" fmla="*/ 302 w 306"/>
                    <a:gd name="T17" fmla="*/ 1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06" h="310">
                      <a:moveTo>
                        <a:pt x="302" y="1"/>
                      </a:moveTo>
                      <a:cubicBezTo>
                        <a:pt x="299" y="0"/>
                        <a:pt x="297" y="1"/>
                        <a:pt x="295" y="1"/>
                      </a:cubicBezTo>
                      <a:cubicBezTo>
                        <a:pt x="5" y="291"/>
                        <a:pt x="5" y="291"/>
                        <a:pt x="5" y="291"/>
                      </a:cubicBezTo>
                      <a:cubicBezTo>
                        <a:pt x="5" y="292"/>
                        <a:pt x="6" y="293"/>
                        <a:pt x="6" y="294"/>
                      </a:cubicBezTo>
                      <a:cubicBezTo>
                        <a:pt x="6" y="294"/>
                        <a:pt x="5" y="295"/>
                        <a:pt x="3" y="295"/>
                      </a:cubicBezTo>
                      <a:cubicBezTo>
                        <a:pt x="2" y="300"/>
                        <a:pt x="0" y="302"/>
                        <a:pt x="0" y="308"/>
                      </a:cubicBezTo>
                      <a:cubicBezTo>
                        <a:pt x="0" y="308"/>
                        <a:pt x="1" y="309"/>
                        <a:pt x="1" y="310"/>
                      </a:cubicBezTo>
                      <a:cubicBezTo>
                        <a:pt x="306" y="4"/>
                        <a:pt x="306" y="4"/>
                        <a:pt x="306" y="4"/>
                      </a:cubicBezTo>
                      <a:cubicBezTo>
                        <a:pt x="305" y="3"/>
                        <a:pt x="304" y="2"/>
                        <a:pt x="302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95" name="Freeform 370"/>
                <p:cNvSpPr/>
                <p:nvPr/>
              </p:nvSpPr>
              <p:spPr bwMode="auto">
                <a:xfrm>
                  <a:off x="751" y="2000"/>
                  <a:ext cx="302" cy="318"/>
                </a:xfrm>
                <a:custGeom>
                  <a:avLst/>
                  <a:gdLst>
                    <a:gd name="T0" fmla="*/ 300 w 300"/>
                    <a:gd name="T1" fmla="*/ 0 h 316"/>
                    <a:gd name="T2" fmla="*/ 3 w 300"/>
                    <a:gd name="T3" fmla="*/ 298 h 316"/>
                    <a:gd name="T4" fmla="*/ 4 w 300"/>
                    <a:gd name="T5" fmla="*/ 298 h 316"/>
                    <a:gd name="T6" fmla="*/ 4 w 300"/>
                    <a:gd name="T7" fmla="*/ 302 h 316"/>
                    <a:gd name="T8" fmla="*/ 0 w 300"/>
                    <a:gd name="T9" fmla="*/ 316 h 316"/>
                    <a:gd name="T10" fmla="*/ 292 w 300"/>
                    <a:gd name="T11" fmla="*/ 23 h 316"/>
                    <a:gd name="T12" fmla="*/ 300 w 300"/>
                    <a:gd name="T13" fmla="*/ 0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0" h="316">
                      <a:moveTo>
                        <a:pt x="300" y="0"/>
                      </a:moveTo>
                      <a:cubicBezTo>
                        <a:pt x="3" y="298"/>
                        <a:pt x="3" y="298"/>
                        <a:pt x="3" y="298"/>
                      </a:cubicBezTo>
                      <a:cubicBezTo>
                        <a:pt x="3" y="298"/>
                        <a:pt x="2" y="298"/>
                        <a:pt x="4" y="298"/>
                      </a:cubicBezTo>
                      <a:cubicBezTo>
                        <a:pt x="4" y="302"/>
                        <a:pt x="4" y="302"/>
                        <a:pt x="4" y="302"/>
                      </a:cubicBezTo>
                      <a:cubicBezTo>
                        <a:pt x="0" y="316"/>
                        <a:pt x="0" y="316"/>
                        <a:pt x="0" y="316"/>
                      </a:cubicBezTo>
                      <a:cubicBezTo>
                        <a:pt x="292" y="23"/>
                        <a:pt x="292" y="23"/>
                        <a:pt x="292" y="23"/>
                      </a:cubicBezTo>
                      <a:cubicBezTo>
                        <a:pt x="297" y="17"/>
                        <a:pt x="300" y="11"/>
                        <a:pt x="30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96" name="Freeform 371"/>
                <p:cNvSpPr/>
                <p:nvPr/>
              </p:nvSpPr>
              <p:spPr bwMode="auto">
                <a:xfrm>
                  <a:off x="732" y="2063"/>
                  <a:ext cx="288" cy="302"/>
                </a:xfrm>
                <a:custGeom>
                  <a:avLst/>
                  <a:gdLst>
                    <a:gd name="T0" fmla="*/ 287 w 287"/>
                    <a:gd name="T1" fmla="*/ 7 h 300"/>
                    <a:gd name="T2" fmla="*/ 286 w 287"/>
                    <a:gd name="T3" fmla="*/ 0 h 300"/>
                    <a:gd name="T4" fmla="*/ 14 w 287"/>
                    <a:gd name="T5" fmla="*/ 272 h 300"/>
                    <a:gd name="T6" fmla="*/ 12 w 287"/>
                    <a:gd name="T7" fmla="*/ 281 h 300"/>
                    <a:gd name="T8" fmla="*/ 8 w 287"/>
                    <a:gd name="T9" fmla="*/ 278 h 300"/>
                    <a:gd name="T10" fmla="*/ 2 w 287"/>
                    <a:gd name="T11" fmla="*/ 283 h 300"/>
                    <a:gd name="T12" fmla="*/ 6 w 287"/>
                    <a:gd name="T13" fmla="*/ 292 h 300"/>
                    <a:gd name="T14" fmla="*/ 0 w 287"/>
                    <a:gd name="T15" fmla="*/ 300 h 300"/>
                    <a:gd name="T16" fmla="*/ 286 w 287"/>
                    <a:gd name="T17" fmla="*/ 15 h 300"/>
                    <a:gd name="T18" fmla="*/ 287 w 287"/>
                    <a:gd name="T19" fmla="*/ 7 h 3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7" h="300">
                      <a:moveTo>
                        <a:pt x="287" y="7"/>
                      </a:moveTo>
                      <a:cubicBezTo>
                        <a:pt x="287" y="5"/>
                        <a:pt x="287" y="2"/>
                        <a:pt x="286" y="0"/>
                      </a:cubicBezTo>
                      <a:cubicBezTo>
                        <a:pt x="14" y="272"/>
                        <a:pt x="14" y="272"/>
                        <a:pt x="14" y="272"/>
                      </a:cubicBezTo>
                      <a:cubicBezTo>
                        <a:pt x="12" y="281"/>
                        <a:pt x="12" y="281"/>
                        <a:pt x="12" y="281"/>
                      </a:cubicBezTo>
                      <a:cubicBezTo>
                        <a:pt x="9" y="281"/>
                        <a:pt x="9" y="279"/>
                        <a:pt x="8" y="278"/>
                      </a:cubicBezTo>
                      <a:cubicBezTo>
                        <a:pt x="2" y="283"/>
                        <a:pt x="2" y="283"/>
                        <a:pt x="2" y="283"/>
                      </a:cubicBezTo>
                      <a:cubicBezTo>
                        <a:pt x="3" y="286"/>
                        <a:pt x="6" y="290"/>
                        <a:pt x="6" y="292"/>
                      </a:cubicBezTo>
                      <a:cubicBezTo>
                        <a:pt x="6" y="295"/>
                        <a:pt x="2" y="297"/>
                        <a:pt x="0" y="300"/>
                      </a:cubicBezTo>
                      <a:cubicBezTo>
                        <a:pt x="286" y="15"/>
                        <a:pt x="286" y="15"/>
                        <a:pt x="286" y="15"/>
                      </a:cubicBezTo>
                      <a:cubicBezTo>
                        <a:pt x="286" y="12"/>
                        <a:pt x="287" y="9"/>
                        <a:pt x="287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97" name="Freeform 372"/>
                <p:cNvSpPr/>
                <p:nvPr/>
              </p:nvSpPr>
              <p:spPr bwMode="auto">
                <a:xfrm>
                  <a:off x="980" y="2098"/>
                  <a:ext cx="33" cy="32"/>
                </a:xfrm>
                <a:custGeom>
                  <a:avLst/>
                  <a:gdLst>
                    <a:gd name="T0" fmla="*/ 8 w 33"/>
                    <a:gd name="T1" fmla="*/ 32 h 32"/>
                    <a:gd name="T2" fmla="*/ 21 w 33"/>
                    <a:gd name="T3" fmla="*/ 25 h 32"/>
                    <a:gd name="T4" fmla="*/ 22 w 33"/>
                    <a:gd name="T5" fmla="*/ 19 h 32"/>
                    <a:gd name="T6" fmla="*/ 32 w 33"/>
                    <a:gd name="T7" fmla="*/ 4 h 32"/>
                    <a:gd name="T8" fmla="*/ 33 w 33"/>
                    <a:gd name="T9" fmla="*/ 0 h 32"/>
                    <a:gd name="T10" fmla="*/ 0 w 33"/>
                    <a:gd name="T11" fmla="*/ 32 h 32"/>
                    <a:gd name="T12" fmla="*/ 8 w 33"/>
                    <a:gd name="T13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32">
                      <a:moveTo>
                        <a:pt x="8" y="32"/>
                      </a:moveTo>
                      <a:cubicBezTo>
                        <a:pt x="13" y="32"/>
                        <a:pt x="19" y="28"/>
                        <a:pt x="21" y="25"/>
                      </a:cubicBezTo>
                      <a:cubicBezTo>
                        <a:pt x="21" y="24"/>
                        <a:pt x="21" y="20"/>
                        <a:pt x="22" y="19"/>
                      </a:cubicBezTo>
                      <a:cubicBezTo>
                        <a:pt x="26" y="13"/>
                        <a:pt x="28" y="10"/>
                        <a:pt x="32" y="4"/>
                      </a:cubicBezTo>
                      <a:cubicBezTo>
                        <a:pt x="32" y="4"/>
                        <a:pt x="32" y="2"/>
                        <a:pt x="33" y="0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3" y="32"/>
                        <a:pt x="5" y="32"/>
                        <a:pt x="8" y="3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98" name="Freeform 373"/>
                <p:cNvSpPr/>
                <p:nvPr/>
              </p:nvSpPr>
              <p:spPr bwMode="auto">
                <a:xfrm>
                  <a:off x="877" y="2168"/>
                  <a:ext cx="66" cy="70"/>
                </a:xfrm>
                <a:custGeom>
                  <a:avLst/>
                  <a:gdLst>
                    <a:gd name="T0" fmla="*/ 12 w 66"/>
                    <a:gd name="T1" fmla="*/ 69 h 69"/>
                    <a:gd name="T2" fmla="*/ 52 w 66"/>
                    <a:gd name="T3" fmla="*/ 29 h 69"/>
                    <a:gd name="T4" fmla="*/ 55 w 66"/>
                    <a:gd name="T5" fmla="*/ 22 h 69"/>
                    <a:gd name="T6" fmla="*/ 55 w 66"/>
                    <a:gd name="T7" fmla="*/ 22 h 69"/>
                    <a:gd name="T8" fmla="*/ 66 w 66"/>
                    <a:gd name="T9" fmla="*/ 9 h 69"/>
                    <a:gd name="T10" fmla="*/ 66 w 66"/>
                    <a:gd name="T11" fmla="*/ 0 h 69"/>
                    <a:gd name="T12" fmla="*/ 0 w 66"/>
                    <a:gd name="T13" fmla="*/ 66 h 69"/>
                    <a:gd name="T14" fmla="*/ 2 w 66"/>
                    <a:gd name="T15" fmla="*/ 66 h 69"/>
                    <a:gd name="T16" fmla="*/ 12 w 66"/>
                    <a:gd name="T17" fmla="*/ 69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6" h="69">
                      <a:moveTo>
                        <a:pt x="12" y="69"/>
                      </a:moveTo>
                      <a:cubicBezTo>
                        <a:pt x="52" y="29"/>
                        <a:pt x="52" y="29"/>
                        <a:pt x="52" y="29"/>
                      </a:cubicBezTo>
                      <a:cubicBezTo>
                        <a:pt x="53" y="26"/>
                        <a:pt x="53" y="25"/>
                        <a:pt x="55" y="22"/>
                      </a:cubicBezTo>
                      <a:cubicBezTo>
                        <a:pt x="55" y="22"/>
                        <a:pt x="55" y="22"/>
                        <a:pt x="55" y="22"/>
                      </a:cubicBezTo>
                      <a:cubicBezTo>
                        <a:pt x="58" y="17"/>
                        <a:pt x="61" y="12"/>
                        <a:pt x="66" y="9"/>
                      </a:cubicBezTo>
                      <a:cubicBezTo>
                        <a:pt x="66" y="0"/>
                        <a:pt x="66" y="0"/>
                        <a:pt x="66" y="0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1" y="66"/>
                        <a:pt x="2" y="66"/>
                        <a:pt x="2" y="66"/>
                      </a:cubicBezTo>
                      <a:cubicBezTo>
                        <a:pt x="4" y="66"/>
                        <a:pt x="8" y="68"/>
                        <a:pt x="12" y="6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699" name="Freeform 374"/>
                <p:cNvSpPr/>
                <p:nvPr/>
              </p:nvSpPr>
              <p:spPr bwMode="auto">
                <a:xfrm>
                  <a:off x="817" y="2240"/>
                  <a:ext cx="60" cy="57"/>
                </a:xfrm>
                <a:custGeom>
                  <a:avLst/>
                  <a:gdLst>
                    <a:gd name="T0" fmla="*/ 13 w 59"/>
                    <a:gd name="T1" fmla="*/ 56 h 57"/>
                    <a:gd name="T2" fmla="*/ 17 w 59"/>
                    <a:gd name="T3" fmla="*/ 52 h 57"/>
                    <a:gd name="T4" fmla="*/ 17 w 59"/>
                    <a:gd name="T5" fmla="*/ 50 h 57"/>
                    <a:gd name="T6" fmla="*/ 17 w 59"/>
                    <a:gd name="T7" fmla="*/ 50 h 57"/>
                    <a:gd name="T8" fmla="*/ 17 w 59"/>
                    <a:gd name="T9" fmla="*/ 50 h 57"/>
                    <a:gd name="T10" fmla="*/ 19 w 59"/>
                    <a:gd name="T11" fmla="*/ 35 h 57"/>
                    <a:gd name="T12" fmla="*/ 35 w 59"/>
                    <a:gd name="T13" fmla="*/ 34 h 57"/>
                    <a:gd name="T14" fmla="*/ 59 w 59"/>
                    <a:gd name="T15" fmla="*/ 10 h 57"/>
                    <a:gd name="T16" fmla="*/ 56 w 59"/>
                    <a:gd name="T17" fmla="*/ 6 h 57"/>
                    <a:gd name="T18" fmla="*/ 54 w 59"/>
                    <a:gd name="T19" fmla="*/ 0 h 57"/>
                    <a:gd name="T20" fmla="*/ 0 w 59"/>
                    <a:gd name="T21" fmla="*/ 53 h 57"/>
                    <a:gd name="T22" fmla="*/ 10 w 59"/>
                    <a:gd name="T23" fmla="*/ 57 h 57"/>
                    <a:gd name="T24" fmla="*/ 13 w 59"/>
                    <a:gd name="T25" fmla="*/ 56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9" h="57">
                      <a:moveTo>
                        <a:pt x="13" y="56"/>
                      </a:moveTo>
                      <a:cubicBezTo>
                        <a:pt x="17" y="52"/>
                        <a:pt x="17" y="52"/>
                        <a:pt x="17" y="52"/>
                      </a:cubicBezTo>
                      <a:cubicBezTo>
                        <a:pt x="17" y="52"/>
                        <a:pt x="17" y="51"/>
                        <a:pt x="17" y="50"/>
                      </a:cubicBezTo>
                      <a:cubicBezTo>
                        <a:pt x="17" y="50"/>
                        <a:pt x="17" y="50"/>
                        <a:pt x="17" y="50"/>
                      </a:cubicBezTo>
                      <a:cubicBezTo>
                        <a:pt x="17" y="50"/>
                        <a:pt x="17" y="50"/>
                        <a:pt x="17" y="50"/>
                      </a:cubicBezTo>
                      <a:cubicBezTo>
                        <a:pt x="20" y="47"/>
                        <a:pt x="16" y="38"/>
                        <a:pt x="19" y="35"/>
                      </a:cubicBezTo>
                      <a:cubicBezTo>
                        <a:pt x="22" y="32"/>
                        <a:pt x="30" y="35"/>
                        <a:pt x="35" y="34"/>
                      </a:cubicBezTo>
                      <a:cubicBezTo>
                        <a:pt x="59" y="10"/>
                        <a:pt x="59" y="10"/>
                        <a:pt x="59" y="10"/>
                      </a:cubicBezTo>
                      <a:cubicBezTo>
                        <a:pt x="58" y="9"/>
                        <a:pt x="56" y="8"/>
                        <a:pt x="56" y="6"/>
                      </a:cubicBezTo>
                      <a:cubicBezTo>
                        <a:pt x="55" y="4"/>
                        <a:pt x="55" y="2"/>
                        <a:pt x="54" y="0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4" y="54"/>
                        <a:pt x="6" y="57"/>
                        <a:pt x="10" y="57"/>
                      </a:cubicBezTo>
                      <a:cubicBezTo>
                        <a:pt x="11" y="57"/>
                        <a:pt x="12" y="56"/>
                        <a:pt x="13" y="5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00" name="Freeform 375"/>
                <p:cNvSpPr/>
                <p:nvPr/>
              </p:nvSpPr>
              <p:spPr bwMode="auto">
                <a:xfrm>
                  <a:off x="734" y="2299"/>
                  <a:ext cx="85" cy="92"/>
                </a:xfrm>
                <a:custGeom>
                  <a:avLst/>
                  <a:gdLst>
                    <a:gd name="T0" fmla="*/ 80 w 85"/>
                    <a:gd name="T1" fmla="*/ 10 h 91"/>
                    <a:gd name="T2" fmla="*/ 82 w 85"/>
                    <a:gd name="T3" fmla="*/ 11 h 91"/>
                    <a:gd name="T4" fmla="*/ 85 w 85"/>
                    <a:gd name="T5" fmla="*/ 8 h 91"/>
                    <a:gd name="T6" fmla="*/ 83 w 85"/>
                    <a:gd name="T7" fmla="*/ 8 h 91"/>
                    <a:gd name="T8" fmla="*/ 78 w 85"/>
                    <a:gd name="T9" fmla="*/ 0 h 91"/>
                    <a:gd name="T10" fmla="*/ 0 w 85"/>
                    <a:gd name="T11" fmla="*/ 78 h 91"/>
                    <a:gd name="T12" fmla="*/ 3 w 85"/>
                    <a:gd name="T13" fmla="*/ 89 h 91"/>
                    <a:gd name="T14" fmla="*/ 3 w 85"/>
                    <a:gd name="T15" fmla="*/ 91 h 91"/>
                    <a:gd name="T16" fmla="*/ 81 w 85"/>
                    <a:gd name="T17" fmla="*/ 12 h 91"/>
                    <a:gd name="T18" fmla="*/ 80 w 85"/>
                    <a:gd name="T19" fmla="*/ 10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5" h="91">
                      <a:moveTo>
                        <a:pt x="80" y="10"/>
                      </a:moveTo>
                      <a:cubicBezTo>
                        <a:pt x="81" y="10"/>
                        <a:pt x="81" y="10"/>
                        <a:pt x="82" y="11"/>
                      </a:cubicBezTo>
                      <a:cubicBezTo>
                        <a:pt x="85" y="8"/>
                        <a:pt x="85" y="8"/>
                        <a:pt x="85" y="8"/>
                      </a:cubicBezTo>
                      <a:cubicBezTo>
                        <a:pt x="84" y="8"/>
                        <a:pt x="84" y="8"/>
                        <a:pt x="83" y="8"/>
                      </a:cubicBezTo>
                      <a:cubicBezTo>
                        <a:pt x="81" y="8"/>
                        <a:pt x="79" y="3"/>
                        <a:pt x="78" y="0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1" y="82"/>
                        <a:pt x="3" y="86"/>
                        <a:pt x="3" y="89"/>
                      </a:cubicBezTo>
                      <a:cubicBezTo>
                        <a:pt x="3" y="90"/>
                        <a:pt x="3" y="90"/>
                        <a:pt x="3" y="91"/>
                      </a:cubicBezTo>
                      <a:cubicBezTo>
                        <a:pt x="81" y="12"/>
                        <a:pt x="81" y="12"/>
                        <a:pt x="81" y="12"/>
                      </a:cubicBezTo>
                      <a:cubicBezTo>
                        <a:pt x="81" y="12"/>
                        <a:pt x="80" y="11"/>
                        <a:pt x="80" y="1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01" name="Freeform 376"/>
                <p:cNvSpPr/>
                <p:nvPr/>
              </p:nvSpPr>
              <p:spPr bwMode="auto">
                <a:xfrm>
                  <a:off x="806" y="2329"/>
                  <a:ext cx="4" cy="4"/>
                </a:xfrm>
                <a:custGeom>
                  <a:avLst/>
                  <a:gdLst>
                    <a:gd name="T0" fmla="*/ 4 w 4"/>
                    <a:gd name="T1" fmla="*/ 1 h 4"/>
                    <a:gd name="T2" fmla="*/ 4 w 4"/>
                    <a:gd name="T3" fmla="*/ 0 h 4"/>
                    <a:gd name="T4" fmla="*/ 0 w 4"/>
                    <a:gd name="T5" fmla="*/ 4 h 4"/>
                    <a:gd name="T6" fmla="*/ 4 w 4"/>
                    <a:gd name="T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4" y="1"/>
                      </a:moveTo>
                      <a:cubicBezTo>
                        <a:pt x="4" y="1"/>
                        <a:pt x="4" y="0"/>
                        <a:pt x="4" y="0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" y="4"/>
                        <a:pt x="4" y="3"/>
                        <a:pt x="4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02" name="Freeform 377"/>
                <p:cNvSpPr/>
                <p:nvPr/>
              </p:nvSpPr>
              <p:spPr bwMode="auto">
                <a:xfrm>
                  <a:off x="738" y="2346"/>
                  <a:ext cx="64" cy="70"/>
                </a:xfrm>
                <a:custGeom>
                  <a:avLst/>
                  <a:gdLst>
                    <a:gd name="T0" fmla="*/ 56 w 64"/>
                    <a:gd name="T1" fmla="*/ 0 h 70"/>
                    <a:gd name="T2" fmla="*/ 3 w 64"/>
                    <a:gd name="T3" fmla="*/ 53 h 70"/>
                    <a:gd name="T4" fmla="*/ 5 w 64"/>
                    <a:gd name="T5" fmla="*/ 58 h 70"/>
                    <a:gd name="T6" fmla="*/ 3 w 64"/>
                    <a:gd name="T7" fmla="*/ 63 h 70"/>
                    <a:gd name="T8" fmla="*/ 5 w 64"/>
                    <a:gd name="T9" fmla="*/ 64 h 70"/>
                    <a:gd name="T10" fmla="*/ 0 w 64"/>
                    <a:gd name="T11" fmla="*/ 69 h 70"/>
                    <a:gd name="T12" fmla="*/ 1 w 64"/>
                    <a:gd name="T13" fmla="*/ 70 h 70"/>
                    <a:gd name="T14" fmla="*/ 64 w 64"/>
                    <a:gd name="T15" fmla="*/ 8 h 70"/>
                    <a:gd name="T16" fmla="*/ 56 w 64"/>
                    <a:gd name="T17" fmla="*/ 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4" h="70">
                      <a:moveTo>
                        <a:pt x="56" y="0"/>
                      </a:moveTo>
                      <a:cubicBezTo>
                        <a:pt x="3" y="53"/>
                        <a:pt x="3" y="53"/>
                        <a:pt x="3" y="53"/>
                      </a:cubicBezTo>
                      <a:cubicBezTo>
                        <a:pt x="4" y="54"/>
                        <a:pt x="5" y="56"/>
                        <a:pt x="5" y="58"/>
                      </a:cubicBezTo>
                      <a:cubicBezTo>
                        <a:pt x="5" y="60"/>
                        <a:pt x="4" y="61"/>
                        <a:pt x="3" y="63"/>
                      </a:cubicBezTo>
                      <a:cubicBezTo>
                        <a:pt x="4" y="63"/>
                        <a:pt x="4" y="64"/>
                        <a:pt x="5" y="64"/>
                      </a:cubicBezTo>
                      <a:cubicBezTo>
                        <a:pt x="5" y="67"/>
                        <a:pt x="0" y="66"/>
                        <a:pt x="0" y="69"/>
                      </a:cubicBezTo>
                      <a:cubicBezTo>
                        <a:pt x="0" y="69"/>
                        <a:pt x="0" y="70"/>
                        <a:pt x="1" y="70"/>
                      </a:cubicBezTo>
                      <a:cubicBezTo>
                        <a:pt x="64" y="8"/>
                        <a:pt x="64" y="8"/>
                        <a:pt x="64" y="8"/>
                      </a:cubicBezTo>
                      <a:cubicBezTo>
                        <a:pt x="61" y="6"/>
                        <a:pt x="57" y="5"/>
                        <a:pt x="56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03" name="Freeform 378"/>
                <p:cNvSpPr/>
                <p:nvPr/>
              </p:nvSpPr>
              <p:spPr bwMode="auto">
                <a:xfrm>
                  <a:off x="746" y="2375"/>
                  <a:ext cx="49" cy="53"/>
                </a:xfrm>
                <a:custGeom>
                  <a:avLst/>
                  <a:gdLst>
                    <a:gd name="T0" fmla="*/ 33 w 49"/>
                    <a:gd name="T1" fmla="*/ 24 h 53"/>
                    <a:gd name="T2" fmla="*/ 38 w 49"/>
                    <a:gd name="T3" fmla="*/ 12 h 53"/>
                    <a:gd name="T4" fmla="*/ 47 w 49"/>
                    <a:gd name="T5" fmla="*/ 7 h 53"/>
                    <a:gd name="T6" fmla="*/ 49 w 49"/>
                    <a:gd name="T7" fmla="*/ 0 h 53"/>
                    <a:gd name="T8" fmla="*/ 0 w 49"/>
                    <a:gd name="T9" fmla="*/ 48 h 53"/>
                    <a:gd name="T10" fmla="*/ 8 w 49"/>
                    <a:gd name="T11" fmla="*/ 50 h 53"/>
                    <a:gd name="T12" fmla="*/ 10 w 49"/>
                    <a:gd name="T13" fmla="*/ 53 h 53"/>
                    <a:gd name="T14" fmla="*/ 35 w 49"/>
                    <a:gd name="T15" fmla="*/ 28 h 53"/>
                    <a:gd name="T16" fmla="*/ 33 w 49"/>
                    <a:gd name="T17" fmla="*/ 24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9" h="53">
                      <a:moveTo>
                        <a:pt x="33" y="24"/>
                      </a:moveTo>
                      <a:cubicBezTo>
                        <a:pt x="33" y="19"/>
                        <a:pt x="35" y="15"/>
                        <a:pt x="38" y="12"/>
                      </a:cubicBezTo>
                      <a:cubicBezTo>
                        <a:pt x="41" y="9"/>
                        <a:pt x="45" y="11"/>
                        <a:pt x="47" y="7"/>
                      </a:cubicBezTo>
                      <a:cubicBezTo>
                        <a:pt x="48" y="4"/>
                        <a:pt x="48" y="2"/>
                        <a:pt x="49" y="0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2" y="49"/>
                        <a:pt x="5" y="50"/>
                        <a:pt x="8" y="50"/>
                      </a:cubicBezTo>
                      <a:cubicBezTo>
                        <a:pt x="8" y="51"/>
                        <a:pt x="9" y="53"/>
                        <a:pt x="10" y="53"/>
                      </a:cubicBezTo>
                      <a:cubicBezTo>
                        <a:pt x="35" y="28"/>
                        <a:pt x="35" y="28"/>
                        <a:pt x="35" y="28"/>
                      </a:cubicBezTo>
                      <a:cubicBezTo>
                        <a:pt x="34" y="27"/>
                        <a:pt x="33" y="26"/>
                        <a:pt x="33" y="2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04" name="Freeform 379"/>
                <p:cNvSpPr/>
                <p:nvPr/>
              </p:nvSpPr>
              <p:spPr bwMode="auto">
                <a:xfrm>
                  <a:off x="800" y="2363"/>
                  <a:ext cx="6" cy="7"/>
                </a:xfrm>
                <a:custGeom>
                  <a:avLst/>
                  <a:gdLst>
                    <a:gd name="T0" fmla="*/ 6 w 6"/>
                    <a:gd name="T1" fmla="*/ 0 h 7"/>
                    <a:gd name="T2" fmla="*/ 0 w 6"/>
                    <a:gd name="T3" fmla="*/ 7 h 7"/>
                    <a:gd name="T4" fmla="*/ 6 w 6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7">
                      <a:moveTo>
                        <a:pt x="6" y="0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2" y="5"/>
                        <a:pt x="5" y="3"/>
                        <a:pt x="6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05" name="Freeform 380"/>
                <p:cNvSpPr/>
                <p:nvPr/>
              </p:nvSpPr>
              <p:spPr bwMode="auto">
                <a:xfrm>
                  <a:off x="765" y="2411"/>
                  <a:ext cx="26" cy="27"/>
                </a:xfrm>
                <a:custGeom>
                  <a:avLst/>
                  <a:gdLst>
                    <a:gd name="T0" fmla="*/ 22 w 26"/>
                    <a:gd name="T1" fmla="*/ 0 h 27"/>
                    <a:gd name="T2" fmla="*/ 0 w 26"/>
                    <a:gd name="T3" fmla="*/ 22 h 27"/>
                    <a:gd name="T4" fmla="*/ 8 w 26"/>
                    <a:gd name="T5" fmla="*/ 24 h 27"/>
                    <a:gd name="T6" fmla="*/ 10 w 26"/>
                    <a:gd name="T7" fmla="*/ 27 h 27"/>
                    <a:gd name="T8" fmla="*/ 26 w 26"/>
                    <a:gd name="T9" fmla="*/ 12 h 27"/>
                    <a:gd name="T10" fmla="*/ 22 w 26"/>
                    <a:gd name="T11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27">
                      <a:moveTo>
                        <a:pt x="22" y="0"/>
                      </a:move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2" y="23"/>
                        <a:pt x="5" y="23"/>
                        <a:pt x="8" y="24"/>
                      </a:cubicBezTo>
                      <a:cubicBezTo>
                        <a:pt x="9" y="25"/>
                        <a:pt x="10" y="26"/>
                        <a:pt x="10" y="27"/>
                      </a:cubicBezTo>
                      <a:cubicBezTo>
                        <a:pt x="26" y="12"/>
                        <a:pt x="26" y="12"/>
                        <a:pt x="26" y="12"/>
                      </a:cubicBezTo>
                      <a:cubicBezTo>
                        <a:pt x="24" y="9"/>
                        <a:pt x="23" y="4"/>
                        <a:pt x="2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06" name="Freeform 381"/>
                <p:cNvSpPr/>
                <p:nvPr/>
              </p:nvSpPr>
              <p:spPr bwMode="auto">
                <a:xfrm>
                  <a:off x="783" y="2429"/>
                  <a:ext cx="25" cy="14"/>
                </a:xfrm>
                <a:custGeom>
                  <a:avLst/>
                  <a:gdLst>
                    <a:gd name="T0" fmla="*/ 0 w 25"/>
                    <a:gd name="T1" fmla="*/ 14 h 14"/>
                    <a:gd name="T2" fmla="*/ 6 w 25"/>
                    <a:gd name="T3" fmla="*/ 14 h 14"/>
                    <a:gd name="T4" fmla="*/ 9 w 25"/>
                    <a:gd name="T5" fmla="*/ 14 h 14"/>
                    <a:gd name="T6" fmla="*/ 12 w 25"/>
                    <a:gd name="T7" fmla="*/ 14 h 14"/>
                    <a:gd name="T8" fmla="*/ 19 w 25"/>
                    <a:gd name="T9" fmla="*/ 11 h 14"/>
                    <a:gd name="T10" fmla="*/ 25 w 25"/>
                    <a:gd name="T11" fmla="*/ 5 h 14"/>
                    <a:gd name="T12" fmla="*/ 15 w 25"/>
                    <a:gd name="T13" fmla="*/ 0 h 14"/>
                    <a:gd name="T14" fmla="*/ 0 w 25"/>
                    <a:gd name="T15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5" h="14">
                      <a:moveTo>
                        <a:pt x="0" y="14"/>
                      </a:moveTo>
                      <a:cubicBezTo>
                        <a:pt x="2" y="14"/>
                        <a:pt x="4" y="14"/>
                        <a:pt x="6" y="14"/>
                      </a:cubicBezTo>
                      <a:cubicBezTo>
                        <a:pt x="7" y="14"/>
                        <a:pt x="8" y="14"/>
                        <a:pt x="9" y="14"/>
                      </a:cubicBezTo>
                      <a:cubicBezTo>
                        <a:pt x="10" y="14"/>
                        <a:pt x="10" y="14"/>
                        <a:pt x="12" y="14"/>
                      </a:cubicBezTo>
                      <a:cubicBezTo>
                        <a:pt x="13" y="14"/>
                        <a:pt x="16" y="12"/>
                        <a:pt x="19" y="11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1" y="4"/>
                        <a:pt x="18" y="2"/>
                        <a:pt x="15" y="0"/>
                      </a:cubicBez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07" name="Freeform 382"/>
                <p:cNvSpPr/>
                <p:nvPr/>
              </p:nvSpPr>
              <p:spPr bwMode="auto">
                <a:xfrm>
                  <a:off x="677" y="1869"/>
                  <a:ext cx="26" cy="20"/>
                </a:xfrm>
                <a:custGeom>
                  <a:avLst/>
                  <a:gdLst>
                    <a:gd name="T0" fmla="*/ 21 w 26"/>
                    <a:gd name="T1" fmla="*/ 0 h 20"/>
                    <a:gd name="T2" fmla="*/ 7 w 26"/>
                    <a:gd name="T3" fmla="*/ 5 h 20"/>
                    <a:gd name="T4" fmla="*/ 0 w 26"/>
                    <a:gd name="T5" fmla="*/ 12 h 20"/>
                    <a:gd name="T6" fmla="*/ 0 w 26"/>
                    <a:gd name="T7" fmla="*/ 12 h 20"/>
                    <a:gd name="T8" fmla="*/ 8 w 26"/>
                    <a:gd name="T9" fmla="*/ 20 h 20"/>
                    <a:gd name="T10" fmla="*/ 12 w 26"/>
                    <a:gd name="T11" fmla="*/ 15 h 20"/>
                    <a:gd name="T12" fmla="*/ 11 w 26"/>
                    <a:gd name="T13" fmla="*/ 13 h 20"/>
                    <a:gd name="T14" fmla="*/ 21 w 26"/>
                    <a:gd name="T15" fmla="*/ 6 h 20"/>
                    <a:gd name="T16" fmla="*/ 21 w 26"/>
                    <a:gd name="T17" fmla="*/ 6 h 20"/>
                    <a:gd name="T18" fmla="*/ 26 w 26"/>
                    <a:gd name="T19" fmla="*/ 1 h 20"/>
                    <a:gd name="T20" fmla="*/ 21 w 26"/>
                    <a:gd name="T21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" h="20">
                      <a:moveTo>
                        <a:pt x="21" y="0"/>
                      </a:moveTo>
                      <a:cubicBezTo>
                        <a:pt x="15" y="0"/>
                        <a:pt x="12" y="4"/>
                        <a:pt x="7" y="5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2" y="14"/>
                        <a:pt x="4" y="18"/>
                        <a:pt x="8" y="20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2" y="14"/>
                        <a:pt x="11" y="14"/>
                        <a:pt x="11" y="13"/>
                      </a:cubicBezTo>
                      <a:cubicBezTo>
                        <a:pt x="11" y="12"/>
                        <a:pt x="19" y="6"/>
                        <a:pt x="21" y="6"/>
                      </a:cubicBezTo>
                      <a:cubicBezTo>
                        <a:pt x="21" y="6"/>
                        <a:pt x="21" y="6"/>
                        <a:pt x="21" y="6"/>
                      </a:cubicBezTo>
                      <a:cubicBezTo>
                        <a:pt x="26" y="1"/>
                        <a:pt x="26" y="1"/>
                        <a:pt x="26" y="1"/>
                      </a:cubicBezTo>
                      <a:cubicBezTo>
                        <a:pt x="24" y="1"/>
                        <a:pt x="23" y="0"/>
                        <a:pt x="2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08" name="Freeform 383"/>
                <p:cNvSpPr/>
                <p:nvPr/>
              </p:nvSpPr>
              <p:spPr bwMode="auto">
                <a:xfrm>
                  <a:off x="704" y="1876"/>
                  <a:ext cx="10" cy="9"/>
                </a:xfrm>
                <a:custGeom>
                  <a:avLst/>
                  <a:gdLst>
                    <a:gd name="T0" fmla="*/ 3 w 9"/>
                    <a:gd name="T1" fmla="*/ 9 h 9"/>
                    <a:gd name="T2" fmla="*/ 8 w 9"/>
                    <a:gd name="T3" fmla="*/ 4 h 9"/>
                    <a:gd name="T4" fmla="*/ 9 w 9"/>
                    <a:gd name="T5" fmla="*/ 2 h 9"/>
                    <a:gd name="T6" fmla="*/ 7 w 9"/>
                    <a:gd name="T7" fmla="*/ 0 h 9"/>
                    <a:gd name="T8" fmla="*/ 0 w 9"/>
                    <a:gd name="T9" fmla="*/ 7 h 9"/>
                    <a:gd name="T10" fmla="*/ 3 w 9"/>
                    <a:gd name="T11" fmla="*/ 9 h 9"/>
                    <a:gd name="T12" fmla="*/ 3 w 9"/>
                    <a:gd name="T13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9">
                      <a:moveTo>
                        <a:pt x="3" y="9"/>
                      </a:moveTo>
                      <a:cubicBezTo>
                        <a:pt x="4" y="7"/>
                        <a:pt x="6" y="6"/>
                        <a:pt x="8" y="4"/>
                      </a:cubicBezTo>
                      <a:cubicBezTo>
                        <a:pt x="9" y="3"/>
                        <a:pt x="9" y="3"/>
                        <a:pt x="9" y="2"/>
                      </a:cubicBezTo>
                      <a:cubicBezTo>
                        <a:pt x="9" y="2"/>
                        <a:pt x="8" y="1"/>
                        <a:pt x="7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1" y="8"/>
                        <a:pt x="2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09" name="Freeform 384"/>
                <p:cNvSpPr/>
                <p:nvPr/>
              </p:nvSpPr>
              <p:spPr bwMode="auto">
                <a:xfrm>
                  <a:off x="708" y="1880"/>
                  <a:ext cx="5" cy="5"/>
                </a:xfrm>
                <a:custGeom>
                  <a:avLst/>
                  <a:gdLst>
                    <a:gd name="T0" fmla="*/ 0 w 5"/>
                    <a:gd name="T1" fmla="*/ 5 h 5"/>
                    <a:gd name="T2" fmla="*/ 5 w 5"/>
                    <a:gd name="T3" fmla="*/ 0 h 5"/>
                    <a:gd name="T4" fmla="*/ 0 w 5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5">
                      <a:moveTo>
                        <a:pt x="0" y="5"/>
                      </a:moveTo>
                      <a:cubicBezTo>
                        <a:pt x="1" y="4"/>
                        <a:pt x="3" y="2"/>
                        <a:pt x="5" y="0"/>
                      </a:cubicBezTo>
                      <a:cubicBezTo>
                        <a:pt x="3" y="2"/>
                        <a:pt x="1" y="3"/>
                        <a:pt x="0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10" name="Freeform 385"/>
                <p:cNvSpPr/>
                <p:nvPr/>
              </p:nvSpPr>
              <p:spPr bwMode="auto">
                <a:xfrm>
                  <a:off x="1447" y="1109"/>
                  <a:ext cx="5" cy="9"/>
                </a:xfrm>
                <a:custGeom>
                  <a:avLst/>
                  <a:gdLst>
                    <a:gd name="T0" fmla="*/ 5 w 5"/>
                    <a:gd name="T1" fmla="*/ 9 h 9"/>
                    <a:gd name="T2" fmla="*/ 2 w 5"/>
                    <a:gd name="T3" fmla="*/ 0 h 9"/>
                    <a:gd name="T4" fmla="*/ 0 w 5"/>
                    <a:gd name="T5" fmla="*/ 3 h 9"/>
                    <a:gd name="T6" fmla="*/ 5 w 5"/>
                    <a:gd name="T7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9">
                      <a:moveTo>
                        <a:pt x="5" y="9"/>
                      </a:moveTo>
                      <a:cubicBezTo>
                        <a:pt x="4" y="6"/>
                        <a:pt x="3" y="3"/>
                        <a:pt x="2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5"/>
                        <a:pt x="2" y="8"/>
                        <a:pt x="5" y="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11" name="Freeform 386"/>
                <p:cNvSpPr/>
                <p:nvPr/>
              </p:nvSpPr>
              <p:spPr bwMode="auto">
                <a:xfrm>
                  <a:off x="1442" y="1142"/>
                  <a:ext cx="14" cy="3"/>
                </a:xfrm>
                <a:custGeom>
                  <a:avLst/>
                  <a:gdLst>
                    <a:gd name="T0" fmla="*/ 14 w 14"/>
                    <a:gd name="T1" fmla="*/ 1 h 3"/>
                    <a:gd name="T2" fmla="*/ 3 w 14"/>
                    <a:gd name="T3" fmla="*/ 0 h 3"/>
                    <a:gd name="T4" fmla="*/ 0 w 14"/>
                    <a:gd name="T5" fmla="*/ 3 h 3"/>
                    <a:gd name="T6" fmla="*/ 5 w 14"/>
                    <a:gd name="T7" fmla="*/ 3 h 3"/>
                    <a:gd name="T8" fmla="*/ 14 w 14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" h="3">
                      <a:moveTo>
                        <a:pt x="14" y="1"/>
                      </a:moveTo>
                      <a:cubicBezTo>
                        <a:pt x="13" y="0"/>
                        <a:pt x="7" y="0"/>
                        <a:pt x="3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3" y="3"/>
                        <a:pt x="5" y="3"/>
                        <a:pt x="5" y="3"/>
                      </a:cubicBezTo>
                      <a:cubicBezTo>
                        <a:pt x="8" y="1"/>
                        <a:pt x="11" y="2"/>
                        <a:pt x="14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12" name="Freeform 387"/>
                <p:cNvSpPr/>
                <p:nvPr/>
              </p:nvSpPr>
              <p:spPr bwMode="auto">
                <a:xfrm>
                  <a:off x="1278" y="1423"/>
                  <a:ext cx="4" cy="4"/>
                </a:xfrm>
                <a:custGeom>
                  <a:avLst/>
                  <a:gdLst>
                    <a:gd name="T0" fmla="*/ 3 w 4"/>
                    <a:gd name="T1" fmla="*/ 4 h 4"/>
                    <a:gd name="T2" fmla="*/ 4 w 4"/>
                    <a:gd name="T3" fmla="*/ 1 h 4"/>
                    <a:gd name="T4" fmla="*/ 3 w 4"/>
                    <a:gd name="T5" fmla="*/ 0 h 4"/>
                    <a:gd name="T6" fmla="*/ 0 w 4"/>
                    <a:gd name="T7" fmla="*/ 2 h 4"/>
                    <a:gd name="T8" fmla="*/ 1 w 4"/>
                    <a:gd name="T9" fmla="*/ 2 h 4"/>
                    <a:gd name="T10" fmla="*/ 3 w 4"/>
                    <a:gd name="T11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3" y="4"/>
                      </a:moveTo>
                      <a:cubicBezTo>
                        <a:pt x="4" y="4"/>
                        <a:pt x="4" y="2"/>
                        <a:pt x="4" y="1"/>
                      </a:cubicBezTo>
                      <a:cubicBezTo>
                        <a:pt x="4" y="1"/>
                        <a:pt x="3" y="0"/>
                        <a:pt x="3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2"/>
                        <a:pt x="2" y="4"/>
                        <a:pt x="3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13" name="Freeform 388"/>
                <p:cNvSpPr/>
                <p:nvPr/>
              </p:nvSpPr>
              <p:spPr bwMode="auto">
                <a:xfrm>
                  <a:off x="1284" y="1419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14" name="Freeform 389"/>
                <p:cNvSpPr/>
                <p:nvPr/>
              </p:nvSpPr>
              <p:spPr bwMode="auto">
                <a:xfrm>
                  <a:off x="1279" y="1444"/>
                  <a:ext cx="13" cy="26"/>
                </a:xfrm>
                <a:custGeom>
                  <a:avLst/>
                  <a:gdLst>
                    <a:gd name="T0" fmla="*/ 4 w 13"/>
                    <a:gd name="T1" fmla="*/ 15 h 26"/>
                    <a:gd name="T2" fmla="*/ 0 w 13"/>
                    <a:gd name="T3" fmla="*/ 21 h 26"/>
                    <a:gd name="T4" fmla="*/ 0 w 13"/>
                    <a:gd name="T5" fmla="*/ 26 h 26"/>
                    <a:gd name="T6" fmla="*/ 13 w 13"/>
                    <a:gd name="T7" fmla="*/ 12 h 26"/>
                    <a:gd name="T8" fmla="*/ 12 w 13"/>
                    <a:gd name="T9" fmla="*/ 12 h 26"/>
                    <a:gd name="T10" fmla="*/ 7 w 13"/>
                    <a:gd name="T11" fmla="*/ 10 h 26"/>
                    <a:gd name="T12" fmla="*/ 10 w 13"/>
                    <a:gd name="T13" fmla="*/ 4 h 26"/>
                    <a:gd name="T14" fmla="*/ 10 w 13"/>
                    <a:gd name="T15" fmla="*/ 0 h 26"/>
                    <a:gd name="T16" fmla="*/ 2 w 13"/>
                    <a:gd name="T17" fmla="*/ 8 h 26"/>
                    <a:gd name="T18" fmla="*/ 4 w 13"/>
                    <a:gd name="T19" fmla="*/ 1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" h="26">
                      <a:moveTo>
                        <a:pt x="4" y="15"/>
                      </a:moveTo>
                      <a:cubicBezTo>
                        <a:pt x="4" y="18"/>
                        <a:pt x="0" y="19"/>
                        <a:pt x="0" y="21"/>
                      </a:cubicBezTo>
                      <a:cubicBezTo>
                        <a:pt x="0" y="22"/>
                        <a:pt x="0" y="24"/>
                        <a:pt x="0" y="26"/>
                      </a:cubicBez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3" y="12"/>
                        <a:pt x="12" y="12"/>
                        <a:pt x="12" y="12"/>
                      </a:cubicBezTo>
                      <a:cubicBezTo>
                        <a:pt x="9" y="12"/>
                        <a:pt x="7" y="12"/>
                        <a:pt x="7" y="10"/>
                      </a:cubicBezTo>
                      <a:cubicBezTo>
                        <a:pt x="7" y="7"/>
                        <a:pt x="10" y="6"/>
                        <a:pt x="10" y="4"/>
                      </a:cubicBezTo>
                      <a:cubicBezTo>
                        <a:pt x="10" y="2"/>
                        <a:pt x="10" y="1"/>
                        <a:pt x="10" y="0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11"/>
                        <a:pt x="4" y="13"/>
                        <a:pt x="4" y="1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15" name="Freeform 390"/>
                <p:cNvSpPr/>
                <p:nvPr/>
              </p:nvSpPr>
              <p:spPr bwMode="auto">
                <a:xfrm>
                  <a:off x="1498" y="1265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16" name="Freeform 391"/>
                <p:cNvSpPr/>
                <p:nvPr/>
              </p:nvSpPr>
              <p:spPr bwMode="auto">
                <a:xfrm>
                  <a:off x="1503" y="1257"/>
                  <a:ext cx="6" cy="3"/>
                </a:xfrm>
                <a:custGeom>
                  <a:avLst/>
                  <a:gdLst>
                    <a:gd name="T0" fmla="*/ 3 w 6"/>
                    <a:gd name="T1" fmla="*/ 0 h 3"/>
                    <a:gd name="T2" fmla="*/ 0 w 6"/>
                    <a:gd name="T3" fmla="*/ 3 h 3"/>
                    <a:gd name="T4" fmla="*/ 6 w 6"/>
                    <a:gd name="T5" fmla="*/ 1 h 3"/>
                    <a:gd name="T6" fmla="*/ 3 w 6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3">
                      <a:moveTo>
                        <a:pt x="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2"/>
                        <a:pt x="4" y="2"/>
                        <a:pt x="6" y="1"/>
                      </a:cubicBezTo>
                      <a:cubicBezTo>
                        <a:pt x="5" y="0"/>
                        <a:pt x="4" y="0"/>
                        <a:pt x="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17" name="Freeform 392"/>
                <p:cNvSpPr/>
                <p:nvPr/>
              </p:nvSpPr>
              <p:spPr bwMode="auto">
                <a:xfrm>
                  <a:off x="1297" y="1488"/>
                  <a:ext cx="7" cy="6"/>
                </a:xfrm>
                <a:custGeom>
                  <a:avLst/>
                  <a:gdLst>
                    <a:gd name="T0" fmla="*/ 7 w 7"/>
                    <a:gd name="T1" fmla="*/ 2 h 6"/>
                    <a:gd name="T2" fmla="*/ 6 w 7"/>
                    <a:gd name="T3" fmla="*/ 0 h 6"/>
                    <a:gd name="T4" fmla="*/ 2 w 7"/>
                    <a:gd name="T5" fmla="*/ 3 h 6"/>
                    <a:gd name="T6" fmla="*/ 0 w 7"/>
                    <a:gd name="T7" fmla="*/ 6 h 6"/>
                    <a:gd name="T8" fmla="*/ 7 w 7"/>
                    <a:gd name="T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">
                      <a:moveTo>
                        <a:pt x="7" y="2"/>
                      </a:moveTo>
                      <a:cubicBezTo>
                        <a:pt x="7" y="2"/>
                        <a:pt x="6" y="1"/>
                        <a:pt x="6" y="0"/>
                      </a:cubicBezTo>
                      <a:cubicBezTo>
                        <a:pt x="5" y="2"/>
                        <a:pt x="4" y="3"/>
                        <a:pt x="2" y="3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3" y="5"/>
                        <a:pt x="7" y="5"/>
                        <a:pt x="7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18" name="Freeform 393"/>
                <p:cNvSpPr/>
                <p:nvPr/>
              </p:nvSpPr>
              <p:spPr bwMode="auto">
                <a:xfrm>
                  <a:off x="1330" y="1474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19" name="Freeform 394"/>
                <p:cNvSpPr/>
                <p:nvPr/>
              </p:nvSpPr>
              <p:spPr bwMode="auto">
                <a:xfrm>
                  <a:off x="1409" y="1397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20" name="Freeform 395"/>
                <p:cNvSpPr/>
                <p:nvPr/>
              </p:nvSpPr>
              <p:spPr bwMode="auto">
                <a:xfrm>
                  <a:off x="1460" y="1373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21" name="Freeform 396"/>
                <p:cNvSpPr/>
                <p:nvPr/>
              </p:nvSpPr>
              <p:spPr bwMode="auto">
                <a:xfrm>
                  <a:off x="1358" y="1488"/>
                  <a:ext cx="3" cy="3"/>
                </a:xfrm>
                <a:custGeom>
                  <a:avLst/>
                  <a:gdLst>
                    <a:gd name="T0" fmla="*/ 3 w 3"/>
                    <a:gd name="T1" fmla="*/ 0 h 3"/>
                    <a:gd name="T2" fmla="*/ 0 w 3"/>
                    <a:gd name="T3" fmla="*/ 3 h 3"/>
                    <a:gd name="T4" fmla="*/ 2 w 3"/>
                    <a:gd name="T5" fmla="*/ 2 h 3"/>
                    <a:gd name="T6" fmla="*/ 3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2" y="2"/>
                        <a:pt x="2" y="2"/>
                      </a:cubicBezTo>
                      <a:cubicBezTo>
                        <a:pt x="3" y="1"/>
                        <a:pt x="3" y="1"/>
                        <a:pt x="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22" name="Freeform 397"/>
                <p:cNvSpPr/>
                <p:nvPr/>
              </p:nvSpPr>
              <p:spPr bwMode="auto">
                <a:xfrm>
                  <a:off x="1479" y="1454"/>
                  <a:ext cx="3" cy="3"/>
                </a:xfrm>
                <a:custGeom>
                  <a:avLst/>
                  <a:gdLst>
                    <a:gd name="T0" fmla="*/ 3 w 3"/>
                    <a:gd name="T1" fmla="*/ 0 h 3"/>
                    <a:gd name="T2" fmla="*/ 0 w 3"/>
                    <a:gd name="T3" fmla="*/ 3 h 3"/>
                    <a:gd name="T4" fmla="*/ 3 w 3"/>
                    <a:gd name="T5" fmla="*/ 3 h 3"/>
                    <a:gd name="T6" fmla="*/ 3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2" y="3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23" name="Freeform 398"/>
                <p:cNvSpPr/>
                <p:nvPr/>
              </p:nvSpPr>
              <p:spPr bwMode="auto">
                <a:xfrm>
                  <a:off x="1605" y="1316"/>
                  <a:ext cx="28" cy="23"/>
                </a:xfrm>
                <a:custGeom>
                  <a:avLst/>
                  <a:gdLst>
                    <a:gd name="T0" fmla="*/ 7 w 28"/>
                    <a:gd name="T1" fmla="*/ 23 h 23"/>
                    <a:gd name="T2" fmla="*/ 15 w 28"/>
                    <a:gd name="T3" fmla="*/ 16 h 23"/>
                    <a:gd name="T4" fmla="*/ 15 w 28"/>
                    <a:gd name="T5" fmla="*/ 14 h 23"/>
                    <a:gd name="T6" fmla="*/ 16 w 28"/>
                    <a:gd name="T7" fmla="*/ 15 h 23"/>
                    <a:gd name="T8" fmla="*/ 28 w 28"/>
                    <a:gd name="T9" fmla="*/ 2 h 23"/>
                    <a:gd name="T10" fmla="*/ 23 w 28"/>
                    <a:gd name="T11" fmla="*/ 2 h 23"/>
                    <a:gd name="T12" fmla="*/ 15 w 28"/>
                    <a:gd name="T13" fmla="*/ 0 h 23"/>
                    <a:gd name="T14" fmla="*/ 0 w 28"/>
                    <a:gd name="T15" fmla="*/ 15 h 23"/>
                    <a:gd name="T16" fmla="*/ 7 w 28"/>
                    <a:gd name="T17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8" h="23">
                      <a:moveTo>
                        <a:pt x="7" y="23"/>
                      </a:moveTo>
                      <a:cubicBezTo>
                        <a:pt x="15" y="16"/>
                        <a:pt x="15" y="16"/>
                        <a:pt x="15" y="16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5"/>
                        <a:pt x="16" y="15"/>
                      </a:cubicBezTo>
                      <a:cubicBezTo>
                        <a:pt x="28" y="2"/>
                        <a:pt x="28" y="2"/>
                        <a:pt x="28" y="2"/>
                      </a:cubicBezTo>
                      <a:cubicBezTo>
                        <a:pt x="26" y="2"/>
                        <a:pt x="25" y="2"/>
                        <a:pt x="23" y="2"/>
                      </a:cubicBezTo>
                      <a:cubicBezTo>
                        <a:pt x="20" y="1"/>
                        <a:pt x="18" y="0"/>
                        <a:pt x="15" y="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2" y="18"/>
                        <a:pt x="4" y="21"/>
                        <a:pt x="7" y="2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24" name="Freeform 399"/>
                <p:cNvSpPr/>
                <p:nvPr/>
              </p:nvSpPr>
              <p:spPr bwMode="auto">
                <a:xfrm>
                  <a:off x="1492" y="1456"/>
                  <a:ext cx="3" cy="0"/>
                </a:xfrm>
                <a:custGeom>
                  <a:avLst/>
                  <a:gdLst>
                    <a:gd name="T0" fmla="*/ 3 w 3"/>
                    <a:gd name="T1" fmla="*/ 3 w 3"/>
                    <a:gd name="T2" fmla="*/ 0 w 3"/>
                    <a:gd name="T3" fmla="*/ 0 w 3"/>
                    <a:gd name="T4" fmla="*/ 0 w 3"/>
                    <a:gd name="T5" fmla="*/ 3 w 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</a:cxnLst>
                  <a:rect l="0" t="0" r="r" b="b"/>
                  <a:pathLst>
                    <a:path w="3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25" name="Freeform 400"/>
                <p:cNvSpPr/>
                <p:nvPr/>
              </p:nvSpPr>
              <p:spPr bwMode="auto">
                <a:xfrm>
                  <a:off x="1489" y="1456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26" name="Freeform 401"/>
                <p:cNvSpPr/>
                <p:nvPr/>
              </p:nvSpPr>
              <p:spPr bwMode="auto">
                <a:xfrm>
                  <a:off x="1512" y="1418"/>
                  <a:ext cx="8" cy="7"/>
                </a:xfrm>
                <a:custGeom>
                  <a:avLst/>
                  <a:gdLst>
                    <a:gd name="T0" fmla="*/ 2 w 8"/>
                    <a:gd name="T1" fmla="*/ 7 h 7"/>
                    <a:gd name="T2" fmla="*/ 7 w 8"/>
                    <a:gd name="T3" fmla="*/ 0 h 7"/>
                    <a:gd name="T4" fmla="*/ 0 w 8"/>
                    <a:gd name="T5" fmla="*/ 7 h 7"/>
                    <a:gd name="T6" fmla="*/ 2 w 8"/>
                    <a:gd name="T7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7">
                      <a:moveTo>
                        <a:pt x="2" y="7"/>
                      </a:moveTo>
                      <a:cubicBezTo>
                        <a:pt x="5" y="7"/>
                        <a:pt x="8" y="5"/>
                        <a:pt x="7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1" y="7"/>
                        <a:pt x="2" y="7"/>
                        <a:pt x="2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27" name="Freeform 402"/>
                <p:cNvSpPr/>
                <p:nvPr/>
              </p:nvSpPr>
              <p:spPr bwMode="auto">
                <a:xfrm>
                  <a:off x="1423" y="1550"/>
                  <a:ext cx="7" cy="7"/>
                </a:xfrm>
                <a:custGeom>
                  <a:avLst/>
                  <a:gdLst>
                    <a:gd name="T0" fmla="*/ 0 w 7"/>
                    <a:gd name="T1" fmla="*/ 3 h 6"/>
                    <a:gd name="T2" fmla="*/ 1 w 7"/>
                    <a:gd name="T3" fmla="*/ 5 h 6"/>
                    <a:gd name="T4" fmla="*/ 1 w 7"/>
                    <a:gd name="T5" fmla="*/ 6 h 6"/>
                    <a:gd name="T6" fmla="*/ 7 w 7"/>
                    <a:gd name="T7" fmla="*/ 0 h 6"/>
                    <a:gd name="T8" fmla="*/ 0 w 7"/>
                    <a:gd name="T9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6">
                      <a:moveTo>
                        <a:pt x="0" y="3"/>
                      </a:moveTo>
                      <a:cubicBezTo>
                        <a:pt x="0" y="4"/>
                        <a:pt x="1" y="5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4" y="1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28" name="Freeform 403"/>
                <p:cNvSpPr/>
                <p:nvPr/>
              </p:nvSpPr>
              <p:spPr bwMode="auto">
                <a:xfrm>
                  <a:off x="1427" y="1558"/>
                  <a:ext cx="19" cy="17"/>
                </a:xfrm>
                <a:custGeom>
                  <a:avLst/>
                  <a:gdLst>
                    <a:gd name="T0" fmla="*/ 2 w 19"/>
                    <a:gd name="T1" fmla="*/ 10 h 17"/>
                    <a:gd name="T2" fmla="*/ 8 w 19"/>
                    <a:gd name="T3" fmla="*/ 17 h 17"/>
                    <a:gd name="T4" fmla="*/ 19 w 19"/>
                    <a:gd name="T5" fmla="*/ 6 h 17"/>
                    <a:gd name="T6" fmla="*/ 17 w 19"/>
                    <a:gd name="T7" fmla="*/ 0 h 17"/>
                    <a:gd name="T8" fmla="*/ 10 w 19"/>
                    <a:gd name="T9" fmla="*/ 0 h 17"/>
                    <a:gd name="T10" fmla="*/ 0 w 19"/>
                    <a:gd name="T11" fmla="*/ 9 h 17"/>
                    <a:gd name="T12" fmla="*/ 2 w 19"/>
                    <a:gd name="T13" fmla="*/ 1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" h="17">
                      <a:moveTo>
                        <a:pt x="2" y="10"/>
                      </a:moveTo>
                      <a:cubicBezTo>
                        <a:pt x="5" y="11"/>
                        <a:pt x="7" y="14"/>
                        <a:pt x="8" y="17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18" y="4"/>
                        <a:pt x="17" y="2"/>
                        <a:pt x="17" y="0"/>
                      </a:cubicBezTo>
                      <a:cubicBezTo>
                        <a:pt x="14" y="0"/>
                        <a:pt x="12" y="0"/>
                        <a:pt x="10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10"/>
                        <a:pt x="1" y="10"/>
                        <a:pt x="2" y="1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29" name="Freeform 404"/>
                <p:cNvSpPr/>
                <p:nvPr/>
              </p:nvSpPr>
              <p:spPr bwMode="auto">
                <a:xfrm>
                  <a:off x="1513" y="1525"/>
                  <a:ext cx="1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730" name="Freeform 405"/>
                <p:cNvSpPr/>
                <p:nvPr/>
              </p:nvSpPr>
              <p:spPr bwMode="auto">
                <a:xfrm>
                  <a:off x="1439" y="1570"/>
                  <a:ext cx="24" cy="18"/>
                </a:xfrm>
                <a:custGeom>
                  <a:avLst/>
                  <a:gdLst>
                    <a:gd name="T0" fmla="*/ 2 w 24"/>
                    <a:gd name="T1" fmla="*/ 16 h 18"/>
                    <a:gd name="T2" fmla="*/ 13 w 24"/>
                    <a:gd name="T3" fmla="*/ 17 h 18"/>
                    <a:gd name="T4" fmla="*/ 24 w 24"/>
                    <a:gd name="T5" fmla="*/ 5 h 18"/>
                    <a:gd name="T6" fmla="*/ 22 w 24"/>
                    <a:gd name="T7" fmla="*/ 1 h 18"/>
                    <a:gd name="T8" fmla="*/ 18 w 24"/>
                    <a:gd name="T9" fmla="*/ 1 h 18"/>
                    <a:gd name="T10" fmla="*/ 15 w 24"/>
                    <a:gd name="T11" fmla="*/ 0 h 18"/>
                    <a:gd name="T12" fmla="*/ 0 w 24"/>
                    <a:gd name="T13" fmla="*/ 14 h 18"/>
                    <a:gd name="T14" fmla="*/ 2 w 24"/>
                    <a:gd name="T15" fmla="*/ 16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" h="18">
                      <a:moveTo>
                        <a:pt x="2" y="16"/>
                      </a:moveTo>
                      <a:cubicBezTo>
                        <a:pt x="6" y="18"/>
                        <a:pt x="9" y="17"/>
                        <a:pt x="13" y="17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3" y="5"/>
                        <a:pt x="22" y="3"/>
                        <a:pt x="22" y="1"/>
                      </a:cubicBezTo>
                      <a:cubicBezTo>
                        <a:pt x="20" y="1"/>
                        <a:pt x="19" y="1"/>
                        <a:pt x="18" y="1"/>
                      </a:cubicBezTo>
                      <a:cubicBezTo>
                        <a:pt x="17" y="1"/>
                        <a:pt x="16" y="1"/>
                        <a:pt x="15" y="0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1" y="15"/>
                        <a:pt x="2" y="16"/>
                        <a:pt x="2" y="1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</p:grpSp>
          <p:grpSp>
            <p:nvGrpSpPr>
              <p:cNvPr id="13" name="Group 607"/>
              <p:cNvGrpSpPr/>
              <p:nvPr/>
            </p:nvGrpSpPr>
            <p:grpSpPr bwMode="auto">
              <a:xfrm>
                <a:off x="5489" y="2940"/>
                <a:ext cx="4215" cy="2207"/>
                <a:chOff x="2" y="1058"/>
                <a:chExt cx="1686" cy="883"/>
              </a:xfrm>
            </p:grpSpPr>
            <p:sp>
              <p:nvSpPr>
                <p:cNvPr id="331" name="Freeform 407"/>
                <p:cNvSpPr/>
                <p:nvPr/>
              </p:nvSpPr>
              <p:spPr bwMode="auto">
                <a:xfrm>
                  <a:off x="1459" y="1580"/>
                  <a:ext cx="21" cy="19"/>
                </a:xfrm>
                <a:custGeom>
                  <a:avLst/>
                  <a:gdLst>
                    <a:gd name="T0" fmla="*/ 0 w 21"/>
                    <a:gd name="T1" fmla="*/ 14 h 19"/>
                    <a:gd name="T2" fmla="*/ 9 w 21"/>
                    <a:gd name="T3" fmla="*/ 19 h 19"/>
                    <a:gd name="T4" fmla="*/ 21 w 21"/>
                    <a:gd name="T5" fmla="*/ 8 h 19"/>
                    <a:gd name="T6" fmla="*/ 14 w 21"/>
                    <a:gd name="T7" fmla="*/ 0 h 19"/>
                    <a:gd name="T8" fmla="*/ 0 w 21"/>
                    <a:gd name="T9" fmla="*/ 14 h 19"/>
                    <a:gd name="T10" fmla="*/ 0 w 21"/>
                    <a:gd name="T11" fmla="*/ 1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" h="19">
                      <a:moveTo>
                        <a:pt x="0" y="14"/>
                      </a:moveTo>
                      <a:cubicBezTo>
                        <a:pt x="3" y="16"/>
                        <a:pt x="7" y="17"/>
                        <a:pt x="9" y="19"/>
                      </a:cubicBezTo>
                      <a:cubicBezTo>
                        <a:pt x="21" y="8"/>
                        <a:pt x="21" y="8"/>
                        <a:pt x="21" y="8"/>
                      </a:cubicBezTo>
                      <a:cubicBezTo>
                        <a:pt x="20" y="5"/>
                        <a:pt x="17" y="2"/>
                        <a:pt x="14" y="0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4"/>
                        <a:pt x="0" y="1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32" name="Freeform 408"/>
                <p:cNvSpPr/>
                <p:nvPr/>
              </p:nvSpPr>
              <p:spPr bwMode="auto">
                <a:xfrm>
                  <a:off x="1455" y="1601"/>
                  <a:ext cx="10" cy="9"/>
                </a:xfrm>
                <a:custGeom>
                  <a:avLst/>
                  <a:gdLst>
                    <a:gd name="T0" fmla="*/ 0 w 10"/>
                    <a:gd name="T1" fmla="*/ 4 h 9"/>
                    <a:gd name="T2" fmla="*/ 3 w 10"/>
                    <a:gd name="T3" fmla="*/ 9 h 9"/>
                    <a:gd name="T4" fmla="*/ 10 w 10"/>
                    <a:gd name="T5" fmla="*/ 1 h 9"/>
                    <a:gd name="T6" fmla="*/ 7 w 10"/>
                    <a:gd name="T7" fmla="*/ 0 h 9"/>
                    <a:gd name="T8" fmla="*/ 0 w 10"/>
                    <a:gd name="T9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9">
                      <a:moveTo>
                        <a:pt x="0" y="4"/>
                      </a:moveTo>
                      <a:cubicBezTo>
                        <a:pt x="0" y="6"/>
                        <a:pt x="2" y="7"/>
                        <a:pt x="3" y="9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9" y="1"/>
                        <a:pt x="8" y="0"/>
                        <a:pt x="7" y="0"/>
                      </a:cubicBezTo>
                      <a:cubicBezTo>
                        <a:pt x="3" y="0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33" name="Freeform 409"/>
                <p:cNvSpPr/>
                <p:nvPr/>
              </p:nvSpPr>
              <p:spPr bwMode="auto">
                <a:xfrm>
                  <a:off x="1530" y="1521"/>
                  <a:ext cx="9" cy="2"/>
                </a:xfrm>
                <a:custGeom>
                  <a:avLst/>
                  <a:gdLst>
                    <a:gd name="T0" fmla="*/ 9 w 9"/>
                    <a:gd name="T1" fmla="*/ 0 h 2"/>
                    <a:gd name="T2" fmla="*/ 0 w 9"/>
                    <a:gd name="T3" fmla="*/ 2 h 2"/>
                    <a:gd name="T4" fmla="*/ 0 w 9"/>
                    <a:gd name="T5" fmla="*/ 2 h 2"/>
                    <a:gd name="T6" fmla="*/ 9 w 9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2">
                      <a:moveTo>
                        <a:pt x="9" y="0"/>
                      </a:moveTo>
                      <a:cubicBezTo>
                        <a:pt x="6" y="0"/>
                        <a:pt x="3" y="1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1"/>
                        <a:pt x="6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34" name="Freeform 410"/>
                <p:cNvSpPr/>
                <p:nvPr/>
              </p:nvSpPr>
              <p:spPr bwMode="auto">
                <a:xfrm>
                  <a:off x="1293" y="1518"/>
                  <a:ext cx="21" cy="13"/>
                </a:xfrm>
                <a:custGeom>
                  <a:avLst/>
                  <a:gdLst>
                    <a:gd name="T0" fmla="*/ 17 w 21"/>
                    <a:gd name="T1" fmla="*/ 3 h 13"/>
                    <a:gd name="T2" fmla="*/ 9 w 21"/>
                    <a:gd name="T3" fmla="*/ 0 h 13"/>
                    <a:gd name="T4" fmla="*/ 8 w 21"/>
                    <a:gd name="T5" fmla="*/ 0 h 13"/>
                    <a:gd name="T6" fmla="*/ 0 w 21"/>
                    <a:gd name="T7" fmla="*/ 9 h 13"/>
                    <a:gd name="T8" fmla="*/ 10 w 21"/>
                    <a:gd name="T9" fmla="*/ 13 h 13"/>
                    <a:gd name="T10" fmla="*/ 21 w 21"/>
                    <a:gd name="T11" fmla="*/ 2 h 13"/>
                    <a:gd name="T12" fmla="*/ 17 w 21"/>
                    <a:gd name="T13" fmla="*/ 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13">
                      <a:moveTo>
                        <a:pt x="17" y="3"/>
                      </a:moveTo>
                      <a:cubicBezTo>
                        <a:pt x="14" y="3"/>
                        <a:pt x="9" y="2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11"/>
                        <a:pt x="7" y="12"/>
                        <a:pt x="10" y="13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0" y="2"/>
                        <a:pt x="18" y="3"/>
                        <a:pt x="17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35" name="Freeform 411"/>
                <p:cNvSpPr/>
                <p:nvPr/>
              </p:nvSpPr>
              <p:spPr bwMode="auto">
                <a:xfrm>
                  <a:off x="1315" y="1510"/>
                  <a:ext cx="7" cy="8"/>
                </a:xfrm>
                <a:custGeom>
                  <a:avLst/>
                  <a:gdLst>
                    <a:gd name="T0" fmla="*/ 1 w 7"/>
                    <a:gd name="T1" fmla="*/ 0 h 8"/>
                    <a:gd name="T2" fmla="*/ 1 w 7"/>
                    <a:gd name="T3" fmla="*/ 2 h 8"/>
                    <a:gd name="T4" fmla="*/ 2 w 7"/>
                    <a:gd name="T5" fmla="*/ 8 h 8"/>
                    <a:gd name="T6" fmla="*/ 7 w 7"/>
                    <a:gd name="T7" fmla="*/ 3 h 8"/>
                    <a:gd name="T8" fmla="*/ 1 w 7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8">
                      <a:moveTo>
                        <a:pt x="1" y="0"/>
                      </a:move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3"/>
                        <a:pt x="0" y="7"/>
                        <a:pt x="2" y="8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2"/>
                        <a:pt x="3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36" name="Freeform 412"/>
                <p:cNvSpPr/>
                <p:nvPr/>
              </p:nvSpPr>
              <p:spPr bwMode="auto">
                <a:xfrm>
                  <a:off x="1255" y="1570"/>
                  <a:ext cx="10" cy="10"/>
                </a:xfrm>
                <a:custGeom>
                  <a:avLst/>
                  <a:gdLst>
                    <a:gd name="T0" fmla="*/ 0 w 10"/>
                    <a:gd name="T1" fmla="*/ 7 h 10"/>
                    <a:gd name="T2" fmla="*/ 1 w 10"/>
                    <a:gd name="T3" fmla="*/ 10 h 10"/>
                    <a:gd name="T4" fmla="*/ 10 w 10"/>
                    <a:gd name="T5" fmla="*/ 0 h 10"/>
                    <a:gd name="T6" fmla="*/ 0 w 10"/>
                    <a:gd name="T7" fmla="*/ 7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10">
                      <a:moveTo>
                        <a:pt x="0" y="7"/>
                      </a:moveTo>
                      <a:cubicBezTo>
                        <a:pt x="0" y="8"/>
                        <a:pt x="0" y="9"/>
                        <a:pt x="1" y="1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2"/>
                        <a:pt x="0" y="6"/>
                        <a:pt x="0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37" name="Freeform 413"/>
                <p:cNvSpPr/>
                <p:nvPr/>
              </p:nvSpPr>
              <p:spPr bwMode="auto">
                <a:xfrm>
                  <a:off x="1390" y="1422"/>
                  <a:ext cx="18" cy="22"/>
                </a:xfrm>
                <a:custGeom>
                  <a:avLst/>
                  <a:gdLst>
                    <a:gd name="T0" fmla="*/ 18 w 18"/>
                    <a:gd name="T1" fmla="*/ 3 h 22"/>
                    <a:gd name="T2" fmla="*/ 18 w 18"/>
                    <a:gd name="T3" fmla="*/ 0 h 22"/>
                    <a:gd name="T4" fmla="*/ 0 w 18"/>
                    <a:gd name="T5" fmla="*/ 17 h 22"/>
                    <a:gd name="T6" fmla="*/ 1 w 18"/>
                    <a:gd name="T7" fmla="*/ 22 h 22"/>
                    <a:gd name="T8" fmla="*/ 18 w 18"/>
                    <a:gd name="T9" fmla="*/ 6 h 22"/>
                    <a:gd name="T10" fmla="*/ 18 w 18"/>
                    <a:gd name="T11" fmla="*/ 3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22">
                      <a:moveTo>
                        <a:pt x="18" y="3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1" y="5"/>
                        <a:pt x="0" y="6"/>
                        <a:pt x="0" y="17"/>
                      </a:cubicBezTo>
                      <a:cubicBezTo>
                        <a:pt x="0" y="19"/>
                        <a:pt x="1" y="21"/>
                        <a:pt x="1" y="22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5"/>
                        <a:pt x="18" y="4"/>
                        <a:pt x="18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38" name="Freeform 414"/>
                <p:cNvSpPr/>
                <p:nvPr/>
              </p:nvSpPr>
              <p:spPr bwMode="auto">
                <a:xfrm>
                  <a:off x="1409" y="1437"/>
                  <a:ext cx="4" cy="3"/>
                </a:xfrm>
                <a:custGeom>
                  <a:avLst/>
                  <a:gdLst>
                    <a:gd name="T0" fmla="*/ 4 w 4"/>
                    <a:gd name="T1" fmla="*/ 1 h 3"/>
                    <a:gd name="T2" fmla="*/ 4 w 4"/>
                    <a:gd name="T3" fmla="*/ 0 h 3"/>
                    <a:gd name="T4" fmla="*/ 0 w 4"/>
                    <a:gd name="T5" fmla="*/ 3 h 3"/>
                    <a:gd name="T6" fmla="*/ 4 w 4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4" y="1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4" y="2"/>
                        <a:pt x="4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39" name="Freeform 415"/>
                <p:cNvSpPr/>
                <p:nvPr/>
              </p:nvSpPr>
              <p:spPr bwMode="auto">
                <a:xfrm>
                  <a:off x="1311" y="1445"/>
                  <a:ext cx="94" cy="100"/>
                </a:xfrm>
                <a:custGeom>
                  <a:avLst/>
                  <a:gdLst>
                    <a:gd name="T0" fmla="*/ 7 w 93"/>
                    <a:gd name="T1" fmla="*/ 98 h 100"/>
                    <a:gd name="T2" fmla="*/ 7 w 93"/>
                    <a:gd name="T3" fmla="*/ 100 h 100"/>
                    <a:gd name="T4" fmla="*/ 93 w 93"/>
                    <a:gd name="T5" fmla="*/ 14 h 100"/>
                    <a:gd name="T6" fmla="*/ 93 w 93"/>
                    <a:gd name="T7" fmla="*/ 14 h 100"/>
                    <a:gd name="T8" fmla="*/ 93 w 93"/>
                    <a:gd name="T9" fmla="*/ 11 h 100"/>
                    <a:gd name="T10" fmla="*/ 90 w 93"/>
                    <a:gd name="T11" fmla="*/ 6 h 100"/>
                    <a:gd name="T12" fmla="*/ 92 w 93"/>
                    <a:gd name="T13" fmla="*/ 0 h 100"/>
                    <a:gd name="T14" fmla="*/ 83 w 93"/>
                    <a:gd name="T15" fmla="*/ 9 h 100"/>
                    <a:gd name="T16" fmla="*/ 84 w 93"/>
                    <a:gd name="T17" fmla="*/ 11 h 100"/>
                    <a:gd name="T18" fmla="*/ 86 w 93"/>
                    <a:gd name="T19" fmla="*/ 18 h 100"/>
                    <a:gd name="T20" fmla="*/ 80 w 93"/>
                    <a:gd name="T21" fmla="*/ 22 h 100"/>
                    <a:gd name="T22" fmla="*/ 73 w 93"/>
                    <a:gd name="T23" fmla="*/ 23 h 100"/>
                    <a:gd name="T24" fmla="*/ 70 w 93"/>
                    <a:gd name="T25" fmla="*/ 25 h 100"/>
                    <a:gd name="T26" fmla="*/ 68 w 93"/>
                    <a:gd name="T27" fmla="*/ 25 h 100"/>
                    <a:gd name="T28" fmla="*/ 49 w 93"/>
                    <a:gd name="T29" fmla="*/ 43 h 100"/>
                    <a:gd name="T30" fmla="*/ 48 w 93"/>
                    <a:gd name="T31" fmla="*/ 45 h 100"/>
                    <a:gd name="T32" fmla="*/ 46 w 93"/>
                    <a:gd name="T33" fmla="*/ 46 h 100"/>
                    <a:gd name="T34" fmla="*/ 0 w 93"/>
                    <a:gd name="T35" fmla="*/ 92 h 100"/>
                    <a:gd name="T36" fmla="*/ 7 w 93"/>
                    <a:gd name="T37" fmla="*/ 98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93" h="100">
                      <a:moveTo>
                        <a:pt x="7" y="98"/>
                      </a:moveTo>
                      <a:cubicBezTo>
                        <a:pt x="7" y="99"/>
                        <a:pt x="7" y="100"/>
                        <a:pt x="7" y="100"/>
                      </a:cubicBezTo>
                      <a:cubicBezTo>
                        <a:pt x="93" y="14"/>
                        <a:pt x="93" y="14"/>
                        <a:pt x="93" y="14"/>
                      </a:cubicBezTo>
                      <a:cubicBezTo>
                        <a:pt x="93" y="14"/>
                        <a:pt x="93" y="14"/>
                        <a:pt x="93" y="14"/>
                      </a:cubicBezTo>
                      <a:cubicBezTo>
                        <a:pt x="93" y="13"/>
                        <a:pt x="93" y="12"/>
                        <a:pt x="93" y="11"/>
                      </a:cubicBezTo>
                      <a:cubicBezTo>
                        <a:pt x="92" y="10"/>
                        <a:pt x="90" y="9"/>
                        <a:pt x="90" y="6"/>
                      </a:cubicBezTo>
                      <a:cubicBezTo>
                        <a:pt x="90" y="4"/>
                        <a:pt x="91" y="2"/>
                        <a:pt x="92" y="0"/>
                      </a:cubicBezTo>
                      <a:cubicBezTo>
                        <a:pt x="83" y="9"/>
                        <a:pt x="83" y="9"/>
                        <a:pt x="83" y="9"/>
                      </a:cubicBezTo>
                      <a:cubicBezTo>
                        <a:pt x="83" y="10"/>
                        <a:pt x="84" y="10"/>
                        <a:pt x="84" y="11"/>
                      </a:cubicBezTo>
                      <a:cubicBezTo>
                        <a:pt x="84" y="11"/>
                        <a:pt x="86" y="16"/>
                        <a:pt x="86" y="18"/>
                      </a:cubicBezTo>
                      <a:cubicBezTo>
                        <a:pt x="86" y="20"/>
                        <a:pt x="81" y="22"/>
                        <a:pt x="80" y="22"/>
                      </a:cubicBezTo>
                      <a:cubicBezTo>
                        <a:pt x="77" y="22"/>
                        <a:pt x="75" y="21"/>
                        <a:pt x="73" y="23"/>
                      </a:cubicBezTo>
                      <a:cubicBezTo>
                        <a:pt x="72" y="23"/>
                        <a:pt x="71" y="25"/>
                        <a:pt x="70" y="25"/>
                      </a:cubicBezTo>
                      <a:cubicBezTo>
                        <a:pt x="69" y="25"/>
                        <a:pt x="70" y="25"/>
                        <a:pt x="68" y="25"/>
                      </a:cubicBezTo>
                      <a:cubicBezTo>
                        <a:pt x="49" y="43"/>
                        <a:pt x="49" y="43"/>
                        <a:pt x="49" y="43"/>
                      </a:cubicBezTo>
                      <a:cubicBezTo>
                        <a:pt x="49" y="44"/>
                        <a:pt x="49" y="44"/>
                        <a:pt x="48" y="45"/>
                      </a:cubicBezTo>
                      <a:cubicBezTo>
                        <a:pt x="48" y="45"/>
                        <a:pt x="47" y="45"/>
                        <a:pt x="46" y="46"/>
                      </a:cubicBezTo>
                      <a:cubicBezTo>
                        <a:pt x="0" y="92"/>
                        <a:pt x="0" y="92"/>
                        <a:pt x="0" y="92"/>
                      </a:cubicBezTo>
                      <a:cubicBezTo>
                        <a:pt x="1" y="96"/>
                        <a:pt x="3" y="98"/>
                        <a:pt x="7" y="9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40" name="Freeform 416"/>
                <p:cNvSpPr/>
                <p:nvPr/>
              </p:nvSpPr>
              <p:spPr bwMode="auto">
                <a:xfrm>
                  <a:off x="1256" y="1571"/>
                  <a:ext cx="37" cy="37"/>
                </a:xfrm>
                <a:custGeom>
                  <a:avLst/>
                  <a:gdLst>
                    <a:gd name="T0" fmla="*/ 32 w 37"/>
                    <a:gd name="T1" fmla="*/ 0 h 37"/>
                    <a:gd name="T2" fmla="*/ 27 w 37"/>
                    <a:gd name="T3" fmla="*/ 0 h 37"/>
                    <a:gd name="T4" fmla="*/ 22 w 37"/>
                    <a:gd name="T5" fmla="*/ 0 h 37"/>
                    <a:gd name="T6" fmla="*/ 2 w 37"/>
                    <a:gd name="T7" fmla="*/ 20 h 37"/>
                    <a:gd name="T8" fmla="*/ 0 w 37"/>
                    <a:gd name="T9" fmla="*/ 37 h 37"/>
                    <a:gd name="T10" fmla="*/ 37 w 37"/>
                    <a:gd name="T11" fmla="*/ 0 h 37"/>
                    <a:gd name="T12" fmla="*/ 32 w 37"/>
                    <a:gd name="T13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" h="37">
                      <a:moveTo>
                        <a:pt x="32" y="0"/>
                      </a:moveTo>
                      <a:cubicBezTo>
                        <a:pt x="30" y="0"/>
                        <a:pt x="28" y="0"/>
                        <a:pt x="27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6"/>
                        <a:pt x="0" y="32"/>
                        <a:pt x="0" y="37"/>
                      </a:cubicBezTo>
                      <a:cubicBezTo>
                        <a:pt x="37" y="0"/>
                        <a:pt x="37" y="0"/>
                        <a:pt x="37" y="0"/>
                      </a:cubicBez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41" name="Freeform 417"/>
                <p:cNvSpPr/>
                <p:nvPr/>
              </p:nvSpPr>
              <p:spPr bwMode="auto">
                <a:xfrm>
                  <a:off x="1259" y="1457"/>
                  <a:ext cx="174" cy="176"/>
                </a:xfrm>
                <a:custGeom>
                  <a:avLst/>
                  <a:gdLst>
                    <a:gd name="T0" fmla="*/ 171 w 173"/>
                    <a:gd name="T1" fmla="*/ 4 h 175"/>
                    <a:gd name="T2" fmla="*/ 173 w 173"/>
                    <a:gd name="T3" fmla="*/ 1 h 175"/>
                    <a:gd name="T4" fmla="*/ 155 w 173"/>
                    <a:gd name="T5" fmla="*/ 6 h 175"/>
                    <a:gd name="T6" fmla="*/ 60 w 173"/>
                    <a:gd name="T7" fmla="*/ 101 h 175"/>
                    <a:gd name="T8" fmla="*/ 60 w 173"/>
                    <a:gd name="T9" fmla="*/ 102 h 175"/>
                    <a:gd name="T10" fmla="*/ 57 w 173"/>
                    <a:gd name="T11" fmla="*/ 114 h 175"/>
                    <a:gd name="T12" fmla="*/ 50 w 173"/>
                    <a:gd name="T13" fmla="*/ 115 h 175"/>
                    <a:gd name="T14" fmla="*/ 47 w 173"/>
                    <a:gd name="T15" fmla="*/ 114 h 175"/>
                    <a:gd name="T16" fmla="*/ 0 w 173"/>
                    <a:gd name="T17" fmla="*/ 162 h 175"/>
                    <a:gd name="T18" fmla="*/ 1 w 173"/>
                    <a:gd name="T19" fmla="*/ 162 h 175"/>
                    <a:gd name="T20" fmla="*/ 1 w 173"/>
                    <a:gd name="T21" fmla="*/ 173 h 175"/>
                    <a:gd name="T22" fmla="*/ 2 w 173"/>
                    <a:gd name="T23" fmla="*/ 175 h 175"/>
                    <a:gd name="T24" fmla="*/ 172 w 173"/>
                    <a:gd name="T25" fmla="*/ 4 h 175"/>
                    <a:gd name="T26" fmla="*/ 171 w 173"/>
                    <a:gd name="T27" fmla="*/ 4 h 1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73" h="175">
                      <a:moveTo>
                        <a:pt x="171" y="4"/>
                      </a:moveTo>
                      <a:cubicBezTo>
                        <a:pt x="171" y="3"/>
                        <a:pt x="173" y="2"/>
                        <a:pt x="173" y="1"/>
                      </a:cubicBezTo>
                      <a:cubicBezTo>
                        <a:pt x="167" y="0"/>
                        <a:pt x="162" y="6"/>
                        <a:pt x="155" y="6"/>
                      </a:cubicBezTo>
                      <a:cubicBezTo>
                        <a:pt x="60" y="101"/>
                        <a:pt x="60" y="101"/>
                        <a:pt x="60" y="101"/>
                      </a:cubicBezTo>
                      <a:cubicBezTo>
                        <a:pt x="60" y="101"/>
                        <a:pt x="60" y="102"/>
                        <a:pt x="60" y="102"/>
                      </a:cubicBezTo>
                      <a:cubicBezTo>
                        <a:pt x="60" y="107"/>
                        <a:pt x="57" y="109"/>
                        <a:pt x="57" y="114"/>
                      </a:cubicBezTo>
                      <a:cubicBezTo>
                        <a:pt x="56" y="114"/>
                        <a:pt x="52" y="115"/>
                        <a:pt x="50" y="115"/>
                      </a:cubicBezTo>
                      <a:cubicBezTo>
                        <a:pt x="49" y="115"/>
                        <a:pt x="48" y="115"/>
                        <a:pt x="47" y="114"/>
                      </a:cubicBezTo>
                      <a:cubicBezTo>
                        <a:pt x="0" y="162"/>
                        <a:pt x="0" y="162"/>
                        <a:pt x="0" y="162"/>
                      </a:cubicBezTo>
                      <a:cubicBezTo>
                        <a:pt x="0" y="162"/>
                        <a:pt x="1" y="162"/>
                        <a:pt x="1" y="162"/>
                      </a:cubicBezTo>
                      <a:cubicBezTo>
                        <a:pt x="1" y="165"/>
                        <a:pt x="1" y="167"/>
                        <a:pt x="1" y="173"/>
                      </a:cubicBezTo>
                      <a:cubicBezTo>
                        <a:pt x="1" y="174"/>
                        <a:pt x="0" y="175"/>
                        <a:pt x="2" y="175"/>
                      </a:cubicBezTo>
                      <a:cubicBezTo>
                        <a:pt x="172" y="4"/>
                        <a:pt x="172" y="4"/>
                        <a:pt x="172" y="4"/>
                      </a:cubicBezTo>
                      <a:cubicBezTo>
                        <a:pt x="172" y="4"/>
                        <a:pt x="171" y="4"/>
                        <a:pt x="171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42" name="Freeform 418"/>
                <p:cNvSpPr/>
                <p:nvPr/>
              </p:nvSpPr>
              <p:spPr bwMode="auto">
                <a:xfrm>
                  <a:off x="1275" y="1454"/>
                  <a:ext cx="193" cy="187"/>
                </a:xfrm>
                <a:custGeom>
                  <a:avLst/>
                  <a:gdLst>
                    <a:gd name="T0" fmla="*/ 187 w 192"/>
                    <a:gd name="T1" fmla="*/ 0 h 186"/>
                    <a:gd name="T2" fmla="*/ 177 w 192"/>
                    <a:gd name="T3" fmla="*/ 5 h 186"/>
                    <a:gd name="T4" fmla="*/ 171 w 192"/>
                    <a:gd name="T5" fmla="*/ 6 h 186"/>
                    <a:gd name="T6" fmla="*/ 0 w 192"/>
                    <a:gd name="T7" fmla="*/ 177 h 186"/>
                    <a:gd name="T8" fmla="*/ 6 w 192"/>
                    <a:gd name="T9" fmla="*/ 186 h 186"/>
                    <a:gd name="T10" fmla="*/ 192 w 192"/>
                    <a:gd name="T11" fmla="*/ 0 h 186"/>
                    <a:gd name="T12" fmla="*/ 187 w 192"/>
                    <a:gd name="T13" fmla="*/ 0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2" h="186">
                      <a:moveTo>
                        <a:pt x="187" y="0"/>
                      </a:moveTo>
                      <a:cubicBezTo>
                        <a:pt x="184" y="0"/>
                        <a:pt x="180" y="4"/>
                        <a:pt x="177" y="5"/>
                      </a:cubicBezTo>
                      <a:cubicBezTo>
                        <a:pt x="175" y="6"/>
                        <a:pt x="173" y="6"/>
                        <a:pt x="171" y="6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3" y="179"/>
                        <a:pt x="4" y="185"/>
                        <a:pt x="6" y="186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91" y="0"/>
                        <a:pt x="189" y="0"/>
                        <a:pt x="187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43" name="Freeform 419"/>
                <p:cNvSpPr/>
                <p:nvPr/>
              </p:nvSpPr>
              <p:spPr bwMode="auto">
                <a:xfrm>
                  <a:off x="1364" y="1457"/>
                  <a:ext cx="131" cy="118"/>
                </a:xfrm>
                <a:custGeom>
                  <a:avLst/>
                  <a:gdLst>
                    <a:gd name="T0" fmla="*/ 128 w 131"/>
                    <a:gd name="T1" fmla="*/ 0 h 117"/>
                    <a:gd name="T2" fmla="*/ 128 w 131"/>
                    <a:gd name="T3" fmla="*/ 0 h 117"/>
                    <a:gd name="T4" fmla="*/ 126 w 131"/>
                    <a:gd name="T5" fmla="*/ 0 h 117"/>
                    <a:gd name="T6" fmla="*/ 125 w 131"/>
                    <a:gd name="T7" fmla="*/ 0 h 117"/>
                    <a:gd name="T8" fmla="*/ 118 w 131"/>
                    <a:gd name="T9" fmla="*/ 0 h 117"/>
                    <a:gd name="T10" fmla="*/ 118 w 131"/>
                    <a:gd name="T11" fmla="*/ 0 h 117"/>
                    <a:gd name="T12" fmla="*/ 115 w 131"/>
                    <a:gd name="T13" fmla="*/ 0 h 117"/>
                    <a:gd name="T14" fmla="*/ 0 w 131"/>
                    <a:gd name="T15" fmla="*/ 115 h 117"/>
                    <a:gd name="T16" fmla="*/ 11 w 131"/>
                    <a:gd name="T17" fmla="*/ 117 h 117"/>
                    <a:gd name="T18" fmla="*/ 13 w 131"/>
                    <a:gd name="T19" fmla="*/ 117 h 117"/>
                    <a:gd name="T20" fmla="*/ 131 w 131"/>
                    <a:gd name="T21" fmla="*/ 0 h 117"/>
                    <a:gd name="T22" fmla="*/ 128 w 131"/>
                    <a:gd name="T23" fmla="*/ 0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31" h="117">
                      <a:moveTo>
                        <a:pt x="128" y="0"/>
                      </a:moveTo>
                      <a:cubicBezTo>
                        <a:pt x="128" y="0"/>
                        <a:pt x="128" y="0"/>
                        <a:pt x="128" y="0"/>
                      </a:cubicBezTo>
                      <a:cubicBezTo>
                        <a:pt x="127" y="0"/>
                        <a:pt x="126" y="0"/>
                        <a:pt x="126" y="0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23" y="0"/>
                        <a:pt x="121" y="0"/>
                        <a:pt x="118" y="0"/>
                      </a:cubicBezTo>
                      <a:cubicBezTo>
                        <a:pt x="118" y="0"/>
                        <a:pt x="118" y="0"/>
                        <a:pt x="118" y="0"/>
                      </a:cubicBezTo>
                      <a:cubicBezTo>
                        <a:pt x="118" y="0"/>
                        <a:pt x="116" y="0"/>
                        <a:pt x="115" y="0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4" y="116"/>
                        <a:pt x="7" y="117"/>
                        <a:pt x="11" y="117"/>
                      </a:cubicBezTo>
                      <a:cubicBezTo>
                        <a:pt x="12" y="117"/>
                        <a:pt x="12" y="117"/>
                        <a:pt x="13" y="117"/>
                      </a:cubicBezTo>
                      <a:cubicBezTo>
                        <a:pt x="131" y="0"/>
                        <a:pt x="131" y="0"/>
                        <a:pt x="131" y="0"/>
                      </a:cubicBezTo>
                      <a:cubicBezTo>
                        <a:pt x="130" y="0"/>
                        <a:pt x="129" y="0"/>
                        <a:pt x="128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44" name="Freeform 420"/>
                <p:cNvSpPr/>
                <p:nvPr/>
              </p:nvSpPr>
              <p:spPr bwMode="auto">
                <a:xfrm>
                  <a:off x="1345" y="1585"/>
                  <a:ext cx="7" cy="7"/>
                </a:xfrm>
                <a:custGeom>
                  <a:avLst/>
                  <a:gdLst>
                    <a:gd name="T0" fmla="*/ 7 w 7"/>
                    <a:gd name="T1" fmla="*/ 0 h 7"/>
                    <a:gd name="T2" fmla="*/ 7 w 7"/>
                    <a:gd name="T3" fmla="*/ 0 h 7"/>
                    <a:gd name="T4" fmla="*/ 0 w 7"/>
                    <a:gd name="T5" fmla="*/ 7 h 7"/>
                    <a:gd name="T6" fmla="*/ 7 w 7"/>
                    <a:gd name="T7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7">
                      <a:moveTo>
                        <a:pt x="7" y="0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6"/>
                        <a:pt x="6" y="4"/>
                        <a:pt x="7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45" name="Freeform 421"/>
                <p:cNvSpPr/>
                <p:nvPr/>
              </p:nvSpPr>
              <p:spPr bwMode="auto">
                <a:xfrm>
                  <a:off x="1301" y="1611"/>
                  <a:ext cx="27" cy="26"/>
                </a:xfrm>
                <a:custGeom>
                  <a:avLst/>
                  <a:gdLst>
                    <a:gd name="T0" fmla="*/ 7 w 27"/>
                    <a:gd name="T1" fmla="*/ 24 h 26"/>
                    <a:gd name="T2" fmla="*/ 7 w 27"/>
                    <a:gd name="T3" fmla="*/ 24 h 26"/>
                    <a:gd name="T4" fmla="*/ 16 w 27"/>
                    <a:gd name="T5" fmla="*/ 17 h 26"/>
                    <a:gd name="T6" fmla="*/ 27 w 27"/>
                    <a:gd name="T7" fmla="*/ 5 h 26"/>
                    <a:gd name="T8" fmla="*/ 24 w 27"/>
                    <a:gd name="T9" fmla="*/ 2 h 26"/>
                    <a:gd name="T10" fmla="*/ 24 w 27"/>
                    <a:gd name="T11" fmla="*/ 0 h 26"/>
                    <a:gd name="T12" fmla="*/ 0 w 27"/>
                    <a:gd name="T13" fmla="*/ 24 h 26"/>
                    <a:gd name="T14" fmla="*/ 7 w 27"/>
                    <a:gd name="T15" fmla="*/ 24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7" h="26">
                      <a:moveTo>
                        <a:pt x="7" y="24"/>
                      </a:move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15" y="26"/>
                        <a:pt x="12" y="19"/>
                        <a:pt x="16" y="17"/>
                      </a:cubicBezTo>
                      <a:cubicBezTo>
                        <a:pt x="22" y="14"/>
                        <a:pt x="23" y="11"/>
                        <a:pt x="27" y="5"/>
                      </a:cubicBezTo>
                      <a:cubicBezTo>
                        <a:pt x="25" y="5"/>
                        <a:pt x="24" y="4"/>
                        <a:pt x="24" y="2"/>
                      </a:cubicBezTo>
                      <a:cubicBezTo>
                        <a:pt x="24" y="1"/>
                        <a:pt x="24" y="1"/>
                        <a:pt x="24" y="0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2" y="24"/>
                        <a:pt x="4" y="24"/>
                        <a:pt x="7" y="2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46" name="Freeform 422"/>
                <p:cNvSpPr/>
                <p:nvPr/>
              </p:nvSpPr>
              <p:spPr bwMode="auto">
                <a:xfrm>
                  <a:off x="1402" y="1457"/>
                  <a:ext cx="113" cy="114"/>
                </a:xfrm>
                <a:custGeom>
                  <a:avLst/>
                  <a:gdLst>
                    <a:gd name="T0" fmla="*/ 22 w 112"/>
                    <a:gd name="T1" fmla="*/ 98 h 113"/>
                    <a:gd name="T2" fmla="*/ 21 w 112"/>
                    <a:gd name="T3" fmla="*/ 96 h 113"/>
                    <a:gd name="T4" fmla="*/ 28 w 112"/>
                    <a:gd name="T5" fmla="*/ 93 h 113"/>
                    <a:gd name="T6" fmla="*/ 112 w 112"/>
                    <a:gd name="T7" fmla="*/ 9 h 113"/>
                    <a:gd name="T8" fmla="*/ 106 w 112"/>
                    <a:gd name="T9" fmla="*/ 0 h 113"/>
                    <a:gd name="T10" fmla="*/ 0 w 112"/>
                    <a:gd name="T11" fmla="*/ 106 h 113"/>
                    <a:gd name="T12" fmla="*/ 8 w 112"/>
                    <a:gd name="T13" fmla="*/ 113 h 113"/>
                    <a:gd name="T14" fmla="*/ 22 w 112"/>
                    <a:gd name="T15" fmla="*/ 99 h 113"/>
                    <a:gd name="T16" fmla="*/ 22 w 112"/>
                    <a:gd name="T17" fmla="*/ 98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2" h="113">
                      <a:moveTo>
                        <a:pt x="22" y="98"/>
                      </a:moveTo>
                      <a:cubicBezTo>
                        <a:pt x="22" y="98"/>
                        <a:pt x="21" y="97"/>
                        <a:pt x="21" y="96"/>
                      </a:cubicBezTo>
                      <a:cubicBezTo>
                        <a:pt x="21" y="94"/>
                        <a:pt x="25" y="94"/>
                        <a:pt x="28" y="93"/>
                      </a:cubicBezTo>
                      <a:cubicBezTo>
                        <a:pt x="112" y="9"/>
                        <a:pt x="112" y="9"/>
                        <a:pt x="112" y="9"/>
                      </a:cubicBezTo>
                      <a:cubicBezTo>
                        <a:pt x="111" y="5"/>
                        <a:pt x="109" y="1"/>
                        <a:pt x="106" y="0"/>
                      </a:cubicBezTo>
                      <a:cubicBezTo>
                        <a:pt x="0" y="106"/>
                        <a:pt x="0" y="106"/>
                        <a:pt x="0" y="106"/>
                      </a:cubicBezTo>
                      <a:cubicBezTo>
                        <a:pt x="4" y="107"/>
                        <a:pt x="6" y="110"/>
                        <a:pt x="8" y="113"/>
                      </a:cubicBezTo>
                      <a:cubicBezTo>
                        <a:pt x="22" y="99"/>
                        <a:pt x="22" y="99"/>
                        <a:pt x="22" y="99"/>
                      </a:cubicBezTo>
                      <a:cubicBezTo>
                        <a:pt x="22" y="99"/>
                        <a:pt x="22" y="98"/>
                        <a:pt x="22" y="9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47" name="Freeform 423"/>
                <p:cNvSpPr/>
                <p:nvPr/>
              </p:nvSpPr>
              <p:spPr bwMode="auto">
                <a:xfrm>
                  <a:off x="1415" y="1567"/>
                  <a:ext cx="20" cy="20"/>
                </a:xfrm>
                <a:custGeom>
                  <a:avLst/>
                  <a:gdLst>
                    <a:gd name="T0" fmla="*/ 14 w 20"/>
                    <a:gd name="T1" fmla="*/ 1 h 20"/>
                    <a:gd name="T2" fmla="*/ 12 w 20"/>
                    <a:gd name="T3" fmla="*/ 0 h 20"/>
                    <a:gd name="T4" fmla="*/ 0 w 20"/>
                    <a:gd name="T5" fmla="*/ 13 h 20"/>
                    <a:gd name="T6" fmla="*/ 0 w 20"/>
                    <a:gd name="T7" fmla="*/ 14 h 20"/>
                    <a:gd name="T8" fmla="*/ 7 w 20"/>
                    <a:gd name="T9" fmla="*/ 19 h 20"/>
                    <a:gd name="T10" fmla="*/ 8 w 20"/>
                    <a:gd name="T11" fmla="*/ 20 h 20"/>
                    <a:gd name="T12" fmla="*/ 20 w 20"/>
                    <a:gd name="T13" fmla="*/ 8 h 20"/>
                    <a:gd name="T14" fmla="*/ 14 w 20"/>
                    <a:gd name="T15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" h="20">
                      <a:moveTo>
                        <a:pt x="14" y="1"/>
                      </a:moveTo>
                      <a:cubicBezTo>
                        <a:pt x="13" y="1"/>
                        <a:pt x="13" y="1"/>
                        <a:pt x="12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3"/>
                        <a:pt x="0" y="14"/>
                        <a:pt x="0" y="14"/>
                      </a:cubicBezTo>
                      <a:cubicBezTo>
                        <a:pt x="0" y="16"/>
                        <a:pt x="5" y="17"/>
                        <a:pt x="7" y="19"/>
                      </a:cubicBezTo>
                      <a:cubicBezTo>
                        <a:pt x="7" y="19"/>
                        <a:pt x="7" y="20"/>
                        <a:pt x="8" y="20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19" y="5"/>
                        <a:pt x="17" y="2"/>
                        <a:pt x="14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48" name="Freeform 424"/>
                <p:cNvSpPr/>
                <p:nvPr/>
              </p:nvSpPr>
              <p:spPr bwMode="auto">
                <a:xfrm>
                  <a:off x="1437" y="1483"/>
                  <a:ext cx="79" cy="81"/>
                </a:xfrm>
                <a:custGeom>
                  <a:avLst/>
                  <a:gdLst>
                    <a:gd name="T0" fmla="*/ 0 w 78"/>
                    <a:gd name="T1" fmla="*/ 74 h 80"/>
                    <a:gd name="T2" fmla="*/ 7 w 78"/>
                    <a:gd name="T3" fmla="*/ 74 h 80"/>
                    <a:gd name="T4" fmla="*/ 9 w 78"/>
                    <a:gd name="T5" fmla="*/ 80 h 80"/>
                    <a:gd name="T6" fmla="*/ 78 w 78"/>
                    <a:gd name="T7" fmla="*/ 10 h 80"/>
                    <a:gd name="T8" fmla="*/ 74 w 78"/>
                    <a:gd name="T9" fmla="*/ 0 h 80"/>
                    <a:gd name="T10" fmla="*/ 0 w 78"/>
                    <a:gd name="T11" fmla="*/ 74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8" h="80">
                      <a:moveTo>
                        <a:pt x="0" y="74"/>
                      </a:moveTo>
                      <a:cubicBezTo>
                        <a:pt x="2" y="74"/>
                        <a:pt x="4" y="74"/>
                        <a:pt x="7" y="74"/>
                      </a:cubicBezTo>
                      <a:cubicBezTo>
                        <a:pt x="7" y="76"/>
                        <a:pt x="8" y="78"/>
                        <a:pt x="9" y="80"/>
                      </a:cubicBezTo>
                      <a:cubicBezTo>
                        <a:pt x="78" y="10"/>
                        <a:pt x="78" y="10"/>
                        <a:pt x="78" y="10"/>
                      </a:cubicBezTo>
                      <a:cubicBezTo>
                        <a:pt x="77" y="7"/>
                        <a:pt x="74" y="4"/>
                        <a:pt x="74" y="0"/>
                      </a:cubicBezTo>
                      <a:lnTo>
                        <a:pt x="0" y="74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49" name="Freeform 425"/>
                <p:cNvSpPr/>
                <p:nvPr/>
              </p:nvSpPr>
              <p:spPr bwMode="auto">
                <a:xfrm>
                  <a:off x="1431" y="1584"/>
                  <a:ext cx="21" cy="14"/>
                </a:xfrm>
                <a:custGeom>
                  <a:avLst/>
                  <a:gdLst>
                    <a:gd name="T0" fmla="*/ 6 w 21"/>
                    <a:gd name="T1" fmla="*/ 11 h 14"/>
                    <a:gd name="T2" fmla="*/ 10 w 21"/>
                    <a:gd name="T3" fmla="*/ 14 h 14"/>
                    <a:gd name="T4" fmla="*/ 21 w 21"/>
                    <a:gd name="T5" fmla="*/ 3 h 14"/>
                    <a:gd name="T6" fmla="*/ 10 w 21"/>
                    <a:gd name="T7" fmla="*/ 2 h 14"/>
                    <a:gd name="T8" fmla="*/ 8 w 21"/>
                    <a:gd name="T9" fmla="*/ 0 h 14"/>
                    <a:gd name="T10" fmla="*/ 0 w 21"/>
                    <a:gd name="T11" fmla="*/ 9 h 14"/>
                    <a:gd name="T12" fmla="*/ 6 w 21"/>
                    <a:gd name="T13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1" h="14">
                      <a:moveTo>
                        <a:pt x="6" y="11"/>
                      </a:moveTo>
                      <a:cubicBezTo>
                        <a:pt x="6" y="12"/>
                        <a:pt x="8" y="13"/>
                        <a:pt x="10" y="14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17" y="3"/>
                        <a:pt x="14" y="4"/>
                        <a:pt x="10" y="2"/>
                      </a:cubicBezTo>
                      <a:cubicBezTo>
                        <a:pt x="10" y="2"/>
                        <a:pt x="9" y="1"/>
                        <a:pt x="8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10"/>
                        <a:pt x="3" y="10"/>
                        <a:pt x="6" y="1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50" name="Freeform 426"/>
                <p:cNvSpPr/>
                <p:nvPr/>
              </p:nvSpPr>
              <p:spPr bwMode="auto">
                <a:xfrm>
                  <a:off x="1454" y="1518"/>
                  <a:ext cx="60" cy="57"/>
                </a:xfrm>
                <a:custGeom>
                  <a:avLst/>
                  <a:gdLst>
                    <a:gd name="T0" fmla="*/ 51 w 59"/>
                    <a:gd name="T1" fmla="*/ 0 h 56"/>
                    <a:gd name="T2" fmla="*/ 51 w 59"/>
                    <a:gd name="T3" fmla="*/ 0 h 56"/>
                    <a:gd name="T4" fmla="*/ 0 w 59"/>
                    <a:gd name="T5" fmla="*/ 51 h 56"/>
                    <a:gd name="T6" fmla="*/ 3 w 59"/>
                    <a:gd name="T7" fmla="*/ 52 h 56"/>
                    <a:gd name="T8" fmla="*/ 7 w 59"/>
                    <a:gd name="T9" fmla="*/ 52 h 56"/>
                    <a:gd name="T10" fmla="*/ 9 w 59"/>
                    <a:gd name="T11" fmla="*/ 56 h 56"/>
                    <a:gd name="T12" fmla="*/ 59 w 59"/>
                    <a:gd name="T13" fmla="*/ 7 h 56"/>
                    <a:gd name="T14" fmla="*/ 58 w 59"/>
                    <a:gd name="T15" fmla="*/ 7 h 56"/>
                    <a:gd name="T16" fmla="*/ 51 w 59"/>
                    <a:gd name="T17" fmla="*/ 0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9" h="56">
                      <a:moveTo>
                        <a:pt x="51" y="0"/>
                      </a:moveTo>
                      <a:cubicBezTo>
                        <a:pt x="51" y="0"/>
                        <a:pt x="51" y="0"/>
                        <a:pt x="51" y="0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1" y="52"/>
                        <a:pt x="2" y="52"/>
                        <a:pt x="3" y="52"/>
                      </a:cubicBezTo>
                      <a:cubicBezTo>
                        <a:pt x="4" y="52"/>
                        <a:pt x="5" y="52"/>
                        <a:pt x="7" y="52"/>
                      </a:cubicBezTo>
                      <a:cubicBezTo>
                        <a:pt x="7" y="54"/>
                        <a:pt x="8" y="56"/>
                        <a:pt x="9" y="56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9" y="7"/>
                        <a:pt x="58" y="7"/>
                        <a:pt x="58" y="7"/>
                      </a:cubicBezTo>
                      <a:cubicBezTo>
                        <a:pt x="54" y="7"/>
                        <a:pt x="51" y="6"/>
                        <a:pt x="5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51" name="Freeform 427"/>
                <p:cNvSpPr/>
                <p:nvPr/>
              </p:nvSpPr>
              <p:spPr bwMode="auto">
                <a:xfrm>
                  <a:off x="1448" y="1594"/>
                  <a:ext cx="20" cy="21"/>
                </a:xfrm>
                <a:custGeom>
                  <a:avLst/>
                  <a:gdLst>
                    <a:gd name="T0" fmla="*/ 2 w 20"/>
                    <a:gd name="T1" fmla="*/ 12 h 21"/>
                    <a:gd name="T2" fmla="*/ 5 w 20"/>
                    <a:gd name="T3" fmla="*/ 20 h 21"/>
                    <a:gd name="T4" fmla="*/ 5 w 20"/>
                    <a:gd name="T5" fmla="*/ 21 h 21"/>
                    <a:gd name="T6" fmla="*/ 10 w 20"/>
                    <a:gd name="T7" fmla="*/ 16 h 21"/>
                    <a:gd name="T8" fmla="*/ 7 w 20"/>
                    <a:gd name="T9" fmla="*/ 11 h 21"/>
                    <a:gd name="T10" fmla="*/ 14 w 20"/>
                    <a:gd name="T11" fmla="*/ 7 h 21"/>
                    <a:gd name="T12" fmla="*/ 17 w 20"/>
                    <a:gd name="T13" fmla="*/ 8 h 21"/>
                    <a:gd name="T14" fmla="*/ 20 w 20"/>
                    <a:gd name="T15" fmla="*/ 5 h 21"/>
                    <a:gd name="T16" fmla="*/ 11 w 20"/>
                    <a:gd name="T17" fmla="*/ 0 h 21"/>
                    <a:gd name="T18" fmla="*/ 11 w 20"/>
                    <a:gd name="T19" fmla="*/ 0 h 21"/>
                    <a:gd name="T20" fmla="*/ 0 w 20"/>
                    <a:gd name="T21" fmla="*/ 11 h 21"/>
                    <a:gd name="T22" fmla="*/ 2 w 20"/>
                    <a:gd name="T23" fmla="*/ 1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0" h="21">
                      <a:moveTo>
                        <a:pt x="2" y="12"/>
                      </a:moveTo>
                      <a:cubicBezTo>
                        <a:pt x="2" y="15"/>
                        <a:pt x="5" y="16"/>
                        <a:pt x="5" y="20"/>
                      </a:cubicBezTo>
                      <a:cubicBezTo>
                        <a:pt x="5" y="20"/>
                        <a:pt x="5" y="21"/>
                        <a:pt x="5" y="21"/>
                      </a:cubicBez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9" y="14"/>
                        <a:pt x="7" y="13"/>
                        <a:pt x="7" y="11"/>
                      </a:cubicBezTo>
                      <a:cubicBezTo>
                        <a:pt x="7" y="9"/>
                        <a:pt x="10" y="7"/>
                        <a:pt x="14" y="7"/>
                      </a:cubicBezTo>
                      <a:cubicBezTo>
                        <a:pt x="15" y="7"/>
                        <a:pt x="16" y="8"/>
                        <a:pt x="17" y="8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18" y="3"/>
                        <a:pt x="14" y="2"/>
                        <a:pt x="11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1" y="11"/>
                        <a:pt x="2" y="12"/>
                        <a:pt x="2" y="1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52" name="Freeform 428"/>
                <p:cNvSpPr/>
                <p:nvPr/>
              </p:nvSpPr>
              <p:spPr bwMode="auto">
                <a:xfrm>
                  <a:off x="1473" y="1521"/>
                  <a:ext cx="71" cy="67"/>
                </a:xfrm>
                <a:custGeom>
                  <a:avLst/>
                  <a:gdLst>
                    <a:gd name="T0" fmla="*/ 0 w 70"/>
                    <a:gd name="T1" fmla="*/ 58 h 66"/>
                    <a:gd name="T2" fmla="*/ 7 w 70"/>
                    <a:gd name="T3" fmla="*/ 66 h 66"/>
                    <a:gd name="T4" fmla="*/ 70 w 70"/>
                    <a:gd name="T5" fmla="*/ 3 h 66"/>
                    <a:gd name="T6" fmla="*/ 65 w 70"/>
                    <a:gd name="T7" fmla="*/ 0 h 66"/>
                    <a:gd name="T8" fmla="*/ 56 w 70"/>
                    <a:gd name="T9" fmla="*/ 2 h 66"/>
                    <a:gd name="T10" fmla="*/ 0 w 70"/>
                    <a:gd name="T11" fmla="*/ 58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0" h="66">
                      <a:moveTo>
                        <a:pt x="0" y="58"/>
                      </a:moveTo>
                      <a:cubicBezTo>
                        <a:pt x="3" y="60"/>
                        <a:pt x="6" y="63"/>
                        <a:pt x="7" y="66"/>
                      </a:cubicBezTo>
                      <a:cubicBezTo>
                        <a:pt x="70" y="3"/>
                        <a:pt x="70" y="3"/>
                        <a:pt x="70" y="3"/>
                      </a:cubicBezTo>
                      <a:cubicBezTo>
                        <a:pt x="69" y="1"/>
                        <a:pt x="67" y="0"/>
                        <a:pt x="65" y="0"/>
                      </a:cubicBezTo>
                      <a:cubicBezTo>
                        <a:pt x="62" y="0"/>
                        <a:pt x="59" y="1"/>
                        <a:pt x="56" y="2"/>
                      </a:cubicBezTo>
                      <a:lnTo>
                        <a:pt x="0" y="58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53" name="Freeform 429"/>
                <p:cNvSpPr/>
                <p:nvPr/>
              </p:nvSpPr>
              <p:spPr bwMode="auto">
                <a:xfrm>
                  <a:off x="1482" y="1533"/>
                  <a:ext cx="72" cy="76"/>
                </a:xfrm>
                <a:custGeom>
                  <a:avLst/>
                  <a:gdLst>
                    <a:gd name="T0" fmla="*/ 6 w 71"/>
                    <a:gd name="T1" fmla="*/ 75 h 75"/>
                    <a:gd name="T2" fmla="*/ 71 w 71"/>
                    <a:gd name="T3" fmla="*/ 11 h 75"/>
                    <a:gd name="T4" fmla="*/ 71 w 71"/>
                    <a:gd name="T5" fmla="*/ 2 h 75"/>
                    <a:gd name="T6" fmla="*/ 66 w 71"/>
                    <a:gd name="T7" fmla="*/ 0 h 75"/>
                    <a:gd name="T8" fmla="*/ 0 w 71"/>
                    <a:gd name="T9" fmla="*/ 66 h 75"/>
                    <a:gd name="T10" fmla="*/ 6 w 71"/>
                    <a:gd name="T11" fmla="*/ 75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1" h="75">
                      <a:moveTo>
                        <a:pt x="6" y="75"/>
                      </a:moveTo>
                      <a:cubicBezTo>
                        <a:pt x="71" y="11"/>
                        <a:pt x="71" y="11"/>
                        <a:pt x="71" y="11"/>
                      </a:cubicBezTo>
                      <a:cubicBezTo>
                        <a:pt x="71" y="2"/>
                        <a:pt x="71" y="2"/>
                        <a:pt x="71" y="2"/>
                      </a:cubicBezTo>
                      <a:cubicBezTo>
                        <a:pt x="68" y="2"/>
                        <a:pt x="67" y="1"/>
                        <a:pt x="66" y="0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1" y="70"/>
                        <a:pt x="3" y="72"/>
                        <a:pt x="6" y="7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54" name="Freeform 430"/>
                <p:cNvSpPr/>
                <p:nvPr/>
              </p:nvSpPr>
              <p:spPr bwMode="auto">
                <a:xfrm>
                  <a:off x="1510" y="1550"/>
                  <a:ext cx="51" cy="55"/>
                </a:xfrm>
                <a:custGeom>
                  <a:avLst/>
                  <a:gdLst>
                    <a:gd name="T0" fmla="*/ 5 w 51"/>
                    <a:gd name="T1" fmla="*/ 54 h 54"/>
                    <a:gd name="T2" fmla="*/ 5 w 51"/>
                    <a:gd name="T3" fmla="*/ 48 h 54"/>
                    <a:gd name="T4" fmla="*/ 14 w 51"/>
                    <a:gd name="T5" fmla="*/ 44 h 54"/>
                    <a:gd name="T6" fmla="*/ 19 w 51"/>
                    <a:gd name="T7" fmla="*/ 46 h 54"/>
                    <a:gd name="T8" fmla="*/ 36 w 51"/>
                    <a:gd name="T9" fmla="*/ 30 h 54"/>
                    <a:gd name="T10" fmla="*/ 44 w 51"/>
                    <a:gd name="T11" fmla="*/ 19 h 54"/>
                    <a:gd name="T12" fmla="*/ 44 w 51"/>
                    <a:gd name="T13" fmla="*/ 11 h 54"/>
                    <a:gd name="T14" fmla="*/ 45 w 51"/>
                    <a:gd name="T15" fmla="*/ 8 h 54"/>
                    <a:gd name="T16" fmla="*/ 51 w 51"/>
                    <a:gd name="T17" fmla="*/ 3 h 54"/>
                    <a:gd name="T18" fmla="*/ 50 w 51"/>
                    <a:gd name="T19" fmla="*/ 0 h 54"/>
                    <a:gd name="T20" fmla="*/ 0 w 51"/>
                    <a:gd name="T21" fmla="*/ 51 h 54"/>
                    <a:gd name="T22" fmla="*/ 5 w 51"/>
                    <a:gd name="T23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1" h="54">
                      <a:moveTo>
                        <a:pt x="5" y="54"/>
                      </a:moveTo>
                      <a:cubicBezTo>
                        <a:pt x="5" y="52"/>
                        <a:pt x="5" y="50"/>
                        <a:pt x="5" y="48"/>
                      </a:cubicBezTo>
                      <a:cubicBezTo>
                        <a:pt x="8" y="47"/>
                        <a:pt x="9" y="44"/>
                        <a:pt x="14" y="44"/>
                      </a:cubicBezTo>
                      <a:cubicBezTo>
                        <a:pt x="16" y="44"/>
                        <a:pt x="17" y="45"/>
                        <a:pt x="19" y="46"/>
                      </a:cubicBezTo>
                      <a:cubicBezTo>
                        <a:pt x="36" y="30"/>
                        <a:pt x="36" y="30"/>
                        <a:pt x="36" y="30"/>
                      </a:cubicBezTo>
                      <a:cubicBezTo>
                        <a:pt x="36" y="26"/>
                        <a:pt x="44" y="21"/>
                        <a:pt x="44" y="19"/>
                      </a:cubicBezTo>
                      <a:cubicBezTo>
                        <a:pt x="44" y="11"/>
                        <a:pt x="44" y="11"/>
                        <a:pt x="44" y="11"/>
                      </a:cubicBezTo>
                      <a:cubicBezTo>
                        <a:pt x="44" y="10"/>
                        <a:pt x="44" y="12"/>
                        <a:pt x="45" y="8"/>
                      </a:cubicBezTo>
                      <a:cubicBezTo>
                        <a:pt x="45" y="5"/>
                        <a:pt x="48" y="3"/>
                        <a:pt x="51" y="3"/>
                      </a:cubicBezTo>
                      <a:cubicBezTo>
                        <a:pt x="50" y="2"/>
                        <a:pt x="50" y="1"/>
                        <a:pt x="50" y="0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1" y="52"/>
                        <a:pt x="2" y="54"/>
                        <a:pt x="5" y="5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55" name="Freeform 431"/>
                <p:cNvSpPr/>
                <p:nvPr/>
              </p:nvSpPr>
              <p:spPr bwMode="auto">
                <a:xfrm>
                  <a:off x="1493" y="1606"/>
                  <a:ext cx="18" cy="23"/>
                </a:xfrm>
                <a:custGeom>
                  <a:avLst/>
                  <a:gdLst>
                    <a:gd name="T0" fmla="*/ 1 w 17"/>
                    <a:gd name="T1" fmla="*/ 15 h 23"/>
                    <a:gd name="T2" fmla="*/ 6 w 17"/>
                    <a:gd name="T3" fmla="*/ 15 h 23"/>
                    <a:gd name="T4" fmla="*/ 2 w 17"/>
                    <a:gd name="T5" fmla="*/ 19 h 23"/>
                    <a:gd name="T6" fmla="*/ 3 w 17"/>
                    <a:gd name="T7" fmla="*/ 23 h 23"/>
                    <a:gd name="T8" fmla="*/ 17 w 17"/>
                    <a:gd name="T9" fmla="*/ 10 h 23"/>
                    <a:gd name="T10" fmla="*/ 15 w 17"/>
                    <a:gd name="T11" fmla="*/ 8 h 23"/>
                    <a:gd name="T12" fmla="*/ 16 w 17"/>
                    <a:gd name="T13" fmla="*/ 4 h 23"/>
                    <a:gd name="T14" fmla="*/ 12 w 17"/>
                    <a:gd name="T15" fmla="*/ 0 h 23"/>
                    <a:gd name="T16" fmla="*/ 0 w 17"/>
                    <a:gd name="T17" fmla="*/ 12 h 23"/>
                    <a:gd name="T18" fmla="*/ 0 w 17"/>
                    <a:gd name="T19" fmla="*/ 12 h 23"/>
                    <a:gd name="T20" fmla="*/ 1 w 17"/>
                    <a:gd name="T21" fmla="*/ 15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7" h="23">
                      <a:moveTo>
                        <a:pt x="1" y="15"/>
                      </a:moveTo>
                      <a:cubicBezTo>
                        <a:pt x="3" y="15"/>
                        <a:pt x="4" y="15"/>
                        <a:pt x="6" y="15"/>
                      </a:cubicBezTo>
                      <a:cubicBezTo>
                        <a:pt x="5" y="18"/>
                        <a:pt x="2" y="17"/>
                        <a:pt x="2" y="19"/>
                      </a:cubicBezTo>
                      <a:cubicBezTo>
                        <a:pt x="2" y="20"/>
                        <a:pt x="3" y="22"/>
                        <a:pt x="3" y="23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5" y="9"/>
                        <a:pt x="15" y="8"/>
                        <a:pt x="15" y="8"/>
                      </a:cubicBezTo>
                      <a:cubicBezTo>
                        <a:pt x="15" y="7"/>
                        <a:pt x="15" y="6"/>
                        <a:pt x="16" y="4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3"/>
                        <a:pt x="0" y="15"/>
                        <a:pt x="1" y="1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56" name="Freeform 432"/>
                <p:cNvSpPr/>
                <p:nvPr/>
              </p:nvSpPr>
              <p:spPr bwMode="auto">
                <a:xfrm>
                  <a:off x="1506" y="1633"/>
                  <a:ext cx="3" cy="1"/>
                </a:xfrm>
                <a:custGeom>
                  <a:avLst/>
                  <a:gdLst>
                    <a:gd name="T0" fmla="*/ 3 w 3"/>
                    <a:gd name="T1" fmla="*/ 1 h 1"/>
                    <a:gd name="T2" fmla="*/ 1 w 3"/>
                    <a:gd name="T3" fmla="*/ 0 h 1"/>
                    <a:gd name="T4" fmla="*/ 0 w 3"/>
                    <a:gd name="T5" fmla="*/ 1 h 1"/>
                    <a:gd name="T6" fmla="*/ 3 w 3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cubicBezTo>
                        <a:pt x="2" y="1"/>
                        <a:pt x="1" y="1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2" y="1"/>
                        <a:pt x="3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57" name="Freeform 433"/>
                <p:cNvSpPr/>
                <p:nvPr/>
              </p:nvSpPr>
              <p:spPr bwMode="auto">
                <a:xfrm>
                  <a:off x="1516" y="1622"/>
                  <a:ext cx="3" cy="3"/>
                </a:xfrm>
                <a:custGeom>
                  <a:avLst/>
                  <a:gdLst>
                    <a:gd name="T0" fmla="*/ 3 w 3"/>
                    <a:gd name="T1" fmla="*/ 2 h 3"/>
                    <a:gd name="T2" fmla="*/ 2 w 3"/>
                    <a:gd name="T3" fmla="*/ 0 h 3"/>
                    <a:gd name="T4" fmla="*/ 0 w 3"/>
                    <a:gd name="T5" fmla="*/ 3 h 3"/>
                    <a:gd name="T6" fmla="*/ 3 w 3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3" y="2"/>
                      </a:moveTo>
                      <a:cubicBezTo>
                        <a:pt x="3" y="2"/>
                        <a:pt x="3" y="1"/>
                        <a:pt x="2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2" y="3"/>
                        <a:pt x="3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58" name="Freeform 434"/>
                <p:cNvSpPr/>
                <p:nvPr/>
              </p:nvSpPr>
              <p:spPr bwMode="auto">
                <a:xfrm>
                  <a:off x="1514" y="1626"/>
                  <a:ext cx="1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59" name="Freeform 435"/>
                <p:cNvSpPr/>
                <p:nvPr/>
              </p:nvSpPr>
              <p:spPr bwMode="auto">
                <a:xfrm>
                  <a:off x="1367" y="1350"/>
                  <a:ext cx="30" cy="30"/>
                </a:xfrm>
                <a:custGeom>
                  <a:avLst/>
                  <a:gdLst>
                    <a:gd name="T0" fmla="*/ 19 w 30"/>
                    <a:gd name="T1" fmla="*/ 7 h 30"/>
                    <a:gd name="T2" fmla="*/ 6 w 30"/>
                    <a:gd name="T3" fmla="*/ 17 h 30"/>
                    <a:gd name="T4" fmla="*/ 0 w 30"/>
                    <a:gd name="T5" fmla="*/ 23 h 30"/>
                    <a:gd name="T6" fmla="*/ 0 w 30"/>
                    <a:gd name="T7" fmla="*/ 30 h 30"/>
                    <a:gd name="T8" fmla="*/ 30 w 30"/>
                    <a:gd name="T9" fmla="*/ 0 h 30"/>
                    <a:gd name="T10" fmla="*/ 19 w 30"/>
                    <a:gd name="T11" fmla="*/ 7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30">
                      <a:moveTo>
                        <a:pt x="19" y="7"/>
                      </a:moveTo>
                      <a:cubicBezTo>
                        <a:pt x="13" y="9"/>
                        <a:pt x="10" y="12"/>
                        <a:pt x="6" y="17"/>
                      </a:cubicBezTo>
                      <a:cubicBezTo>
                        <a:pt x="5" y="19"/>
                        <a:pt x="0" y="19"/>
                        <a:pt x="0" y="23"/>
                      </a:cubicBezTo>
                      <a:cubicBezTo>
                        <a:pt x="0" y="26"/>
                        <a:pt x="0" y="28"/>
                        <a:pt x="0" y="30"/>
                      </a:cubicBezTo>
                      <a:cubicBezTo>
                        <a:pt x="30" y="0"/>
                        <a:pt x="30" y="0"/>
                        <a:pt x="30" y="0"/>
                      </a:cubicBezTo>
                      <a:cubicBezTo>
                        <a:pt x="24" y="1"/>
                        <a:pt x="23" y="6"/>
                        <a:pt x="19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60" name="Freeform 436"/>
                <p:cNvSpPr/>
                <p:nvPr/>
              </p:nvSpPr>
              <p:spPr bwMode="auto">
                <a:xfrm>
                  <a:off x="1395" y="1345"/>
                  <a:ext cx="7" cy="4"/>
                </a:xfrm>
                <a:custGeom>
                  <a:avLst/>
                  <a:gdLst>
                    <a:gd name="T0" fmla="*/ 0 w 7"/>
                    <a:gd name="T1" fmla="*/ 3 h 4"/>
                    <a:gd name="T2" fmla="*/ 4 w 7"/>
                    <a:gd name="T3" fmla="*/ 4 h 4"/>
                    <a:gd name="T4" fmla="*/ 7 w 7"/>
                    <a:gd name="T5" fmla="*/ 0 h 4"/>
                    <a:gd name="T6" fmla="*/ 0 w 7"/>
                    <a:gd name="T7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4">
                      <a:moveTo>
                        <a:pt x="0" y="3"/>
                      </a:moveTo>
                      <a:cubicBezTo>
                        <a:pt x="2" y="3"/>
                        <a:pt x="2" y="4"/>
                        <a:pt x="4" y="4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5" y="1"/>
                        <a:pt x="3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61" name="Freeform 437"/>
                <p:cNvSpPr/>
                <p:nvPr/>
              </p:nvSpPr>
              <p:spPr bwMode="auto">
                <a:xfrm>
                  <a:off x="1423" y="1265"/>
                  <a:ext cx="59" cy="60"/>
                </a:xfrm>
                <a:custGeom>
                  <a:avLst/>
                  <a:gdLst>
                    <a:gd name="T0" fmla="*/ 18 w 59"/>
                    <a:gd name="T1" fmla="*/ 35 h 60"/>
                    <a:gd name="T2" fmla="*/ 5 w 59"/>
                    <a:gd name="T3" fmla="*/ 46 h 60"/>
                    <a:gd name="T4" fmla="*/ 2 w 59"/>
                    <a:gd name="T5" fmla="*/ 53 h 60"/>
                    <a:gd name="T6" fmla="*/ 0 w 59"/>
                    <a:gd name="T7" fmla="*/ 60 h 60"/>
                    <a:gd name="T8" fmla="*/ 59 w 59"/>
                    <a:gd name="T9" fmla="*/ 0 h 60"/>
                    <a:gd name="T10" fmla="*/ 48 w 59"/>
                    <a:gd name="T11" fmla="*/ 3 h 60"/>
                    <a:gd name="T12" fmla="*/ 50 w 59"/>
                    <a:gd name="T13" fmla="*/ 5 h 60"/>
                    <a:gd name="T14" fmla="*/ 44 w 59"/>
                    <a:gd name="T15" fmla="*/ 6 h 60"/>
                    <a:gd name="T16" fmla="*/ 38 w 59"/>
                    <a:gd name="T17" fmla="*/ 10 h 60"/>
                    <a:gd name="T18" fmla="*/ 42 w 59"/>
                    <a:gd name="T19" fmla="*/ 11 h 60"/>
                    <a:gd name="T20" fmla="*/ 37 w 59"/>
                    <a:gd name="T21" fmla="*/ 18 h 60"/>
                    <a:gd name="T22" fmla="*/ 29 w 59"/>
                    <a:gd name="T23" fmla="*/ 15 h 60"/>
                    <a:gd name="T24" fmla="*/ 24 w 59"/>
                    <a:gd name="T25" fmla="*/ 20 h 60"/>
                    <a:gd name="T26" fmla="*/ 33 w 59"/>
                    <a:gd name="T27" fmla="*/ 17 h 60"/>
                    <a:gd name="T28" fmla="*/ 18 w 59"/>
                    <a:gd name="T29" fmla="*/ 35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9" h="60">
                      <a:moveTo>
                        <a:pt x="18" y="35"/>
                      </a:moveTo>
                      <a:cubicBezTo>
                        <a:pt x="12" y="37"/>
                        <a:pt x="9" y="41"/>
                        <a:pt x="5" y="46"/>
                      </a:cubicBezTo>
                      <a:cubicBezTo>
                        <a:pt x="5" y="47"/>
                        <a:pt x="2" y="53"/>
                        <a:pt x="2" y="53"/>
                      </a:cubicBezTo>
                      <a:cubicBezTo>
                        <a:pt x="1" y="53"/>
                        <a:pt x="1" y="57"/>
                        <a:pt x="0" y="6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56" y="1"/>
                        <a:pt x="50" y="1"/>
                        <a:pt x="48" y="3"/>
                      </a:cubicBezTo>
                      <a:cubicBezTo>
                        <a:pt x="49" y="4"/>
                        <a:pt x="49" y="4"/>
                        <a:pt x="50" y="5"/>
                      </a:cubicBezTo>
                      <a:cubicBezTo>
                        <a:pt x="48" y="7"/>
                        <a:pt x="46" y="6"/>
                        <a:pt x="44" y="6"/>
                      </a:cubicBezTo>
                      <a:cubicBezTo>
                        <a:pt x="41" y="6"/>
                        <a:pt x="39" y="8"/>
                        <a:pt x="38" y="10"/>
                      </a:cubicBezTo>
                      <a:cubicBezTo>
                        <a:pt x="40" y="10"/>
                        <a:pt x="40" y="10"/>
                        <a:pt x="42" y="11"/>
                      </a:cubicBezTo>
                      <a:cubicBezTo>
                        <a:pt x="42" y="11"/>
                        <a:pt x="39" y="18"/>
                        <a:pt x="37" y="18"/>
                      </a:cubicBezTo>
                      <a:cubicBezTo>
                        <a:pt x="34" y="18"/>
                        <a:pt x="33" y="16"/>
                        <a:pt x="29" y="15"/>
                      </a:cubicBezTo>
                      <a:cubicBezTo>
                        <a:pt x="24" y="20"/>
                        <a:pt x="24" y="20"/>
                        <a:pt x="24" y="20"/>
                      </a:cubicBezTo>
                      <a:cubicBezTo>
                        <a:pt x="27" y="19"/>
                        <a:pt x="29" y="18"/>
                        <a:pt x="33" y="17"/>
                      </a:cubicBezTo>
                      <a:cubicBezTo>
                        <a:pt x="32" y="23"/>
                        <a:pt x="24" y="32"/>
                        <a:pt x="18" y="3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62" name="Freeform 438"/>
                <p:cNvSpPr/>
                <p:nvPr/>
              </p:nvSpPr>
              <p:spPr bwMode="auto">
                <a:xfrm>
                  <a:off x="1369" y="1250"/>
                  <a:ext cx="158" cy="151"/>
                </a:xfrm>
                <a:custGeom>
                  <a:avLst/>
                  <a:gdLst>
                    <a:gd name="T0" fmla="*/ 3 w 157"/>
                    <a:gd name="T1" fmla="*/ 143 h 150"/>
                    <a:gd name="T2" fmla="*/ 0 w 157"/>
                    <a:gd name="T3" fmla="*/ 150 h 150"/>
                    <a:gd name="T4" fmla="*/ 9 w 157"/>
                    <a:gd name="T5" fmla="*/ 149 h 150"/>
                    <a:gd name="T6" fmla="*/ 157 w 157"/>
                    <a:gd name="T7" fmla="*/ 0 h 150"/>
                    <a:gd name="T8" fmla="*/ 144 w 157"/>
                    <a:gd name="T9" fmla="*/ 4 h 150"/>
                    <a:gd name="T10" fmla="*/ 140 w 157"/>
                    <a:gd name="T11" fmla="*/ 2 h 150"/>
                    <a:gd name="T12" fmla="*/ 136 w 157"/>
                    <a:gd name="T13" fmla="*/ 7 h 150"/>
                    <a:gd name="T14" fmla="*/ 139 w 157"/>
                    <a:gd name="T15" fmla="*/ 8 h 150"/>
                    <a:gd name="T16" fmla="*/ 133 w 157"/>
                    <a:gd name="T17" fmla="*/ 10 h 150"/>
                    <a:gd name="T18" fmla="*/ 128 w 157"/>
                    <a:gd name="T19" fmla="*/ 15 h 150"/>
                    <a:gd name="T20" fmla="*/ 129 w 157"/>
                    <a:gd name="T21" fmla="*/ 15 h 150"/>
                    <a:gd name="T22" fmla="*/ 129 w 157"/>
                    <a:gd name="T23" fmla="*/ 15 h 150"/>
                    <a:gd name="T24" fmla="*/ 2 w 157"/>
                    <a:gd name="T25" fmla="*/ 141 h 150"/>
                    <a:gd name="T26" fmla="*/ 3 w 157"/>
                    <a:gd name="T27" fmla="*/ 143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57" h="150">
                      <a:moveTo>
                        <a:pt x="3" y="143"/>
                      </a:moveTo>
                      <a:cubicBezTo>
                        <a:pt x="2" y="145"/>
                        <a:pt x="0" y="148"/>
                        <a:pt x="0" y="150"/>
                      </a:cubicBezTo>
                      <a:cubicBezTo>
                        <a:pt x="4" y="149"/>
                        <a:pt x="4" y="149"/>
                        <a:pt x="9" y="149"/>
                      </a:cubicBezTo>
                      <a:cubicBezTo>
                        <a:pt x="157" y="0"/>
                        <a:pt x="157" y="0"/>
                        <a:pt x="157" y="0"/>
                      </a:cubicBezTo>
                      <a:cubicBezTo>
                        <a:pt x="154" y="0"/>
                        <a:pt x="148" y="4"/>
                        <a:pt x="144" y="4"/>
                      </a:cubicBezTo>
                      <a:cubicBezTo>
                        <a:pt x="143" y="4"/>
                        <a:pt x="142" y="3"/>
                        <a:pt x="140" y="2"/>
                      </a:cubicBezTo>
                      <a:cubicBezTo>
                        <a:pt x="136" y="7"/>
                        <a:pt x="136" y="7"/>
                        <a:pt x="136" y="7"/>
                      </a:cubicBezTo>
                      <a:cubicBezTo>
                        <a:pt x="137" y="7"/>
                        <a:pt x="138" y="7"/>
                        <a:pt x="139" y="8"/>
                      </a:cubicBezTo>
                      <a:cubicBezTo>
                        <a:pt x="137" y="9"/>
                        <a:pt x="135" y="9"/>
                        <a:pt x="133" y="10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9" y="15"/>
                        <a:pt x="129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2" y="141"/>
                        <a:pt x="2" y="141"/>
                        <a:pt x="2" y="141"/>
                      </a:cubicBezTo>
                      <a:cubicBezTo>
                        <a:pt x="3" y="142"/>
                        <a:pt x="2" y="142"/>
                        <a:pt x="3" y="14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63" name="Freeform 439"/>
                <p:cNvSpPr/>
                <p:nvPr/>
              </p:nvSpPr>
              <p:spPr bwMode="auto">
                <a:xfrm>
                  <a:off x="1378" y="1249"/>
                  <a:ext cx="177" cy="167"/>
                </a:xfrm>
                <a:custGeom>
                  <a:avLst/>
                  <a:gdLst>
                    <a:gd name="T0" fmla="*/ 15 w 176"/>
                    <a:gd name="T1" fmla="*/ 163 h 166"/>
                    <a:gd name="T2" fmla="*/ 31 w 176"/>
                    <a:gd name="T3" fmla="*/ 148 h 166"/>
                    <a:gd name="T4" fmla="*/ 31 w 176"/>
                    <a:gd name="T5" fmla="*/ 147 h 166"/>
                    <a:gd name="T6" fmla="*/ 31 w 176"/>
                    <a:gd name="T7" fmla="*/ 147 h 166"/>
                    <a:gd name="T8" fmla="*/ 176 w 176"/>
                    <a:gd name="T9" fmla="*/ 2 h 166"/>
                    <a:gd name="T10" fmla="*/ 175 w 176"/>
                    <a:gd name="T11" fmla="*/ 2 h 166"/>
                    <a:gd name="T12" fmla="*/ 171 w 176"/>
                    <a:gd name="T13" fmla="*/ 6 h 166"/>
                    <a:gd name="T14" fmla="*/ 168 w 176"/>
                    <a:gd name="T15" fmla="*/ 0 h 166"/>
                    <a:gd name="T16" fmla="*/ 158 w 176"/>
                    <a:gd name="T17" fmla="*/ 8 h 166"/>
                    <a:gd name="T18" fmla="*/ 157 w 176"/>
                    <a:gd name="T19" fmla="*/ 6 h 166"/>
                    <a:gd name="T20" fmla="*/ 0 w 176"/>
                    <a:gd name="T21" fmla="*/ 163 h 166"/>
                    <a:gd name="T22" fmla="*/ 5 w 176"/>
                    <a:gd name="T23" fmla="*/ 166 h 166"/>
                    <a:gd name="T24" fmla="*/ 15 w 176"/>
                    <a:gd name="T25" fmla="*/ 163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76" h="166">
                      <a:moveTo>
                        <a:pt x="15" y="163"/>
                      </a:moveTo>
                      <a:cubicBezTo>
                        <a:pt x="31" y="148"/>
                        <a:pt x="31" y="148"/>
                        <a:pt x="31" y="148"/>
                      </a:cubicBezTo>
                      <a:cubicBezTo>
                        <a:pt x="31" y="147"/>
                        <a:pt x="31" y="147"/>
                        <a:pt x="31" y="147"/>
                      </a:cubicBezTo>
                      <a:cubicBezTo>
                        <a:pt x="31" y="147"/>
                        <a:pt x="31" y="147"/>
                        <a:pt x="31" y="147"/>
                      </a:cubicBezTo>
                      <a:cubicBezTo>
                        <a:pt x="176" y="2"/>
                        <a:pt x="176" y="2"/>
                        <a:pt x="176" y="2"/>
                      </a:cubicBezTo>
                      <a:cubicBezTo>
                        <a:pt x="176" y="2"/>
                        <a:pt x="175" y="2"/>
                        <a:pt x="175" y="2"/>
                      </a:cubicBezTo>
                      <a:cubicBezTo>
                        <a:pt x="173" y="2"/>
                        <a:pt x="172" y="4"/>
                        <a:pt x="171" y="6"/>
                      </a:cubicBezTo>
                      <a:cubicBezTo>
                        <a:pt x="168" y="6"/>
                        <a:pt x="168" y="3"/>
                        <a:pt x="168" y="0"/>
                      </a:cubicBezTo>
                      <a:cubicBezTo>
                        <a:pt x="164" y="3"/>
                        <a:pt x="162" y="4"/>
                        <a:pt x="158" y="8"/>
                      </a:cubicBezTo>
                      <a:cubicBezTo>
                        <a:pt x="158" y="7"/>
                        <a:pt x="157" y="7"/>
                        <a:pt x="157" y="6"/>
                      </a:cubicBezTo>
                      <a:cubicBezTo>
                        <a:pt x="0" y="163"/>
                        <a:pt x="0" y="163"/>
                        <a:pt x="0" y="163"/>
                      </a:cubicBezTo>
                      <a:cubicBezTo>
                        <a:pt x="3" y="165"/>
                        <a:pt x="5" y="166"/>
                        <a:pt x="5" y="166"/>
                      </a:cubicBezTo>
                      <a:cubicBezTo>
                        <a:pt x="9" y="166"/>
                        <a:pt x="12" y="165"/>
                        <a:pt x="15" y="16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64" name="Freeform 440"/>
                <p:cNvSpPr/>
                <p:nvPr/>
              </p:nvSpPr>
              <p:spPr bwMode="auto">
                <a:xfrm>
                  <a:off x="1413" y="1264"/>
                  <a:ext cx="154" cy="153"/>
                </a:xfrm>
                <a:custGeom>
                  <a:avLst/>
                  <a:gdLst>
                    <a:gd name="T0" fmla="*/ 0 w 153"/>
                    <a:gd name="T1" fmla="*/ 142 h 152"/>
                    <a:gd name="T2" fmla="*/ 6 w 153"/>
                    <a:gd name="T3" fmla="*/ 152 h 152"/>
                    <a:gd name="T4" fmla="*/ 48 w 153"/>
                    <a:gd name="T5" fmla="*/ 110 h 152"/>
                    <a:gd name="T6" fmla="*/ 48 w 153"/>
                    <a:gd name="T7" fmla="*/ 110 h 152"/>
                    <a:gd name="T8" fmla="*/ 49 w 153"/>
                    <a:gd name="T9" fmla="*/ 109 h 152"/>
                    <a:gd name="T10" fmla="*/ 49 w 153"/>
                    <a:gd name="T11" fmla="*/ 109 h 152"/>
                    <a:gd name="T12" fmla="*/ 50 w 153"/>
                    <a:gd name="T13" fmla="*/ 99 h 152"/>
                    <a:gd name="T14" fmla="*/ 63 w 153"/>
                    <a:gd name="T15" fmla="*/ 90 h 152"/>
                    <a:gd name="T16" fmla="*/ 74 w 153"/>
                    <a:gd name="T17" fmla="*/ 83 h 152"/>
                    <a:gd name="T18" fmla="*/ 81 w 153"/>
                    <a:gd name="T19" fmla="*/ 77 h 152"/>
                    <a:gd name="T20" fmla="*/ 81 w 153"/>
                    <a:gd name="T21" fmla="*/ 74 h 152"/>
                    <a:gd name="T22" fmla="*/ 81 w 153"/>
                    <a:gd name="T23" fmla="*/ 68 h 152"/>
                    <a:gd name="T24" fmla="*/ 98 w 153"/>
                    <a:gd name="T25" fmla="*/ 57 h 152"/>
                    <a:gd name="T26" fmla="*/ 100 w 153"/>
                    <a:gd name="T27" fmla="*/ 57 h 152"/>
                    <a:gd name="T28" fmla="*/ 139 w 153"/>
                    <a:gd name="T29" fmla="*/ 19 h 152"/>
                    <a:gd name="T30" fmla="*/ 139 w 153"/>
                    <a:gd name="T31" fmla="*/ 18 h 152"/>
                    <a:gd name="T32" fmla="*/ 153 w 153"/>
                    <a:gd name="T33" fmla="*/ 3 h 152"/>
                    <a:gd name="T34" fmla="*/ 143 w 153"/>
                    <a:gd name="T35" fmla="*/ 2 h 152"/>
                    <a:gd name="T36" fmla="*/ 142 w 153"/>
                    <a:gd name="T37" fmla="*/ 0 h 152"/>
                    <a:gd name="T38" fmla="*/ 0 w 153"/>
                    <a:gd name="T39" fmla="*/ 142 h 152"/>
                    <a:gd name="T40" fmla="*/ 0 w 153"/>
                    <a:gd name="T41" fmla="*/ 142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53" h="152">
                      <a:moveTo>
                        <a:pt x="0" y="142"/>
                      </a:moveTo>
                      <a:cubicBezTo>
                        <a:pt x="0" y="147"/>
                        <a:pt x="4" y="148"/>
                        <a:pt x="6" y="152"/>
                      </a:cubicBezTo>
                      <a:cubicBezTo>
                        <a:pt x="48" y="110"/>
                        <a:pt x="48" y="110"/>
                        <a:pt x="48" y="110"/>
                      </a:cubicBezTo>
                      <a:cubicBezTo>
                        <a:pt x="48" y="110"/>
                        <a:pt x="48" y="110"/>
                        <a:pt x="48" y="110"/>
                      </a:cubicBezTo>
                      <a:cubicBezTo>
                        <a:pt x="48" y="109"/>
                        <a:pt x="49" y="109"/>
                        <a:pt x="49" y="109"/>
                      </a:cubicBezTo>
                      <a:cubicBezTo>
                        <a:pt x="49" y="109"/>
                        <a:pt x="49" y="109"/>
                        <a:pt x="49" y="109"/>
                      </a:cubicBezTo>
                      <a:cubicBezTo>
                        <a:pt x="51" y="106"/>
                        <a:pt x="48" y="102"/>
                        <a:pt x="50" y="99"/>
                      </a:cubicBezTo>
                      <a:cubicBezTo>
                        <a:pt x="53" y="94"/>
                        <a:pt x="58" y="93"/>
                        <a:pt x="63" y="90"/>
                      </a:cubicBezTo>
                      <a:cubicBezTo>
                        <a:pt x="66" y="88"/>
                        <a:pt x="70" y="86"/>
                        <a:pt x="74" y="83"/>
                      </a:cubicBezTo>
                      <a:cubicBezTo>
                        <a:pt x="81" y="77"/>
                        <a:pt x="81" y="77"/>
                        <a:pt x="81" y="77"/>
                      </a:cubicBezTo>
                      <a:cubicBezTo>
                        <a:pt x="81" y="76"/>
                        <a:pt x="81" y="75"/>
                        <a:pt x="81" y="74"/>
                      </a:cubicBezTo>
                      <a:cubicBezTo>
                        <a:pt x="82" y="73"/>
                        <a:pt x="81" y="71"/>
                        <a:pt x="81" y="68"/>
                      </a:cubicBezTo>
                      <a:cubicBezTo>
                        <a:pt x="81" y="60"/>
                        <a:pt x="89" y="57"/>
                        <a:pt x="98" y="57"/>
                      </a:cubicBezTo>
                      <a:cubicBezTo>
                        <a:pt x="99" y="57"/>
                        <a:pt x="99" y="57"/>
                        <a:pt x="100" y="57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8"/>
                        <a:pt x="139" y="18"/>
                        <a:pt x="139" y="18"/>
                      </a:cubicBezTo>
                      <a:cubicBezTo>
                        <a:pt x="139" y="11"/>
                        <a:pt x="149" y="6"/>
                        <a:pt x="153" y="3"/>
                      </a:cubicBezTo>
                      <a:cubicBezTo>
                        <a:pt x="152" y="3"/>
                        <a:pt x="146" y="3"/>
                        <a:pt x="143" y="2"/>
                      </a:cubicBezTo>
                      <a:cubicBezTo>
                        <a:pt x="143" y="1"/>
                        <a:pt x="143" y="1"/>
                        <a:pt x="142" y="0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ubicBezTo>
                        <a:pt x="0" y="142"/>
                        <a:pt x="0" y="142"/>
                        <a:pt x="0" y="14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65" name="Freeform 441"/>
                <p:cNvSpPr/>
                <p:nvPr/>
              </p:nvSpPr>
              <p:spPr bwMode="auto">
                <a:xfrm>
                  <a:off x="1491" y="1289"/>
                  <a:ext cx="71" cy="81"/>
                </a:xfrm>
                <a:custGeom>
                  <a:avLst/>
                  <a:gdLst>
                    <a:gd name="T0" fmla="*/ 36 w 70"/>
                    <a:gd name="T1" fmla="*/ 40 h 81"/>
                    <a:gd name="T2" fmla="*/ 25 w 70"/>
                    <a:gd name="T3" fmla="*/ 49 h 81"/>
                    <a:gd name="T4" fmla="*/ 0 w 70"/>
                    <a:gd name="T5" fmla="*/ 68 h 81"/>
                    <a:gd name="T6" fmla="*/ 0 w 70"/>
                    <a:gd name="T7" fmla="*/ 68 h 81"/>
                    <a:gd name="T8" fmla="*/ 0 w 70"/>
                    <a:gd name="T9" fmla="*/ 74 h 81"/>
                    <a:gd name="T10" fmla="*/ 2 w 70"/>
                    <a:gd name="T11" fmla="*/ 81 h 81"/>
                    <a:gd name="T12" fmla="*/ 66 w 70"/>
                    <a:gd name="T13" fmla="*/ 17 h 81"/>
                    <a:gd name="T14" fmla="*/ 65 w 70"/>
                    <a:gd name="T15" fmla="*/ 15 h 81"/>
                    <a:gd name="T16" fmla="*/ 70 w 70"/>
                    <a:gd name="T17" fmla="*/ 4 h 81"/>
                    <a:gd name="T18" fmla="*/ 69 w 70"/>
                    <a:gd name="T19" fmla="*/ 0 h 81"/>
                    <a:gd name="T20" fmla="*/ 33 w 70"/>
                    <a:gd name="T21" fmla="*/ 35 h 81"/>
                    <a:gd name="T22" fmla="*/ 36 w 70"/>
                    <a:gd name="T23" fmla="*/ 40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0" h="81">
                      <a:moveTo>
                        <a:pt x="36" y="40"/>
                      </a:moveTo>
                      <a:cubicBezTo>
                        <a:pt x="36" y="45"/>
                        <a:pt x="29" y="46"/>
                        <a:pt x="25" y="49"/>
                      </a:cubicBezTo>
                      <a:cubicBezTo>
                        <a:pt x="18" y="53"/>
                        <a:pt x="12" y="68"/>
                        <a:pt x="0" y="68"/>
                      </a:cubicBezTo>
                      <a:cubicBezTo>
                        <a:pt x="0" y="68"/>
                        <a:pt x="0" y="68"/>
                        <a:pt x="0" y="68"/>
                      </a:cubicBezTo>
                      <a:cubicBezTo>
                        <a:pt x="1" y="70"/>
                        <a:pt x="0" y="72"/>
                        <a:pt x="0" y="74"/>
                      </a:cubicBezTo>
                      <a:cubicBezTo>
                        <a:pt x="0" y="75"/>
                        <a:pt x="1" y="78"/>
                        <a:pt x="2" y="81"/>
                      </a:cubicBezTo>
                      <a:cubicBezTo>
                        <a:pt x="66" y="17"/>
                        <a:pt x="66" y="17"/>
                        <a:pt x="66" y="17"/>
                      </a:cubicBezTo>
                      <a:cubicBezTo>
                        <a:pt x="66" y="17"/>
                        <a:pt x="65" y="16"/>
                        <a:pt x="65" y="15"/>
                      </a:cubicBezTo>
                      <a:cubicBezTo>
                        <a:pt x="65" y="11"/>
                        <a:pt x="70" y="8"/>
                        <a:pt x="70" y="4"/>
                      </a:cubicBezTo>
                      <a:cubicBezTo>
                        <a:pt x="70" y="2"/>
                        <a:pt x="70" y="1"/>
                        <a:pt x="69" y="0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cubicBezTo>
                        <a:pt x="35" y="36"/>
                        <a:pt x="36" y="38"/>
                        <a:pt x="36" y="4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66" name="Freeform 442"/>
                <p:cNvSpPr/>
                <p:nvPr/>
              </p:nvSpPr>
              <p:spPr bwMode="auto">
                <a:xfrm>
                  <a:off x="1421" y="1385"/>
                  <a:ext cx="51" cy="54"/>
                </a:xfrm>
                <a:custGeom>
                  <a:avLst/>
                  <a:gdLst>
                    <a:gd name="T0" fmla="*/ 3 w 51"/>
                    <a:gd name="T1" fmla="*/ 49 h 53"/>
                    <a:gd name="T2" fmla="*/ 4 w 51"/>
                    <a:gd name="T3" fmla="*/ 53 h 53"/>
                    <a:gd name="T4" fmla="*/ 51 w 51"/>
                    <a:gd name="T5" fmla="*/ 6 h 53"/>
                    <a:gd name="T6" fmla="*/ 43 w 51"/>
                    <a:gd name="T7" fmla="*/ 0 h 53"/>
                    <a:gd name="T8" fmla="*/ 0 w 51"/>
                    <a:gd name="T9" fmla="*/ 42 h 53"/>
                    <a:gd name="T10" fmla="*/ 4 w 51"/>
                    <a:gd name="T11" fmla="*/ 46 h 53"/>
                    <a:gd name="T12" fmla="*/ 3 w 51"/>
                    <a:gd name="T13" fmla="*/ 49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1" h="53">
                      <a:moveTo>
                        <a:pt x="3" y="49"/>
                      </a:moveTo>
                      <a:cubicBezTo>
                        <a:pt x="3" y="50"/>
                        <a:pt x="4" y="51"/>
                        <a:pt x="4" y="53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49" y="3"/>
                        <a:pt x="46" y="1"/>
                        <a:pt x="43" y="0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1" y="43"/>
                        <a:pt x="2" y="45"/>
                        <a:pt x="4" y="46"/>
                      </a:cubicBezTo>
                      <a:cubicBezTo>
                        <a:pt x="4" y="47"/>
                        <a:pt x="3" y="48"/>
                        <a:pt x="3" y="4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67" name="Freeform 443"/>
                <p:cNvSpPr/>
                <p:nvPr/>
              </p:nvSpPr>
              <p:spPr bwMode="auto">
                <a:xfrm>
                  <a:off x="1430" y="1423"/>
                  <a:ext cx="29" cy="25"/>
                </a:xfrm>
                <a:custGeom>
                  <a:avLst/>
                  <a:gdLst>
                    <a:gd name="T0" fmla="*/ 14 w 29"/>
                    <a:gd name="T1" fmla="*/ 16 h 25"/>
                    <a:gd name="T2" fmla="*/ 21 w 29"/>
                    <a:gd name="T3" fmla="*/ 16 h 25"/>
                    <a:gd name="T4" fmla="*/ 29 w 29"/>
                    <a:gd name="T5" fmla="*/ 3 h 25"/>
                    <a:gd name="T6" fmla="*/ 25 w 29"/>
                    <a:gd name="T7" fmla="*/ 0 h 25"/>
                    <a:gd name="T8" fmla="*/ 0 w 29"/>
                    <a:gd name="T9" fmla="*/ 25 h 25"/>
                    <a:gd name="T10" fmla="*/ 14 w 29"/>
                    <a:gd name="T11" fmla="*/ 1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5">
                      <a:moveTo>
                        <a:pt x="14" y="16"/>
                      </a:moveTo>
                      <a:cubicBezTo>
                        <a:pt x="16" y="16"/>
                        <a:pt x="17" y="16"/>
                        <a:pt x="21" y="16"/>
                      </a:cubicBezTo>
                      <a:cubicBezTo>
                        <a:pt x="22" y="13"/>
                        <a:pt x="28" y="10"/>
                        <a:pt x="29" y="3"/>
                      </a:cubicBezTo>
                      <a:cubicBezTo>
                        <a:pt x="28" y="2"/>
                        <a:pt x="26" y="2"/>
                        <a:pt x="25" y="0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7" y="25"/>
                        <a:pt x="9" y="16"/>
                        <a:pt x="14" y="1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68" name="Freeform 444"/>
                <p:cNvSpPr/>
                <p:nvPr/>
              </p:nvSpPr>
              <p:spPr bwMode="auto">
                <a:xfrm>
                  <a:off x="1494" y="1316"/>
                  <a:ext cx="69" cy="73"/>
                </a:xfrm>
                <a:custGeom>
                  <a:avLst/>
                  <a:gdLst>
                    <a:gd name="T0" fmla="*/ 9 w 68"/>
                    <a:gd name="T1" fmla="*/ 73 h 73"/>
                    <a:gd name="T2" fmla="*/ 67 w 68"/>
                    <a:gd name="T3" fmla="*/ 15 h 73"/>
                    <a:gd name="T4" fmla="*/ 65 w 68"/>
                    <a:gd name="T5" fmla="*/ 11 h 73"/>
                    <a:gd name="T6" fmla="*/ 68 w 68"/>
                    <a:gd name="T7" fmla="*/ 2 h 73"/>
                    <a:gd name="T8" fmla="*/ 68 w 68"/>
                    <a:gd name="T9" fmla="*/ 0 h 73"/>
                    <a:gd name="T10" fmla="*/ 0 w 68"/>
                    <a:gd name="T11" fmla="*/ 67 h 73"/>
                    <a:gd name="T12" fmla="*/ 9 w 68"/>
                    <a:gd name="T13" fmla="*/ 73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8" h="73">
                      <a:moveTo>
                        <a:pt x="9" y="73"/>
                      </a:moveTo>
                      <a:cubicBezTo>
                        <a:pt x="67" y="15"/>
                        <a:pt x="67" y="15"/>
                        <a:pt x="67" y="15"/>
                      </a:cubicBezTo>
                      <a:cubicBezTo>
                        <a:pt x="66" y="14"/>
                        <a:pt x="65" y="12"/>
                        <a:pt x="65" y="11"/>
                      </a:cubicBezTo>
                      <a:cubicBezTo>
                        <a:pt x="65" y="7"/>
                        <a:pt x="68" y="6"/>
                        <a:pt x="68" y="2"/>
                      </a:cubicBezTo>
                      <a:cubicBezTo>
                        <a:pt x="68" y="1"/>
                        <a:pt x="68" y="0"/>
                        <a:pt x="68" y="0"/>
                      </a:cubicBez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2" y="71"/>
                        <a:pt x="5" y="72"/>
                        <a:pt x="9" y="7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69" name="Freeform 445"/>
                <p:cNvSpPr/>
                <p:nvPr/>
              </p:nvSpPr>
              <p:spPr bwMode="auto">
                <a:xfrm>
                  <a:off x="1515" y="1339"/>
                  <a:ext cx="57" cy="53"/>
                </a:xfrm>
                <a:custGeom>
                  <a:avLst/>
                  <a:gdLst>
                    <a:gd name="T0" fmla="*/ 0 w 57"/>
                    <a:gd name="T1" fmla="*/ 53 h 53"/>
                    <a:gd name="T2" fmla="*/ 13 w 57"/>
                    <a:gd name="T3" fmla="*/ 49 h 53"/>
                    <a:gd name="T4" fmla="*/ 18 w 57"/>
                    <a:gd name="T5" fmla="*/ 50 h 53"/>
                    <a:gd name="T6" fmla="*/ 57 w 57"/>
                    <a:gd name="T7" fmla="*/ 11 h 53"/>
                    <a:gd name="T8" fmla="*/ 50 w 57"/>
                    <a:gd name="T9" fmla="*/ 5 h 53"/>
                    <a:gd name="T10" fmla="*/ 54 w 57"/>
                    <a:gd name="T11" fmla="*/ 1 h 53"/>
                    <a:gd name="T12" fmla="*/ 53 w 57"/>
                    <a:gd name="T13" fmla="*/ 0 h 53"/>
                    <a:gd name="T14" fmla="*/ 0 w 57"/>
                    <a:gd name="T15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7" h="53">
                      <a:moveTo>
                        <a:pt x="0" y="53"/>
                      </a:moveTo>
                      <a:cubicBezTo>
                        <a:pt x="4" y="53"/>
                        <a:pt x="9" y="51"/>
                        <a:pt x="13" y="49"/>
                      </a:cubicBezTo>
                      <a:cubicBezTo>
                        <a:pt x="15" y="50"/>
                        <a:pt x="16" y="50"/>
                        <a:pt x="18" y="50"/>
                      </a:cubicBezTo>
                      <a:cubicBezTo>
                        <a:pt x="57" y="11"/>
                        <a:pt x="57" y="11"/>
                        <a:pt x="57" y="11"/>
                      </a:cubicBezTo>
                      <a:cubicBezTo>
                        <a:pt x="55" y="9"/>
                        <a:pt x="52" y="8"/>
                        <a:pt x="50" y="5"/>
                      </a:cubicBezTo>
                      <a:cubicBezTo>
                        <a:pt x="51" y="4"/>
                        <a:pt x="54" y="3"/>
                        <a:pt x="54" y="1"/>
                      </a:cubicBezTo>
                      <a:cubicBezTo>
                        <a:pt x="54" y="1"/>
                        <a:pt x="53" y="0"/>
                        <a:pt x="53" y="0"/>
                      </a:cubicBezTo>
                      <a:lnTo>
                        <a:pt x="0" y="53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70" name="Freeform 446"/>
                <p:cNvSpPr/>
                <p:nvPr/>
              </p:nvSpPr>
              <p:spPr bwMode="auto">
                <a:xfrm>
                  <a:off x="1436" y="1106"/>
                  <a:ext cx="2" cy="3"/>
                </a:xfrm>
                <a:custGeom>
                  <a:avLst/>
                  <a:gdLst>
                    <a:gd name="T0" fmla="*/ 0 w 2"/>
                    <a:gd name="T1" fmla="*/ 3 h 3"/>
                    <a:gd name="T2" fmla="*/ 2 w 2"/>
                    <a:gd name="T3" fmla="*/ 0 h 3"/>
                    <a:gd name="T4" fmla="*/ 0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3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71" name="Freeform 447"/>
                <p:cNvSpPr/>
                <p:nvPr/>
              </p:nvSpPr>
              <p:spPr bwMode="auto">
                <a:xfrm>
                  <a:off x="1413" y="1105"/>
                  <a:ext cx="20" cy="19"/>
                </a:xfrm>
                <a:custGeom>
                  <a:avLst/>
                  <a:gdLst>
                    <a:gd name="T0" fmla="*/ 3 w 20"/>
                    <a:gd name="T1" fmla="*/ 13 h 19"/>
                    <a:gd name="T2" fmla="*/ 6 w 20"/>
                    <a:gd name="T3" fmla="*/ 14 h 19"/>
                    <a:gd name="T4" fmla="*/ 7 w 20"/>
                    <a:gd name="T5" fmla="*/ 19 h 19"/>
                    <a:gd name="T6" fmla="*/ 20 w 20"/>
                    <a:gd name="T7" fmla="*/ 7 h 19"/>
                    <a:gd name="T8" fmla="*/ 17 w 20"/>
                    <a:gd name="T9" fmla="*/ 5 h 19"/>
                    <a:gd name="T10" fmla="*/ 20 w 20"/>
                    <a:gd name="T11" fmla="*/ 1 h 19"/>
                    <a:gd name="T12" fmla="*/ 11 w 20"/>
                    <a:gd name="T13" fmla="*/ 0 h 19"/>
                    <a:gd name="T14" fmla="*/ 0 w 20"/>
                    <a:gd name="T15" fmla="*/ 11 h 19"/>
                    <a:gd name="T16" fmla="*/ 3 w 20"/>
                    <a:gd name="T17" fmla="*/ 13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19">
                      <a:moveTo>
                        <a:pt x="3" y="13"/>
                      </a:moveTo>
                      <a:cubicBezTo>
                        <a:pt x="4" y="13"/>
                        <a:pt x="5" y="14"/>
                        <a:pt x="6" y="14"/>
                      </a:cubicBezTo>
                      <a:cubicBezTo>
                        <a:pt x="5" y="16"/>
                        <a:pt x="6" y="18"/>
                        <a:pt x="7" y="19"/>
                      </a:cubicBezTo>
                      <a:cubicBezTo>
                        <a:pt x="20" y="7"/>
                        <a:pt x="20" y="7"/>
                        <a:pt x="20" y="7"/>
                      </a:cubicBezTo>
                      <a:cubicBezTo>
                        <a:pt x="19" y="6"/>
                        <a:pt x="18" y="6"/>
                        <a:pt x="17" y="5"/>
                      </a:cubicBezTo>
                      <a:cubicBezTo>
                        <a:pt x="17" y="4"/>
                        <a:pt x="19" y="3"/>
                        <a:pt x="20" y="1"/>
                      </a:cubicBezTo>
                      <a:cubicBezTo>
                        <a:pt x="16" y="0"/>
                        <a:pt x="14" y="0"/>
                        <a:pt x="11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1" y="12"/>
                        <a:pt x="2" y="13"/>
                        <a:pt x="3" y="1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72" name="Freeform 448"/>
                <p:cNvSpPr/>
                <p:nvPr/>
              </p:nvSpPr>
              <p:spPr bwMode="auto">
                <a:xfrm>
                  <a:off x="1427" y="1102"/>
                  <a:ext cx="39" cy="30"/>
                </a:xfrm>
                <a:custGeom>
                  <a:avLst/>
                  <a:gdLst>
                    <a:gd name="T0" fmla="*/ 6 w 39"/>
                    <a:gd name="T1" fmla="*/ 30 h 30"/>
                    <a:gd name="T2" fmla="*/ 14 w 39"/>
                    <a:gd name="T3" fmla="*/ 22 h 30"/>
                    <a:gd name="T4" fmla="*/ 17 w 39"/>
                    <a:gd name="T5" fmla="*/ 22 h 30"/>
                    <a:gd name="T6" fmla="*/ 19 w 39"/>
                    <a:gd name="T7" fmla="*/ 25 h 30"/>
                    <a:gd name="T8" fmla="*/ 39 w 39"/>
                    <a:gd name="T9" fmla="*/ 5 h 30"/>
                    <a:gd name="T10" fmla="*/ 39 w 39"/>
                    <a:gd name="T11" fmla="*/ 5 h 30"/>
                    <a:gd name="T12" fmla="*/ 29 w 39"/>
                    <a:gd name="T13" fmla="*/ 0 h 30"/>
                    <a:gd name="T14" fmla="*/ 22 w 39"/>
                    <a:gd name="T15" fmla="*/ 7 h 30"/>
                    <a:gd name="T16" fmla="*/ 25 w 39"/>
                    <a:gd name="T17" fmla="*/ 16 h 30"/>
                    <a:gd name="T18" fmla="*/ 20 w 39"/>
                    <a:gd name="T19" fmla="*/ 10 h 30"/>
                    <a:gd name="T20" fmla="*/ 0 w 39"/>
                    <a:gd name="T21" fmla="*/ 30 h 30"/>
                    <a:gd name="T22" fmla="*/ 6 w 39"/>
                    <a:gd name="T23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9" h="30">
                      <a:moveTo>
                        <a:pt x="6" y="30"/>
                      </a:moveTo>
                      <a:cubicBezTo>
                        <a:pt x="12" y="30"/>
                        <a:pt x="12" y="24"/>
                        <a:pt x="14" y="22"/>
                      </a:cubicBezTo>
                      <a:cubicBezTo>
                        <a:pt x="15" y="22"/>
                        <a:pt x="16" y="22"/>
                        <a:pt x="17" y="22"/>
                      </a:cubicBezTo>
                      <a:cubicBezTo>
                        <a:pt x="17" y="23"/>
                        <a:pt x="18" y="24"/>
                        <a:pt x="19" y="2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3"/>
                        <a:pt x="33" y="0"/>
                        <a:pt x="29" y="0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23" y="10"/>
                        <a:pt x="24" y="13"/>
                        <a:pt x="25" y="16"/>
                      </a:cubicBezTo>
                      <a:cubicBezTo>
                        <a:pt x="22" y="15"/>
                        <a:pt x="21" y="12"/>
                        <a:pt x="20" y="10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1" y="30"/>
                        <a:pt x="3" y="30"/>
                        <a:pt x="6" y="3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73" name="Freeform 449"/>
                <p:cNvSpPr/>
                <p:nvPr/>
              </p:nvSpPr>
              <p:spPr bwMode="auto">
                <a:xfrm>
                  <a:off x="1433" y="1136"/>
                  <a:ext cx="4" cy="4"/>
                </a:xfrm>
                <a:custGeom>
                  <a:avLst/>
                  <a:gdLst>
                    <a:gd name="T0" fmla="*/ 0 w 4"/>
                    <a:gd name="T1" fmla="*/ 2 h 4"/>
                    <a:gd name="T2" fmla="*/ 0 w 4"/>
                    <a:gd name="T3" fmla="*/ 4 h 4"/>
                    <a:gd name="T4" fmla="*/ 4 w 4"/>
                    <a:gd name="T5" fmla="*/ 0 h 4"/>
                    <a:gd name="T6" fmla="*/ 0 w 4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0" y="2"/>
                      </a:move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74" name="Freeform 450"/>
                <p:cNvSpPr/>
                <p:nvPr/>
              </p:nvSpPr>
              <p:spPr bwMode="auto">
                <a:xfrm>
                  <a:off x="1438" y="1114"/>
                  <a:ext cx="46" cy="42"/>
                </a:xfrm>
                <a:custGeom>
                  <a:avLst/>
                  <a:gdLst>
                    <a:gd name="T0" fmla="*/ 38 w 46"/>
                    <a:gd name="T1" fmla="*/ 2 h 42"/>
                    <a:gd name="T2" fmla="*/ 35 w 46"/>
                    <a:gd name="T3" fmla="*/ 2 h 42"/>
                    <a:gd name="T4" fmla="*/ 36 w 46"/>
                    <a:gd name="T5" fmla="*/ 0 h 42"/>
                    <a:gd name="T6" fmla="*/ 7 w 46"/>
                    <a:gd name="T7" fmla="*/ 28 h 42"/>
                    <a:gd name="T8" fmla="*/ 18 w 46"/>
                    <a:gd name="T9" fmla="*/ 29 h 42"/>
                    <a:gd name="T10" fmla="*/ 9 w 46"/>
                    <a:gd name="T11" fmla="*/ 31 h 42"/>
                    <a:gd name="T12" fmla="*/ 4 w 46"/>
                    <a:gd name="T13" fmla="*/ 31 h 42"/>
                    <a:gd name="T14" fmla="*/ 0 w 46"/>
                    <a:gd name="T15" fmla="*/ 35 h 42"/>
                    <a:gd name="T16" fmla="*/ 8 w 46"/>
                    <a:gd name="T17" fmla="*/ 42 h 42"/>
                    <a:gd name="T18" fmla="*/ 46 w 46"/>
                    <a:gd name="T19" fmla="*/ 4 h 42"/>
                    <a:gd name="T20" fmla="*/ 38 w 46"/>
                    <a:gd name="T21" fmla="*/ 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6" h="42">
                      <a:moveTo>
                        <a:pt x="38" y="2"/>
                      </a:moveTo>
                      <a:cubicBezTo>
                        <a:pt x="37" y="2"/>
                        <a:pt x="36" y="2"/>
                        <a:pt x="35" y="2"/>
                      </a:cubicBezTo>
                      <a:cubicBezTo>
                        <a:pt x="35" y="1"/>
                        <a:pt x="35" y="0"/>
                        <a:pt x="36" y="0"/>
                      </a:cubicBezTo>
                      <a:cubicBezTo>
                        <a:pt x="7" y="28"/>
                        <a:pt x="7" y="28"/>
                        <a:pt x="7" y="28"/>
                      </a:cubicBezTo>
                      <a:cubicBezTo>
                        <a:pt x="11" y="28"/>
                        <a:pt x="17" y="28"/>
                        <a:pt x="18" y="29"/>
                      </a:cubicBezTo>
                      <a:cubicBezTo>
                        <a:pt x="15" y="30"/>
                        <a:pt x="12" y="29"/>
                        <a:pt x="9" y="31"/>
                      </a:cubicBezTo>
                      <a:cubicBezTo>
                        <a:pt x="9" y="31"/>
                        <a:pt x="7" y="31"/>
                        <a:pt x="4" y="31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1" y="38"/>
                        <a:pt x="4" y="40"/>
                        <a:pt x="8" y="42"/>
                      </a:cubicBezTo>
                      <a:cubicBezTo>
                        <a:pt x="46" y="4"/>
                        <a:pt x="46" y="4"/>
                        <a:pt x="46" y="4"/>
                      </a:cubicBezTo>
                      <a:cubicBezTo>
                        <a:pt x="42" y="3"/>
                        <a:pt x="40" y="2"/>
                        <a:pt x="38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75" name="Freeform 451"/>
                <p:cNvSpPr/>
                <p:nvPr/>
              </p:nvSpPr>
              <p:spPr bwMode="auto">
                <a:xfrm>
                  <a:off x="1488" y="1123"/>
                  <a:ext cx="14" cy="15"/>
                </a:xfrm>
                <a:custGeom>
                  <a:avLst/>
                  <a:gdLst>
                    <a:gd name="T0" fmla="*/ 7 w 13"/>
                    <a:gd name="T1" fmla="*/ 5 h 15"/>
                    <a:gd name="T2" fmla="*/ 10 w 13"/>
                    <a:gd name="T3" fmla="*/ 5 h 15"/>
                    <a:gd name="T4" fmla="*/ 5 w 13"/>
                    <a:gd name="T5" fmla="*/ 0 h 15"/>
                    <a:gd name="T6" fmla="*/ 0 w 13"/>
                    <a:gd name="T7" fmla="*/ 5 h 15"/>
                    <a:gd name="T8" fmla="*/ 4 w 13"/>
                    <a:gd name="T9" fmla="*/ 7 h 15"/>
                    <a:gd name="T10" fmla="*/ 0 w 13"/>
                    <a:gd name="T11" fmla="*/ 7 h 15"/>
                    <a:gd name="T12" fmla="*/ 5 w 13"/>
                    <a:gd name="T13" fmla="*/ 15 h 15"/>
                    <a:gd name="T14" fmla="*/ 13 w 13"/>
                    <a:gd name="T15" fmla="*/ 7 h 15"/>
                    <a:gd name="T16" fmla="*/ 12 w 13"/>
                    <a:gd name="T17" fmla="*/ 5 h 15"/>
                    <a:gd name="T18" fmla="*/ 7 w 13"/>
                    <a:gd name="T19" fmla="*/ 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" h="15">
                      <a:moveTo>
                        <a:pt x="7" y="5"/>
                      </a:moveTo>
                      <a:cubicBezTo>
                        <a:pt x="8" y="5"/>
                        <a:pt x="9" y="5"/>
                        <a:pt x="10" y="5"/>
                      </a:cubicBezTo>
                      <a:cubicBezTo>
                        <a:pt x="9" y="4"/>
                        <a:pt x="7" y="2"/>
                        <a:pt x="5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6"/>
                        <a:pt x="3" y="7"/>
                        <a:pt x="4" y="7"/>
                      </a:cubicBezTo>
                      <a:cubicBezTo>
                        <a:pt x="3" y="7"/>
                        <a:pt x="2" y="7"/>
                        <a:pt x="0" y="7"/>
                      </a:cubicBezTo>
                      <a:cubicBezTo>
                        <a:pt x="1" y="9"/>
                        <a:pt x="3" y="13"/>
                        <a:pt x="5" y="15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6"/>
                        <a:pt x="13" y="5"/>
                        <a:pt x="12" y="5"/>
                      </a:cubicBezTo>
                      <a:cubicBezTo>
                        <a:pt x="10" y="5"/>
                        <a:pt x="10" y="5"/>
                        <a:pt x="7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76" name="Freeform 452"/>
                <p:cNvSpPr/>
                <p:nvPr/>
              </p:nvSpPr>
              <p:spPr bwMode="auto">
                <a:xfrm>
                  <a:off x="1455" y="1154"/>
                  <a:ext cx="7" cy="9"/>
                </a:xfrm>
                <a:custGeom>
                  <a:avLst/>
                  <a:gdLst>
                    <a:gd name="T0" fmla="*/ 3 w 7"/>
                    <a:gd name="T1" fmla="*/ 9 h 9"/>
                    <a:gd name="T2" fmla="*/ 7 w 7"/>
                    <a:gd name="T3" fmla="*/ 0 h 9"/>
                    <a:gd name="T4" fmla="*/ 0 w 7"/>
                    <a:gd name="T5" fmla="*/ 7 h 9"/>
                    <a:gd name="T6" fmla="*/ 3 w 7"/>
                    <a:gd name="T7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9">
                      <a:moveTo>
                        <a:pt x="3" y="9"/>
                      </a:moveTo>
                      <a:cubicBezTo>
                        <a:pt x="5" y="6"/>
                        <a:pt x="6" y="3"/>
                        <a:pt x="7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1" y="7"/>
                        <a:pt x="2" y="8"/>
                        <a:pt x="3" y="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77" name="Freeform 453"/>
                <p:cNvSpPr/>
                <p:nvPr/>
              </p:nvSpPr>
              <p:spPr bwMode="auto">
                <a:xfrm>
                  <a:off x="1500" y="1135"/>
                  <a:ext cx="20" cy="17"/>
                </a:xfrm>
                <a:custGeom>
                  <a:avLst/>
                  <a:gdLst>
                    <a:gd name="T0" fmla="*/ 4 w 20"/>
                    <a:gd name="T1" fmla="*/ 12 h 17"/>
                    <a:gd name="T2" fmla="*/ 3 w 20"/>
                    <a:gd name="T3" fmla="*/ 17 h 17"/>
                    <a:gd name="T4" fmla="*/ 18 w 20"/>
                    <a:gd name="T5" fmla="*/ 8 h 17"/>
                    <a:gd name="T6" fmla="*/ 20 w 20"/>
                    <a:gd name="T7" fmla="*/ 6 h 17"/>
                    <a:gd name="T8" fmla="*/ 11 w 20"/>
                    <a:gd name="T9" fmla="*/ 0 h 17"/>
                    <a:gd name="T10" fmla="*/ 0 w 20"/>
                    <a:gd name="T11" fmla="*/ 11 h 17"/>
                    <a:gd name="T12" fmla="*/ 4 w 20"/>
                    <a:gd name="T13" fmla="*/ 12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17">
                      <a:moveTo>
                        <a:pt x="4" y="12"/>
                      </a:moveTo>
                      <a:cubicBezTo>
                        <a:pt x="3" y="13"/>
                        <a:pt x="3" y="14"/>
                        <a:pt x="3" y="17"/>
                      </a:cubicBezTo>
                      <a:cubicBezTo>
                        <a:pt x="9" y="15"/>
                        <a:pt x="12" y="11"/>
                        <a:pt x="18" y="8"/>
                      </a:cubicBezTo>
                      <a:cubicBezTo>
                        <a:pt x="20" y="6"/>
                        <a:pt x="20" y="6"/>
                        <a:pt x="20" y="6"/>
                      </a:cubicBezTo>
                      <a:cubicBezTo>
                        <a:pt x="17" y="4"/>
                        <a:pt x="13" y="4"/>
                        <a:pt x="11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1" y="11"/>
                        <a:pt x="3" y="11"/>
                        <a:pt x="4" y="1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78" name="Freeform 454"/>
                <p:cNvSpPr/>
                <p:nvPr/>
              </p:nvSpPr>
              <p:spPr bwMode="auto">
                <a:xfrm>
                  <a:off x="1480" y="1092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79" name="Freeform 455"/>
                <p:cNvSpPr/>
                <p:nvPr/>
              </p:nvSpPr>
              <p:spPr bwMode="auto">
                <a:xfrm>
                  <a:off x="1467" y="1098"/>
                  <a:ext cx="8" cy="5"/>
                </a:xfrm>
                <a:custGeom>
                  <a:avLst/>
                  <a:gdLst>
                    <a:gd name="T0" fmla="*/ 4 w 8"/>
                    <a:gd name="T1" fmla="*/ 0 h 5"/>
                    <a:gd name="T2" fmla="*/ 0 w 8"/>
                    <a:gd name="T3" fmla="*/ 0 h 5"/>
                    <a:gd name="T4" fmla="*/ 3 w 8"/>
                    <a:gd name="T5" fmla="*/ 5 h 5"/>
                    <a:gd name="T6" fmla="*/ 8 w 8"/>
                    <a:gd name="T7" fmla="*/ 0 h 5"/>
                    <a:gd name="T8" fmla="*/ 4 w 8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5">
                      <a:moveTo>
                        <a:pt x="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2" y="3"/>
                        <a:pt x="3" y="5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7" y="0"/>
                        <a:pt x="5" y="0"/>
                        <a:pt x="4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80" name="Freeform 456"/>
                <p:cNvSpPr/>
                <p:nvPr/>
              </p:nvSpPr>
              <p:spPr bwMode="auto">
                <a:xfrm>
                  <a:off x="1481" y="1092"/>
                  <a:ext cx="29" cy="19"/>
                </a:xfrm>
                <a:custGeom>
                  <a:avLst/>
                  <a:gdLst>
                    <a:gd name="T0" fmla="*/ 0 w 28"/>
                    <a:gd name="T1" fmla="*/ 15 h 19"/>
                    <a:gd name="T2" fmla="*/ 13 w 28"/>
                    <a:gd name="T3" fmla="*/ 15 h 19"/>
                    <a:gd name="T4" fmla="*/ 6 w 28"/>
                    <a:gd name="T5" fmla="*/ 17 h 19"/>
                    <a:gd name="T6" fmla="*/ 1 w 28"/>
                    <a:gd name="T7" fmla="*/ 16 h 19"/>
                    <a:gd name="T8" fmla="*/ 4 w 28"/>
                    <a:gd name="T9" fmla="*/ 19 h 19"/>
                    <a:gd name="T10" fmla="*/ 10 w 28"/>
                    <a:gd name="T11" fmla="*/ 19 h 19"/>
                    <a:gd name="T12" fmla="*/ 28 w 28"/>
                    <a:gd name="T13" fmla="*/ 1 h 19"/>
                    <a:gd name="T14" fmla="*/ 28 w 28"/>
                    <a:gd name="T15" fmla="*/ 0 h 19"/>
                    <a:gd name="T16" fmla="*/ 25 w 28"/>
                    <a:gd name="T17" fmla="*/ 0 h 19"/>
                    <a:gd name="T18" fmla="*/ 18 w 28"/>
                    <a:gd name="T19" fmla="*/ 6 h 19"/>
                    <a:gd name="T20" fmla="*/ 11 w 28"/>
                    <a:gd name="T21" fmla="*/ 3 h 19"/>
                    <a:gd name="T22" fmla="*/ 0 w 28"/>
                    <a:gd name="T23" fmla="*/ 15 h 19"/>
                    <a:gd name="T24" fmla="*/ 0 w 28"/>
                    <a:gd name="T25" fmla="*/ 15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8" h="19">
                      <a:moveTo>
                        <a:pt x="0" y="15"/>
                      </a:moveTo>
                      <a:cubicBezTo>
                        <a:pt x="1" y="15"/>
                        <a:pt x="12" y="15"/>
                        <a:pt x="13" y="15"/>
                      </a:cubicBezTo>
                      <a:cubicBezTo>
                        <a:pt x="12" y="16"/>
                        <a:pt x="9" y="16"/>
                        <a:pt x="6" y="17"/>
                      </a:cubicBezTo>
                      <a:cubicBezTo>
                        <a:pt x="6" y="17"/>
                        <a:pt x="2" y="15"/>
                        <a:pt x="1" y="16"/>
                      </a:cubicBezTo>
                      <a:cubicBezTo>
                        <a:pt x="1" y="18"/>
                        <a:pt x="2" y="19"/>
                        <a:pt x="4" y="19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28" y="1"/>
                        <a:pt x="28" y="1"/>
                        <a:pt x="28" y="1"/>
                      </a:cubicBezTo>
                      <a:cubicBezTo>
                        <a:pt x="28" y="1"/>
                        <a:pt x="28" y="0"/>
                        <a:pt x="28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4" y="0"/>
                        <a:pt x="21" y="6"/>
                        <a:pt x="18" y="6"/>
                      </a:cubicBezTo>
                      <a:cubicBezTo>
                        <a:pt x="17" y="6"/>
                        <a:pt x="14" y="5"/>
                        <a:pt x="11" y="3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5"/>
                        <a:pt x="0" y="15"/>
                        <a:pt x="0" y="1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81" name="Freeform 457"/>
                <p:cNvSpPr/>
                <p:nvPr/>
              </p:nvSpPr>
              <p:spPr bwMode="auto">
                <a:xfrm>
                  <a:off x="1503" y="1098"/>
                  <a:ext cx="30" cy="19"/>
                </a:xfrm>
                <a:custGeom>
                  <a:avLst/>
                  <a:gdLst>
                    <a:gd name="T0" fmla="*/ 9 w 30"/>
                    <a:gd name="T1" fmla="*/ 19 h 19"/>
                    <a:gd name="T2" fmla="*/ 13 w 30"/>
                    <a:gd name="T3" fmla="*/ 18 h 19"/>
                    <a:gd name="T4" fmla="*/ 30 w 30"/>
                    <a:gd name="T5" fmla="*/ 1 h 19"/>
                    <a:gd name="T6" fmla="*/ 25 w 30"/>
                    <a:gd name="T7" fmla="*/ 0 h 19"/>
                    <a:gd name="T8" fmla="*/ 17 w 30"/>
                    <a:gd name="T9" fmla="*/ 0 h 19"/>
                    <a:gd name="T10" fmla="*/ 0 w 30"/>
                    <a:gd name="T11" fmla="*/ 16 h 19"/>
                    <a:gd name="T12" fmla="*/ 9 w 30"/>
                    <a:gd name="T13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19">
                      <a:moveTo>
                        <a:pt x="9" y="19"/>
                      </a:moveTo>
                      <a:cubicBezTo>
                        <a:pt x="10" y="19"/>
                        <a:pt x="11" y="19"/>
                        <a:pt x="13" y="18"/>
                      </a:cubicBezTo>
                      <a:cubicBezTo>
                        <a:pt x="30" y="1"/>
                        <a:pt x="30" y="1"/>
                        <a:pt x="30" y="1"/>
                      </a:cubicBezTo>
                      <a:cubicBezTo>
                        <a:pt x="29" y="0"/>
                        <a:pt x="27" y="0"/>
                        <a:pt x="25" y="0"/>
                      </a:cubicBezTo>
                      <a:cubicBezTo>
                        <a:pt x="21" y="0"/>
                        <a:pt x="22" y="0"/>
                        <a:pt x="17" y="0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" y="18"/>
                        <a:pt x="5" y="19"/>
                        <a:pt x="9" y="1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82" name="Freeform 458"/>
                <p:cNvSpPr/>
                <p:nvPr/>
              </p:nvSpPr>
              <p:spPr bwMode="auto">
                <a:xfrm>
                  <a:off x="1409" y="1122"/>
                  <a:ext cx="1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83" name="Freeform 459"/>
                <p:cNvSpPr/>
                <p:nvPr/>
              </p:nvSpPr>
              <p:spPr bwMode="auto">
                <a:xfrm>
                  <a:off x="1410" y="1122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84" name="Freeform 460"/>
                <p:cNvSpPr/>
                <p:nvPr/>
              </p:nvSpPr>
              <p:spPr bwMode="auto">
                <a:xfrm>
                  <a:off x="1407" y="1122"/>
                  <a:ext cx="9" cy="9"/>
                </a:xfrm>
                <a:custGeom>
                  <a:avLst/>
                  <a:gdLst>
                    <a:gd name="T0" fmla="*/ 3 w 9"/>
                    <a:gd name="T1" fmla="*/ 0 h 9"/>
                    <a:gd name="T2" fmla="*/ 6 w 9"/>
                    <a:gd name="T3" fmla="*/ 9 h 9"/>
                    <a:gd name="T4" fmla="*/ 9 w 9"/>
                    <a:gd name="T5" fmla="*/ 6 h 9"/>
                    <a:gd name="T6" fmla="*/ 3 w 9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9">
                      <a:moveTo>
                        <a:pt x="3" y="0"/>
                      </a:moveTo>
                      <a:cubicBezTo>
                        <a:pt x="0" y="2"/>
                        <a:pt x="3" y="6"/>
                        <a:pt x="6" y="9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7" y="4"/>
                        <a:pt x="5" y="3"/>
                        <a:pt x="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85" name="Freeform 461"/>
                <p:cNvSpPr/>
                <p:nvPr/>
              </p:nvSpPr>
              <p:spPr bwMode="auto">
                <a:xfrm>
                  <a:off x="1250" y="1446"/>
                  <a:ext cx="22" cy="21"/>
                </a:xfrm>
                <a:custGeom>
                  <a:avLst/>
                  <a:gdLst>
                    <a:gd name="T0" fmla="*/ 18 w 22"/>
                    <a:gd name="T1" fmla="*/ 0 h 21"/>
                    <a:gd name="T2" fmla="*/ 9 w 22"/>
                    <a:gd name="T3" fmla="*/ 7 h 21"/>
                    <a:gd name="T4" fmla="*/ 11 w 22"/>
                    <a:gd name="T5" fmla="*/ 12 h 21"/>
                    <a:gd name="T6" fmla="*/ 3 w 22"/>
                    <a:gd name="T7" fmla="*/ 15 h 21"/>
                    <a:gd name="T8" fmla="*/ 0 w 22"/>
                    <a:gd name="T9" fmla="*/ 18 h 21"/>
                    <a:gd name="T10" fmla="*/ 1 w 22"/>
                    <a:gd name="T11" fmla="*/ 21 h 21"/>
                    <a:gd name="T12" fmla="*/ 22 w 22"/>
                    <a:gd name="T13" fmla="*/ 0 h 21"/>
                    <a:gd name="T14" fmla="*/ 18 w 22"/>
                    <a:gd name="T15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" h="21">
                      <a:moveTo>
                        <a:pt x="18" y="0"/>
                      </a:moveTo>
                      <a:cubicBezTo>
                        <a:pt x="15" y="0"/>
                        <a:pt x="9" y="5"/>
                        <a:pt x="9" y="7"/>
                      </a:cubicBezTo>
                      <a:cubicBezTo>
                        <a:pt x="9" y="9"/>
                        <a:pt x="10" y="10"/>
                        <a:pt x="11" y="12"/>
                      </a:cubicBezTo>
                      <a:cubicBezTo>
                        <a:pt x="9" y="13"/>
                        <a:pt x="5" y="15"/>
                        <a:pt x="3" y="15"/>
                      </a:cubicBezTo>
                      <a:cubicBezTo>
                        <a:pt x="2" y="15"/>
                        <a:pt x="0" y="15"/>
                        <a:pt x="0" y="18"/>
                      </a:cubicBezTo>
                      <a:cubicBezTo>
                        <a:pt x="0" y="19"/>
                        <a:pt x="0" y="20"/>
                        <a:pt x="1" y="21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1" y="0"/>
                        <a:pt x="1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86" name="Freeform 462"/>
                <p:cNvSpPr/>
                <p:nvPr/>
              </p:nvSpPr>
              <p:spPr bwMode="auto">
                <a:xfrm>
                  <a:off x="1247" y="1452"/>
                  <a:ext cx="36" cy="39"/>
                </a:xfrm>
                <a:custGeom>
                  <a:avLst/>
                  <a:gdLst>
                    <a:gd name="T0" fmla="*/ 36 w 36"/>
                    <a:gd name="T1" fmla="*/ 7 h 39"/>
                    <a:gd name="T2" fmla="*/ 34 w 36"/>
                    <a:gd name="T3" fmla="*/ 0 h 39"/>
                    <a:gd name="T4" fmla="*/ 0 w 36"/>
                    <a:gd name="T5" fmla="*/ 33 h 39"/>
                    <a:gd name="T6" fmla="*/ 7 w 36"/>
                    <a:gd name="T7" fmla="*/ 39 h 39"/>
                    <a:gd name="T8" fmla="*/ 11 w 36"/>
                    <a:gd name="T9" fmla="*/ 38 h 39"/>
                    <a:gd name="T10" fmla="*/ 32 w 36"/>
                    <a:gd name="T11" fmla="*/ 18 h 39"/>
                    <a:gd name="T12" fmla="*/ 32 w 36"/>
                    <a:gd name="T13" fmla="*/ 13 h 39"/>
                    <a:gd name="T14" fmla="*/ 36 w 36"/>
                    <a:gd name="T15" fmla="*/ 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6" h="39">
                      <a:moveTo>
                        <a:pt x="36" y="7"/>
                      </a:moveTo>
                      <a:cubicBezTo>
                        <a:pt x="36" y="5"/>
                        <a:pt x="35" y="3"/>
                        <a:pt x="34" y="0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1" y="36"/>
                        <a:pt x="4" y="39"/>
                        <a:pt x="7" y="39"/>
                      </a:cubicBezTo>
                      <a:cubicBezTo>
                        <a:pt x="8" y="39"/>
                        <a:pt x="10" y="39"/>
                        <a:pt x="11" y="3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ubicBezTo>
                        <a:pt x="32" y="16"/>
                        <a:pt x="32" y="14"/>
                        <a:pt x="32" y="13"/>
                      </a:cubicBezTo>
                      <a:cubicBezTo>
                        <a:pt x="32" y="11"/>
                        <a:pt x="36" y="10"/>
                        <a:pt x="36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87" name="Freeform 463"/>
                <p:cNvSpPr/>
                <p:nvPr/>
              </p:nvSpPr>
              <p:spPr bwMode="auto">
                <a:xfrm>
                  <a:off x="1270" y="1414"/>
                  <a:ext cx="5" cy="5"/>
                </a:xfrm>
                <a:custGeom>
                  <a:avLst/>
                  <a:gdLst>
                    <a:gd name="T0" fmla="*/ 0 w 5"/>
                    <a:gd name="T1" fmla="*/ 3 h 5"/>
                    <a:gd name="T2" fmla="*/ 1 w 5"/>
                    <a:gd name="T3" fmla="*/ 5 h 5"/>
                    <a:gd name="T4" fmla="*/ 5 w 5"/>
                    <a:gd name="T5" fmla="*/ 0 h 5"/>
                    <a:gd name="T6" fmla="*/ 0 w 5"/>
                    <a:gd name="T7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5">
                      <a:moveTo>
                        <a:pt x="0" y="3"/>
                      </a:moveTo>
                      <a:cubicBezTo>
                        <a:pt x="0" y="4"/>
                        <a:pt x="1" y="4"/>
                        <a:pt x="1" y="5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88" name="Freeform 464"/>
                <p:cNvSpPr/>
                <p:nvPr/>
              </p:nvSpPr>
              <p:spPr bwMode="auto">
                <a:xfrm>
                  <a:off x="1277" y="1412"/>
                  <a:ext cx="24" cy="24"/>
                </a:xfrm>
                <a:custGeom>
                  <a:avLst/>
                  <a:gdLst>
                    <a:gd name="T0" fmla="*/ 4 w 24"/>
                    <a:gd name="T1" fmla="*/ 19 h 24"/>
                    <a:gd name="T2" fmla="*/ 2 w 24"/>
                    <a:gd name="T3" fmla="*/ 22 h 24"/>
                    <a:gd name="T4" fmla="*/ 5 w 24"/>
                    <a:gd name="T5" fmla="*/ 24 h 24"/>
                    <a:gd name="T6" fmla="*/ 18 w 24"/>
                    <a:gd name="T7" fmla="*/ 12 h 24"/>
                    <a:gd name="T8" fmla="*/ 17 w 24"/>
                    <a:gd name="T9" fmla="*/ 10 h 24"/>
                    <a:gd name="T10" fmla="*/ 24 w 24"/>
                    <a:gd name="T11" fmla="*/ 3 h 24"/>
                    <a:gd name="T12" fmla="*/ 21 w 24"/>
                    <a:gd name="T13" fmla="*/ 0 h 24"/>
                    <a:gd name="T14" fmla="*/ 15 w 24"/>
                    <a:gd name="T15" fmla="*/ 0 h 24"/>
                    <a:gd name="T16" fmla="*/ 8 w 24"/>
                    <a:gd name="T17" fmla="*/ 7 h 24"/>
                    <a:gd name="T18" fmla="*/ 8 w 24"/>
                    <a:gd name="T19" fmla="*/ 7 h 24"/>
                    <a:gd name="T20" fmla="*/ 7 w 24"/>
                    <a:gd name="T21" fmla="*/ 8 h 24"/>
                    <a:gd name="T22" fmla="*/ 4 w 24"/>
                    <a:gd name="T23" fmla="*/ 11 h 24"/>
                    <a:gd name="T24" fmla="*/ 5 w 24"/>
                    <a:gd name="T25" fmla="*/ 12 h 24"/>
                    <a:gd name="T26" fmla="*/ 4 w 24"/>
                    <a:gd name="T27" fmla="*/ 15 h 24"/>
                    <a:gd name="T28" fmla="*/ 2 w 24"/>
                    <a:gd name="T29" fmla="*/ 13 h 24"/>
                    <a:gd name="T30" fmla="*/ 1 w 24"/>
                    <a:gd name="T31" fmla="*/ 13 h 24"/>
                    <a:gd name="T32" fmla="*/ 0 w 24"/>
                    <a:gd name="T33" fmla="*/ 16 h 24"/>
                    <a:gd name="T34" fmla="*/ 4 w 24"/>
                    <a:gd name="T35" fmla="*/ 17 h 24"/>
                    <a:gd name="T36" fmla="*/ 4 w 24"/>
                    <a:gd name="T37" fmla="*/ 19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4" h="24">
                      <a:moveTo>
                        <a:pt x="4" y="19"/>
                      </a:moveTo>
                      <a:cubicBezTo>
                        <a:pt x="4" y="19"/>
                        <a:pt x="2" y="21"/>
                        <a:pt x="2" y="22"/>
                      </a:cubicBezTo>
                      <a:cubicBezTo>
                        <a:pt x="2" y="23"/>
                        <a:pt x="3" y="24"/>
                        <a:pt x="5" y="24"/>
                      </a:cubicBezTo>
                      <a:cubicBezTo>
                        <a:pt x="18" y="12"/>
                        <a:pt x="18" y="12"/>
                        <a:pt x="18" y="12"/>
                      </a:cubicBezTo>
                      <a:cubicBezTo>
                        <a:pt x="17" y="11"/>
                        <a:pt x="17" y="11"/>
                        <a:pt x="17" y="10"/>
                      </a:cubicBezTo>
                      <a:cubicBezTo>
                        <a:pt x="18" y="6"/>
                        <a:pt x="24" y="7"/>
                        <a:pt x="24" y="3"/>
                      </a:cubicBezTo>
                      <a:cubicBezTo>
                        <a:pt x="24" y="2"/>
                        <a:pt x="22" y="0"/>
                        <a:pt x="21" y="0"/>
                      </a:cubicBezTo>
                      <a:cubicBezTo>
                        <a:pt x="20" y="0"/>
                        <a:pt x="17" y="0"/>
                        <a:pt x="15" y="0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7"/>
                        <a:pt x="7" y="8"/>
                        <a:pt x="7" y="8"/>
                      </a:cubicBezTo>
                      <a:cubicBezTo>
                        <a:pt x="4" y="11"/>
                        <a:pt x="4" y="11"/>
                        <a:pt x="4" y="11"/>
                      </a:cubicBezTo>
                      <a:cubicBezTo>
                        <a:pt x="4" y="11"/>
                        <a:pt x="5" y="12"/>
                        <a:pt x="5" y="12"/>
                      </a:cubicBezTo>
                      <a:cubicBezTo>
                        <a:pt x="5" y="13"/>
                        <a:pt x="5" y="15"/>
                        <a:pt x="4" y="15"/>
                      </a:cubicBezTo>
                      <a:cubicBezTo>
                        <a:pt x="3" y="15"/>
                        <a:pt x="2" y="13"/>
                        <a:pt x="2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1" y="16"/>
                        <a:pt x="2" y="16"/>
                        <a:pt x="4" y="17"/>
                      </a:cubicBezTo>
                      <a:lnTo>
                        <a:pt x="4" y="19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89" name="Freeform 465"/>
                <p:cNvSpPr/>
                <p:nvPr/>
              </p:nvSpPr>
              <p:spPr bwMode="auto">
                <a:xfrm>
                  <a:off x="1286" y="1425"/>
                  <a:ext cx="26" cy="31"/>
                </a:xfrm>
                <a:custGeom>
                  <a:avLst/>
                  <a:gdLst>
                    <a:gd name="T0" fmla="*/ 3 w 26"/>
                    <a:gd name="T1" fmla="*/ 23 h 31"/>
                    <a:gd name="T2" fmla="*/ 0 w 26"/>
                    <a:gd name="T3" fmla="*/ 29 h 31"/>
                    <a:gd name="T4" fmla="*/ 5 w 26"/>
                    <a:gd name="T5" fmla="*/ 31 h 31"/>
                    <a:gd name="T6" fmla="*/ 6 w 26"/>
                    <a:gd name="T7" fmla="*/ 31 h 31"/>
                    <a:gd name="T8" fmla="*/ 20 w 26"/>
                    <a:gd name="T9" fmla="*/ 17 h 31"/>
                    <a:gd name="T10" fmla="*/ 16 w 26"/>
                    <a:gd name="T11" fmla="*/ 17 h 31"/>
                    <a:gd name="T12" fmla="*/ 18 w 26"/>
                    <a:gd name="T13" fmla="*/ 16 h 31"/>
                    <a:gd name="T14" fmla="*/ 25 w 26"/>
                    <a:gd name="T15" fmla="*/ 0 h 31"/>
                    <a:gd name="T16" fmla="*/ 21 w 26"/>
                    <a:gd name="T17" fmla="*/ 0 h 31"/>
                    <a:gd name="T18" fmla="*/ 3 w 26"/>
                    <a:gd name="T19" fmla="*/ 19 h 31"/>
                    <a:gd name="T20" fmla="*/ 3 w 26"/>
                    <a:gd name="T21" fmla="*/ 2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" h="31">
                      <a:moveTo>
                        <a:pt x="3" y="23"/>
                      </a:moveTo>
                      <a:cubicBezTo>
                        <a:pt x="3" y="25"/>
                        <a:pt x="0" y="26"/>
                        <a:pt x="0" y="29"/>
                      </a:cubicBezTo>
                      <a:cubicBezTo>
                        <a:pt x="0" y="31"/>
                        <a:pt x="2" y="31"/>
                        <a:pt x="5" y="31"/>
                      </a:cubicBezTo>
                      <a:cubicBezTo>
                        <a:pt x="5" y="31"/>
                        <a:pt x="5" y="31"/>
                        <a:pt x="6" y="31"/>
                      </a:cubicBezTo>
                      <a:cubicBezTo>
                        <a:pt x="20" y="17"/>
                        <a:pt x="20" y="17"/>
                        <a:pt x="20" y="17"/>
                      </a:cubicBezTo>
                      <a:cubicBezTo>
                        <a:pt x="18" y="17"/>
                        <a:pt x="17" y="17"/>
                        <a:pt x="16" y="17"/>
                      </a:cubicBezTo>
                      <a:cubicBezTo>
                        <a:pt x="16" y="16"/>
                        <a:pt x="17" y="16"/>
                        <a:pt x="18" y="16"/>
                      </a:cubicBezTo>
                      <a:cubicBezTo>
                        <a:pt x="18" y="10"/>
                        <a:pt x="26" y="8"/>
                        <a:pt x="25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3" y="19"/>
                        <a:pt x="3" y="19"/>
                        <a:pt x="3" y="19"/>
                      </a:cubicBezTo>
                      <a:cubicBezTo>
                        <a:pt x="3" y="20"/>
                        <a:pt x="3" y="21"/>
                        <a:pt x="3" y="2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90" name="Freeform 466"/>
                <p:cNvSpPr/>
                <p:nvPr/>
              </p:nvSpPr>
              <p:spPr bwMode="auto">
                <a:xfrm>
                  <a:off x="1286" y="1449"/>
                  <a:ext cx="34" cy="40"/>
                </a:xfrm>
                <a:custGeom>
                  <a:avLst/>
                  <a:gdLst>
                    <a:gd name="T0" fmla="*/ 30 w 34"/>
                    <a:gd name="T1" fmla="*/ 5 h 40"/>
                    <a:gd name="T2" fmla="*/ 27 w 34"/>
                    <a:gd name="T3" fmla="*/ 0 h 40"/>
                    <a:gd name="T4" fmla="*/ 15 w 34"/>
                    <a:gd name="T5" fmla="*/ 13 h 40"/>
                    <a:gd name="T6" fmla="*/ 19 w 34"/>
                    <a:gd name="T7" fmla="*/ 13 h 40"/>
                    <a:gd name="T8" fmla="*/ 19 w 34"/>
                    <a:gd name="T9" fmla="*/ 17 h 40"/>
                    <a:gd name="T10" fmla="*/ 6 w 34"/>
                    <a:gd name="T11" fmla="*/ 22 h 40"/>
                    <a:gd name="T12" fmla="*/ 8 w 34"/>
                    <a:gd name="T13" fmla="*/ 30 h 40"/>
                    <a:gd name="T14" fmla="*/ 0 w 34"/>
                    <a:gd name="T15" fmla="*/ 39 h 40"/>
                    <a:gd name="T16" fmla="*/ 1 w 34"/>
                    <a:gd name="T17" fmla="*/ 40 h 40"/>
                    <a:gd name="T18" fmla="*/ 34 w 34"/>
                    <a:gd name="T19" fmla="*/ 8 h 40"/>
                    <a:gd name="T20" fmla="*/ 30 w 34"/>
                    <a:gd name="T21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" h="40">
                      <a:moveTo>
                        <a:pt x="30" y="5"/>
                      </a:moveTo>
                      <a:cubicBezTo>
                        <a:pt x="28" y="3"/>
                        <a:pt x="28" y="1"/>
                        <a:pt x="27" y="0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cubicBezTo>
                        <a:pt x="16" y="13"/>
                        <a:pt x="16" y="13"/>
                        <a:pt x="19" y="13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20"/>
                        <a:pt x="11" y="22"/>
                        <a:pt x="6" y="22"/>
                      </a:cubicBezTo>
                      <a:cubicBezTo>
                        <a:pt x="6" y="25"/>
                        <a:pt x="8" y="27"/>
                        <a:pt x="8" y="30"/>
                      </a:cubicBezTo>
                      <a:cubicBezTo>
                        <a:pt x="8" y="34"/>
                        <a:pt x="0" y="35"/>
                        <a:pt x="0" y="39"/>
                      </a:cubicBezTo>
                      <a:cubicBezTo>
                        <a:pt x="0" y="39"/>
                        <a:pt x="1" y="40"/>
                        <a:pt x="1" y="40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2" y="7"/>
                        <a:pt x="31" y="6"/>
                        <a:pt x="30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91" name="Freeform 467"/>
                <p:cNvSpPr/>
                <p:nvPr/>
              </p:nvSpPr>
              <p:spPr bwMode="auto">
                <a:xfrm>
                  <a:off x="1286" y="1464"/>
                  <a:ext cx="46" cy="40"/>
                </a:xfrm>
                <a:custGeom>
                  <a:avLst/>
                  <a:gdLst>
                    <a:gd name="T0" fmla="*/ 45 w 46"/>
                    <a:gd name="T1" fmla="*/ 11 h 40"/>
                    <a:gd name="T2" fmla="*/ 45 w 46"/>
                    <a:gd name="T3" fmla="*/ 10 h 40"/>
                    <a:gd name="T4" fmla="*/ 46 w 46"/>
                    <a:gd name="T5" fmla="*/ 10 h 40"/>
                    <a:gd name="T6" fmla="*/ 45 w 46"/>
                    <a:gd name="T7" fmla="*/ 9 h 40"/>
                    <a:gd name="T8" fmla="*/ 42 w 46"/>
                    <a:gd name="T9" fmla="*/ 3 h 40"/>
                    <a:gd name="T10" fmla="*/ 41 w 46"/>
                    <a:gd name="T11" fmla="*/ 0 h 40"/>
                    <a:gd name="T12" fmla="*/ 14 w 46"/>
                    <a:gd name="T13" fmla="*/ 27 h 40"/>
                    <a:gd name="T14" fmla="*/ 17 w 46"/>
                    <a:gd name="T15" fmla="*/ 24 h 40"/>
                    <a:gd name="T16" fmla="*/ 18 w 46"/>
                    <a:gd name="T17" fmla="*/ 26 h 40"/>
                    <a:gd name="T18" fmla="*/ 11 w 46"/>
                    <a:gd name="T19" fmla="*/ 30 h 40"/>
                    <a:gd name="T20" fmla="*/ 0 w 46"/>
                    <a:gd name="T21" fmla="*/ 40 h 40"/>
                    <a:gd name="T22" fmla="*/ 1 w 46"/>
                    <a:gd name="T23" fmla="*/ 40 h 40"/>
                    <a:gd name="T24" fmla="*/ 4 w 46"/>
                    <a:gd name="T25" fmla="*/ 40 h 40"/>
                    <a:gd name="T26" fmla="*/ 8 w 46"/>
                    <a:gd name="T27" fmla="*/ 40 h 40"/>
                    <a:gd name="T28" fmla="*/ 13 w 46"/>
                    <a:gd name="T29" fmla="*/ 35 h 40"/>
                    <a:gd name="T30" fmla="*/ 18 w 46"/>
                    <a:gd name="T31" fmla="*/ 36 h 40"/>
                    <a:gd name="T32" fmla="*/ 20 w 46"/>
                    <a:gd name="T33" fmla="*/ 36 h 40"/>
                    <a:gd name="T34" fmla="*/ 45 w 46"/>
                    <a:gd name="T35" fmla="*/ 1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6" h="40">
                      <a:moveTo>
                        <a:pt x="45" y="11"/>
                      </a:move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46" y="10"/>
                        <a:pt x="46" y="10"/>
                        <a:pt x="46" y="10"/>
                      </a:cubicBezTo>
                      <a:cubicBezTo>
                        <a:pt x="46" y="10"/>
                        <a:pt x="45" y="9"/>
                        <a:pt x="45" y="9"/>
                      </a:cubicBezTo>
                      <a:cubicBezTo>
                        <a:pt x="45" y="6"/>
                        <a:pt x="42" y="5"/>
                        <a:pt x="42" y="3"/>
                      </a:cubicBezTo>
                      <a:cubicBezTo>
                        <a:pt x="42" y="2"/>
                        <a:pt x="41" y="1"/>
                        <a:pt x="41" y="0"/>
                      </a:cubicBezTo>
                      <a:cubicBezTo>
                        <a:pt x="14" y="27"/>
                        <a:pt x="14" y="27"/>
                        <a:pt x="14" y="27"/>
                      </a:cubicBezTo>
                      <a:cubicBezTo>
                        <a:pt x="15" y="27"/>
                        <a:pt x="16" y="26"/>
                        <a:pt x="17" y="24"/>
                      </a:cubicBezTo>
                      <a:cubicBezTo>
                        <a:pt x="17" y="25"/>
                        <a:pt x="18" y="26"/>
                        <a:pt x="18" y="26"/>
                      </a:cubicBezTo>
                      <a:cubicBezTo>
                        <a:pt x="18" y="29"/>
                        <a:pt x="14" y="29"/>
                        <a:pt x="11" y="30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1" y="40"/>
                        <a:pt x="1" y="40"/>
                        <a:pt x="1" y="40"/>
                      </a:cubicBezTo>
                      <a:cubicBezTo>
                        <a:pt x="2" y="40"/>
                        <a:pt x="2" y="40"/>
                        <a:pt x="4" y="40"/>
                      </a:cubicBezTo>
                      <a:cubicBezTo>
                        <a:pt x="8" y="40"/>
                        <a:pt x="8" y="40"/>
                        <a:pt x="8" y="40"/>
                      </a:cubicBezTo>
                      <a:cubicBezTo>
                        <a:pt x="8" y="38"/>
                        <a:pt x="10" y="35"/>
                        <a:pt x="13" y="35"/>
                      </a:cubicBezTo>
                      <a:cubicBezTo>
                        <a:pt x="15" y="35"/>
                        <a:pt x="16" y="36"/>
                        <a:pt x="18" y="36"/>
                      </a:cubicBezTo>
                      <a:cubicBezTo>
                        <a:pt x="18" y="36"/>
                        <a:pt x="20" y="36"/>
                        <a:pt x="20" y="36"/>
                      </a:cubicBezTo>
                      <a:cubicBezTo>
                        <a:pt x="45" y="11"/>
                        <a:pt x="45" y="11"/>
                        <a:pt x="45" y="1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92" name="Freeform 468"/>
                <p:cNvSpPr/>
                <p:nvPr/>
              </p:nvSpPr>
              <p:spPr bwMode="auto">
                <a:xfrm>
                  <a:off x="1323" y="1479"/>
                  <a:ext cx="19" cy="18"/>
                </a:xfrm>
                <a:custGeom>
                  <a:avLst/>
                  <a:gdLst>
                    <a:gd name="T0" fmla="*/ 16 w 18"/>
                    <a:gd name="T1" fmla="*/ 15 h 18"/>
                    <a:gd name="T2" fmla="*/ 16 w 18"/>
                    <a:gd name="T3" fmla="*/ 13 h 18"/>
                    <a:gd name="T4" fmla="*/ 10 w 18"/>
                    <a:gd name="T5" fmla="*/ 12 h 18"/>
                    <a:gd name="T6" fmla="*/ 18 w 18"/>
                    <a:gd name="T7" fmla="*/ 1 h 18"/>
                    <a:gd name="T8" fmla="*/ 18 w 18"/>
                    <a:gd name="T9" fmla="*/ 0 h 18"/>
                    <a:gd name="T10" fmla="*/ 0 w 18"/>
                    <a:gd name="T11" fmla="*/ 17 h 18"/>
                    <a:gd name="T12" fmla="*/ 6 w 18"/>
                    <a:gd name="T13" fmla="*/ 17 h 18"/>
                    <a:gd name="T14" fmla="*/ 16 w 18"/>
                    <a:gd name="T15" fmla="*/ 1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18">
                      <a:moveTo>
                        <a:pt x="16" y="15"/>
                      </a:moveTo>
                      <a:cubicBezTo>
                        <a:pt x="16" y="13"/>
                        <a:pt x="16" y="13"/>
                        <a:pt x="16" y="13"/>
                      </a:cubicBezTo>
                      <a:cubicBezTo>
                        <a:pt x="14" y="13"/>
                        <a:pt x="12" y="13"/>
                        <a:pt x="10" y="12"/>
                      </a:cubicBezTo>
                      <a:cubicBezTo>
                        <a:pt x="12" y="8"/>
                        <a:pt x="18" y="6"/>
                        <a:pt x="18" y="1"/>
                      </a:cubicBezTo>
                      <a:cubicBezTo>
                        <a:pt x="18" y="1"/>
                        <a:pt x="18" y="0"/>
                        <a:pt x="18" y="0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2" y="17"/>
                        <a:pt x="5" y="17"/>
                        <a:pt x="6" y="17"/>
                      </a:cubicBezTo>
                      <a:cubicBezTo>
                        <a:pt x="10" y="17"/>
                        <a:pt x="14" y="18"/>
                        <a:pt x="16" y="1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93" name="Freeform 469"/>
                <p:cNvSpPr/>
                <p:nvPr/>
              </p:nvSpPr>
              <p:spPr bwMode="auto">
                <a:xfrm>
                  <a:off x="1426" y="1623"/>
                  <a:ext cx="19" cy="9"/>
                </a:xfrm>
                <a:custGeom>
                  <a:avLst/>
                  <a:gdLst>
                    <a:gd name="T0" fmla="*/ 4 w 19"/>
                    <a:gd name="T1" fmla="*/ 0 h 9"/>
                    <a:gd name="T2" fmla="*/ 0 w 19"/>
                    <a:gd name="T3" fmla="*/ 4 h 9"/>
                    <a:gd name="T4" fmla="*/ 3 w 19"/>
                    <a:gd name="T5" fmla="*/ 4 h 9"/>
                    <a:gd name="T6" fmla="*/ 10 w 19"/>
                    <a:gd name="T7" fmla="*/ 9 h 9"/>
                    <a:gd name="T8" fmla="*/ 19 w 19"/>
                    <a:gd name="T9" fmla="*/ 0 h 9"/>
                    <a:gd name="T10" fmla="*/ 11 w 19"/>
                    <a:gd name="T11" fmla="*/ 2 h 9"/>
                    <a:gd name="T12" fmla="*/ 4 w 19"/>
                    <a:gd name="T1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" h="9">
                      <a:moveTo>
                        <a:pt x="4" y="0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1" y="4"/>
                        <a:pt x="2" y="4"/>
                        <a:pt x="3" y="4"/>
                      </a:cubicBezTo>
                      <a:cubicBezTo>
                        <a:pt x="6" y="5"/>
                        <a:pt x="8" y="7"/>
                        <a:pt x="10" y="9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6" y="0"/>
                        <a:pt x="15" y="2"/>
                        <a:pt x="11" y="2"/>
                      </a:cubicBezTo>
                      <a:cubicBezTo>
                        <a:pt x="9" y="2"/>
                        <a:pt x="7" y="0"/>
                        <a:pt x="4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94" name="Freeform 470"/>
                <p:cNvSpPr/>
                <p:nvPr/>
              </p:nvSpPr>
              <p:spPr bwMode="auto">
                <a:xfrm>
                  <a:off x="1394" y="1578"/>
                  <a:ext cx="7" cy="7"/>
                </a:xfrm>
                <a:custGeom>
                  <a:avLst/>
                  <a:gdLst>
                    <a:gd name="T0" fmla="*/ 2 w 7"/>
                    <a:gd name="T1" fmla="*/ 3 h 7"/>
                    <a:gd name="T2" fmla="*/ 0 w 7"/>
                    <a:gd name="T3" fmla="*/ 3 h 7"/>
                    <a:gd name="T4" fmla="*/ 2 w 7"/>
                    <a:gd name="T5" fmla="*/ 7 h 7"/>
                    <a:gd name="T6" fmla="*/ 7 w 7"/>
                    <a:gd name="T7" fmla="*/ 2 h 7"/>
                    <a:gd name="T8" fmla="*/ 7 w 7"/>
                    <a:gd name="T9" fmla="*/ 0 h 7"/>
                    <a:gd name="T10" fmla="*/ 2 w 7"/>
                    <a:gd name="T11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7">
                      <a:moveTo>
                        <a:pt x="2" y="3"/>
                      </a:moveTo>
                      <a:cubicBezTo>
                        <a:pt x="2" y="3"/>
                        <a:pt x="1" y="3"/>
                        <a:pt x="0" y="3"/>
                      </a:cubicBezTo>
                      <a:cubicBezTo>
                        <a:pt x="1" y="4"/>
                        <a:pt x="1" y="6"/>
                        <a:pt x="2" y="7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7" y="1"/>
                        <a:pt x="7" y="1"/>
                        <a:pt x="7" y="0"/>
                      </a:cubicBezTo>
                      <a:cubicBezTo>
                        <a:pt x="5" y="0"/>
                        <a:pt x="4" y="3"/>
                        <a:pt x="2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95" name="Freeform 471"/>
                <p:cNvSpPr/>
                <p:nvPr/>
              </p:nvSpPr>
              <p:spPr bwMode="auto">
                <a:xfrm>
                  <a:off x="1394" y="1595"/>
                  <a:ext cx="10" cy="20"/>
                </a:xfrm>
                <a:custGeom>
                  <a:avLst/>
                  <a:gdLst>
                    <a:gd name="T0" fmla="*/ 8 w 10"/>
                    <a:gd name="T1" fmla="*/ 1 h 20"/>
                    <a:gd name="T2" fmla="*/ 6 w 10"/>
                    <a:gd name="T3" fmla="*/ 0 h 20"/>
                    <a:gd name="T4" fmla="*/ 0 w 10"/>
                    <a:gd name="T5" fmla="*/ 6 h 20"/>
                    <a:gd name="T6" fmla="*/ 1 w 10"/>
                    <a:gd name="T7" fmla="*/ 9 h 20"/>
                    <a:gd name="T8" fmla="*/ 0 w 10"/>
                    <a:gd name="T9" fmla="*/ 14 h 20"/>
                    <a:gd name="T10" fmla="*/ 1 w 10"/>
                    <a:gd name="T11" fmla="*/ 20 h 20"/>
                    <a:gd name="T12" fmla="*/ 10 w 10"/>
                    <a:gd name="T13" fmla="*/ 11 h 20"/>
                    <a:gd name="T14" fmla="*/ 8 w 10"/>
                    <a:gd name="T15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0" h="20">
                      <a:moveTo>
                        <a:pt x="8" y="1"/>
                      </a:moveTo>
                      <a:cubicBezTo>
                        <a:pt x="7" y="1"/>
                        <a:pt x="7" y="0"/>
                        <a:pt x="6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7"/>
                        <a:pt x="1" y="8"/>
                        <a:pt x="1" y="9"/>
                      </a:cubicBezTo>
                      <a:cubicBezTo>
                        <a:pt x="1" y="10"/>
                        <a:pt x="0" y="12"/>
                        <a:pt x="0" y="14"/>
                      </a:cubicBezTo>
                      <a:cubicBezTo>
                        <a:pt x="0" y="16"/>
                        <a:pt x="0" y="19"/>
                        <a:pt x="1" y="20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10" y="7"/>
                        <a:pt x="10" y="5"/>
                        <a:pt x="8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96" name="Freeform 472"/>
                <p:cNvSpPr/>
                <p:nvPr/>
              </p:nvSpPr>
              <p:spPr bwMode="auto">
                <a:xfrm>
                  <a:off x="1406" y="1444"/>
                  <a:ext cx="7" cy="8"/>
                </a:xfrm>
                <a:custGeom>
                  <a:avLst/>
                  <a:gdLst>
                    <a:gd name="T0" fmla="*/ 4 w 7"/>
                    <a:gd name="T1" fmla="*/ 0 h 8"/>
                    <a:gd name="T2" fmla="*/ 0 w 7"/>
                    <a:gd name="T3" fmla="*/ 0 h 8"/>
                    <a:gd name="T4" fmla="*/ 0 w 7"/>
                    <a:gd name="T5" fmla="*/ 1 h 8"/>
                    <a:gd name="T6" fmla="*/ 0 w 7"/>
                    <a:gd name="T7" fmla="*/ 5 h 8"/>
                    <a:gd name="T8" fmla="*/ 6 w 7"/>
                    <a:gd name="T9" fmla="*/ 8 h 8"/>
                    <a:gd name="T10" fmla="*/ 7 w 7"/>
                    <a:gd name="T11" fmla="*/ 7 h 8"/>
                    <a:gd name="T12" fmla="*/ 7 w 7"/>
                    <a:gd name="T13" fmla="*/ 6 h 8"/>
                    <a:gd name="T14" fmla="*/ 4 w 7"/>
                    <a:gd name="T15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" h="8">
                      <a:moveTo>
                        <a:pt x="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2"/>
                        <a:pt x="0" y="4"/>
                        <a:pt x="0" y="5"/>
                      </a:cubicBezTo>
                      <a:cubicBezTo>
                        <a:pt x="0" y="7"/>
                        <a:pt x="2" y="8"/>
                        <a:pt x="6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7" y="7"/>
                        <a:pt x="7" y="7"/>
                        <a:pt x="7" y="6"/>
                      </a:cubicBezTo>
                      <a:cubicBezTo>
                        <a:pt x="7" y="4"/>
                        <a:pt x="4" y="2"/>
                        <a:pt x="4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97" name="Freeform 473"/>
                <p:cNvSpPr/>
                <p:nvPr/>
              </p:nvSpPr>
              <p:spPr bwMode="auto">
                <a:xfrm>
                  <a:off x="1414" y="1438"/>
                  <a:ext cx="10" cy="11"/>
                </a:xfrm>
                <a:custGeom>
                  <a:avLst/>
                  <a:gdLst>
                    <a:gd name="T0" fmla="*/ 5 w 10"/>
                    <a:gd name="T1" fmla="*/ 0 h 11"/>
                    <a:gd name="T2" fmla="*/ 0 w 10"/>
                    <a:gd name="T3" fmla="*/ 8 h 11"/>
                    <a:gd name="T4" fmla="*/ 1 w 10"/>
                    <a:gd name="T5" fmla="*/ 11 h 11"/>
                    <a:gd name="T6" fmla="*/ 10 w 10"/>
                    <a:gd name="T7" fmla="*/ 2 h 11"/>
                    <a:gd name="T8" fmla="*/ 5 w 10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1">
                      <a:moveTo>
                        <a:pt x="5" y="0"/>
                      </a:moveTo>
                      <a:cubicBezTo>
                        <a:pt x="3" y="0"/>
                        <a:pt x="0" y="7"/>
                        <a:pt x="0" y="8"/>
                      </a:cubicBezTo>
                      <a:cubicBezTo>
                        <a:pt x="0" y="9"/>
                        <a:pt x="0" y="10"/>
                        <a:pt x="1" y="11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9" y="1"/>
                        <a:pt x="8" y="0"/>
                        <a:pt x="5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98" name="Freeform 474"/>
                <p:cNvSpPr/>
                <p:nvPr/>
              </p:nvSpPr>
              <p:spPr bwMode="auto">
                <a:xfrm>
                  <a:off x="1469" y="1418"/>
                  <a:ext cx="6" cy="6"/>
                </a:xfrm>
                <a:custGeom>
                  <a:avLst/>
                  <a:gdLst>
                    <a:gd name="T0" fmla="*/ 0 w 6"/>
                    <a:gd name="T1" fmla="*/ 6 h 6"/>
                    <a:gd name="T2" fmla="*/ 6 w 6"/>
                    <a:gd name="T3" fmla="*/ 0 h 6"/>
                    <a:gd name="T4" fmla="*/ 6 w 6"/>
                    <a:gd name="T5" fmla="*/ 0 h 6"/>
                    <a:gd name="T6" fmla="*/ 0 w 6"/>
                    <a:gd name="T7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6">
                      <a:moveTo>
                        <a:pt x="0" y="6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4"/>
                        <a:pt x="0" y="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99" name="Freeform 475"/>
                <p:cNvSpPr/>
                <p:nvPr/>
              </p:nvSpPr>
              <p:spPr bwMode="auto">
                <a:xfrm>
                  <a:off x="1499" y="1404"/>
                  <a:ext cx="10" cy="12"/>
                </a:xfrm>
                <a:custGeom>
                  <a:avLst/>
                  <a:gdLst>
                    <a:gd name="T0" fmla="*/ 3 w 10"/>
                    <a:gd name="T1" fmla="*/ 12 h 12"/>
                    <a:gd name="T2" fmla="*/ 8 w 10"/>
                    <a:gd name="T3" fmla="*/ 10 h 12"/>
                    <a:gd name="T4" fmla="*/ 8 w 10"/>
                    <a:gd name="T5" fmla="*/ 6 h 12"/>
                    <a:gd name="T6" fmla="*/ 10 w 10"/>
                    <a:gd name="T7" fmla="*/ 3 h 12"/>
                    <a:gd name="T8" fmla="*/ 6 w 10"/>
                    <a:gd name="T9" fmla="*/ 0 h 12"/>
                    <a:gd name="T10" fmla="*/ 4 w 10"/>
                    <a:gd name="T11" fmla="*/ 3 h 12"/>
                    <a:gd name="T12" fmla="*/ 6 w 10"/>
                    <a:gd name="T13" fmla="*/ 6 h 12"/>
                    <a:gd name="T14" fmla="*/ 0 w 10"/>
                    <a:gd name="T15" fmla="*/ 8 h 12"/>
                    <a:gd name="T16" fmla="*/ 3 w 10"/>
                    <a:gd name="T17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" h="12">
                      <a:moveTo>
                        <a:pt x="3" y="12"/>
                      </a:moveTo>
                      <a:cubicBezTo>
                        <a:pt x="4" y="12"/>
                        <a:pt x="8" y="10"/>
                        <a:pt x="8" y="10"/>
                      </a:cubicBezTo>
                      <a:cubicBezTo>
                        <a:pt x="8" y="8"/>
                        <a:pt x="8" y="7"/>
                        <a:pt x="8" y="6"/>
                      </a:cubicBezTo>
                      <a:cubicBezTo>
                        <a:pt x="8" y="6"/>
                        <a:pt x="9" y="4"/>
                        <a:pt x="10" y="3"/>
                      </a:cubicBezTo>
                      <a:cubicBezTo>
                        <a:pt x="9" y="2"/>
                        <a:pt x="8" y="2"/>
                        <a:pt x="6" y="0"/>
                      </a:cubicBezTo>
                      <a:cubicBezTo>
                        <a:pt x="6" y="0"/>
                        <a:pt x="4" y="1"/>
                        <a:pt x="4" y="3"/>
                      </a:cubicBezTo>
                      <a:cubicBezTo>
                        <a:pt x="4" y="4"/>
                        <a:pt x="5" y="5"/>
                        <a:pt x="6" y="6"/>
                      </a:cubicBezTo>
                      <a:cubicBezTo>
                        <a:pt x="4" y="6"/>
                        <a:pt x="2" y="8"/>
                        <a:pt x="0" y="8"/>
                      </a:cubicBezTo>
                      <a:cubicBezTo>
                        <a:pt x="0" y="10"/>
                        <a:pt x="0" y="12"/>
                        <a:pt x="3" y="1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00" name="Freeform 476"/>
                <p:cNvSpPr/>
                <p:nvPr/>
              </p:nvSpPr>
              <p:spPr bwMode="auto">
                <a:xfrm>
                  <a:off x="1553" y="1267"/>
                  <a:ext cx="15" cy="15"/>
                </a:xfrm>
                <a:custGeom>
                  <a:avLst/>
                  <a:gdLst>
                    <a:gd name="T0" fmla="*/ 0 w 15"/>
                    <a:gd name="T1" fmla="*/ 15 h 15"/>
                    <a:gd name="T2" fmla="*/ 0 w 15"/>
                    <a:gd name="T3" fmla="*/ 15 h 15"/>
                    <a:gd name="T4" fmla="*/ 15 w 15"/>
                    <a:gd name="T5" fmla="*/ 0 h 15"/>
                    <a:gd name="T6" fmla="*/ 14 w 15"/>
                    <a:gd name="T7" fmla="*/ 0 h 15"/>
                    <a:gd name="T8" fmla="*/ 0 w 15"/>
                    <a:gd name="T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5">
                      <a:moveTo>
                        <a:pt x="0" y="15"/>
                      </a:move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5" y="0"/>
                        <a:pt x="14" y="0"/>
                        <a:pt x="14" y="0"/>
                      </a:cubicBezTo>
                      <a:cubicBezTo>
                        <a:pt x="10" y="3"/>
                        <a:pt x="0" y="8"/>
                        <a:pt x="0" y="1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01" name="Freeform 477"/>
                <p:cNvSpPr/>
                <p:nvPr/>
              </p:nvSpPr>
              <p:spPr bwMode="auto">
                <a:xfrm>
                  <a:off x="1557" y="1269"/>
                  <a:ext cx="34" cy="37"/>
                </a:xfrm>
                <a:custGeom>
                  <a:avLst/>
                  <a:gdLst>
                    <a:gd name="T0" fmla="*/ 5 w 34"/>
                    <a:gd name="T1" fmla="*/ 24 h 37"/>
                    <a:gd name="T2" fmla="*/ 0 w 34"/>
                    <a:gd name="T3" fmla="*/ 35 h 37"/>
                    <a:gd name="T4" fmla="*/ 1 w 34"/>
                    <a:gd name="T5" fmla="*/ 37 h 37"/>
                    <a:gd name="T6" fmla="*/ 34 w 34"/>
                    <a:gd name="T7" fmla="*/ 4 h 37"/>
                    <a:gd name="T8" fmla="*/ 23 w 34"/>
                    <a:gd name="T9" fmla="*/ 0 h 37"/>
                    <a:gd name="T10" fmla="*/ 4 w 34"/>
                    <a:gd name="T11" fmla="*/ 20 h 37"/>
                    <a:gd name="T12" fmla="*/ 5 w 34"/>
                    <a:gd name="T13" fmla="*/ 24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" h="37">
                      <a:moveTo>
                        <a:pt x="5" y="24"/>
                      </a:moveTo>
                      <a:cubicBezTo>
                        <a:pt x="5" y="28"/>
                        <a:pt x="0" y="31"/>
                        <a:pt x="0" y="35"/>
                      </a:cubicBezTo>
                      <a:cubicBezTo>
                        <a:pt x="0" y="36"/>
                        <a:pt x="1" y="37"/>
                        <a:pt x="1" y="37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0" y="2"/>
                        <a:pt x="27" y="1"/>
                        <a:pt x="23" y="0"/>
                      </a:cubicBezTo>
                      <a:cubicBezTo>
                        <a:pt x="4" y="20"/>
                        <a:pt x="4" y="20"/>
                        <a:pt x="4" y="20"/>
                      </a:cubicBezTo>
                      <a:cubicBezTo>
                        <a:pt x="5" y="21"/>
                        <a:pt x="5" y="22"/>
                        <a:pt x="5" y="2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02" name="Freeform 478"/>
                <p:cNvSpPr/>
                <p:nvPr/>
              </p:nvSpPr>
              <p:spPr bwMode="auto">
                <a:xfrm>
                  <a:off x="1560" y="1277"/>
                  <a:ext cx="52" cy="54"/>
                </a:xfrm>
                <a:custGeom>
                  <a:avLst/>
                  <a:gdLst>
                    <a:gd name="T0" fmla="*/ 3 w 52"/>
                    <a:gd name="T1" fmla="*/ 41 h 54"/>
                    <a:gd name="T2" fmla="*/ 0 w 52"/>
                    <a:gd name="T3" fmla="*/ 50 h 54"/>
                    <a:gd name="T4" fmla="*/ 2 w 52"/>
                    <a:gd name="T5" fmla="*/ 54 h 54"/>
                    <a:gd name="T6" fmla="*/ 52 w 52"/>
                    <a:gd name="T7" fmla="*/ 4 h 54"/>
                    <a:gd name="T8" fmla="*/ 41 w 52"/>
                    <a:gd name="T9" fmla="*/ 0 h 54"/>
                    <a:gd name="T10" fmla="*/ 3 w 52"/>
                    <a:gd name="T11" fmla="*/ 39 h 54"/>
                    <a:gd name="T12" fmla="*/ 3 w 52"/>
                    <a:gd name="T13" fmla="*/ 41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2" h="54">
                      <a:moveTo>
                        <a:pt x="3" y="41"/>
                      </a:moveTo>
                      <a:cubicBezTo>
                        <a:pt x="3" y="45"/>
                        <a:pt x="0" y="46"/>
                        <a:pt x="0" y="50"/>
                      </a:cubicBezTo>
                      <a:cubicBezTo>
                        <a:pt x="0" y="51"/>
                        <a:pt x="1" y="53"/>
                        <a:pt x="2" y="54"/>
                      </a:cubicBezTo>
                      <a:cubicBezTo>
                        <a:pt x="52" y="4"/>
                        <a:pt x="52" y="4"/>
                        <a:pt x="52" y="4"/>
                      </a:cubicBezTo>
                      <a:cubicBezTo>
                        <a:pt x="49" y="3"/>
                        <a:pt x="45" y="1"/>
                        <a:pt x="41" y="0"/>
                      </a:cubicBezTo>
                      <a:cubicBezTo>
                        <a:pt x="3" y="39"/>
                        <a:pt x="3" y="39"/>
                        <a:pt x="3" y="39"/>
                      </a:cubicBezTo>
                      <a:cubicBezTo>
                        <a:pt x="3" y="39"/>
                        <a:pt x="3" y="40"/>
                        <a:pt x="3" y="4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03" name="Freeform 479"/>
                <p:cNvSpPr/>
                <p:nvPr/>
              </p:nvSpPr>
              <p:spPr bwMode="auto">
                <a:xfrm>
                  <a:off x="1507" y="1398"/>
                  <a:ext cx="18" cy="12"/>
                </a:xfrm>
                <a:custGeom>
                  <a:avLst/>
                  <a:gdLst>
                    <a:gd name="T0" fmla="*/ 4 w 18"/>
                    <a:gd name="T1" fmla="*/ 9 h 12"/>
                    <a:gd name="T2" fmla="*/ 6 w 18"/>
                    <a:gd name="T3" fmla="*/ 12 h 12"/>
                    <a:gd name="T4" fmla="*/ 18 w 18"/>
                    <a:gd name="T5" fmla="*/ 0 h 12"/>
                    <a:gd name="T6" fmla="*/ 4 w 18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" h="12">
                      <a:moveTo>
                        <a:pt x="4" y="9"/>
                      </a:moveTo>
                      <a:cubicBezTo>
                        <a:pt x="5" y="10"/>
                        <a:pt x="6" y="11"/>
                        <a:pt x="6" y="12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2" y="1"/>
                        <a:pt x="0" y="6"/>
                        <a:pt x="4" y="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04" name="Freeform 480"/>
                <p:cNvSpPr/>
                <p:nvPr/>
              </p:nvSpPr>
              <p:spPr bwMode="auto">
                <a:xfrm>
                  <a:off x="1565" y="1285"/>
                  <a:ext cx="68" cy="65"/>
                </a:xfrm>
                <a:custGeom>
                  <a:avLst/>
                  <a:gdLst>
                    <a:gd name="T0" fmla="*/ 4 w 68"/>
                    <a:gd name="T1" fmla="*/ 55 h 65"/>
                    <a:gd name="T2" fmla="*/ 0 w 68"/>
                    <a:gd name="T3" fmla="*/ 59 h 65"/>
                    <a:gd name="T4" fmla="*/ 7 w 68"/>
                    <a:gd name="T5" fmla="*/ 65 h 65"/>
                    <a:gd name="T6" fmla="*/ 36 w 68"/>
                    <a:gd name="T7" fmla="*/ 36 h 65"/>
                    <a:gd name="T8" fmla="*/ 33 w 68"/>
                    <a:gd name="T9" fmla="*/ 30 h 65"/>
                    <a:gd name="T10" fmla="*/ 42 w 68"/>
                    <a:gd name="T11" fmla="*/ 30 h 65"/>
                    <a:gd name="T12" fmla="*/ 68 w 68"/>
                    <a:gd name="T13" fmla="*/ 4 h 65"/>
                    <a:gd name="T14" fmla="*/ 62 w 68"/>
                    <a:gd name="T15" fmla="*/ 2 h 65"/>
                    <a:gd name="T16" fmla="*/ 57 w 68"/>
                    <a:gd name="T17" fmla="*/ 0 h 65"/>
                    <a:gd name="T18" fmla="*/ 3 w 68"/>
                    <a:gd name="T19" fmla="*/ 54 h 65"/>
                    <a:gd name="T20" fmla="*/ 4 w 68"/>
                    <a:gd name="T21" fmla="*/ 55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8" h="65">
                      <a:moveTo>
                        <a:pt x="4" y="55"/>
                      </a:moveTo>
                      <a:cubicBezTo>
                        <a:pt x="4" y="57"/>
                        <a:pt x="1" y="58"/>
                        <a:pt x="0" y="59"/>
                      </a:cubicBezTo>
                      <a:cubicBezTo>
                        <a:pt x="2" y="62"/>
                        <a:pt x="5" y="63"/>
                        <a:pt x="7" y="65"/>
                      </a:cubicBezTo>
                      <a:cubicBezTo>
                        <a:pt x="36" y="36"/>
                        <a:pt x="36" y="36"/>
                        <a:pt x="36" y="36"/>
                      </a:cubicBezTo>
                      <a:cubicBezTo>
                        <a:pt x="35" y="34"/>
                        <a:pt x="35" y="32"/>
                        <a:pt x="33" y="30"/>
                      </a:cubicBezTo>
                      <a:cubicBezTo>
                        <a:pt x="37" y="30"/>
                        <a:pt x="40" y="30"/>
                        <a:pt x="42" y="30"/>
                      </a:cubicBezTo>
                      <a:cubicBezTo>
                        <a:pt x="68" y="4"/>
                        <a:pt x="68" y="4"/>
                        <a:pt x="68" y="4"/>
                      </a:cubicBezTo>
                      <a:cubicBezTo>
                        <a:pt x="66" y="4"/>
                        <a:pt x="64" y="3"/>
                        <a:pt x="62" y="2"/>
                      </a:cubicBezTo>
                      <a:cubicBezTo>
                        <a:pt x="60" y="2"/>
                        <a:pt x="59" y="1"/>
                        <a:pt x="57" y="0"/>
                      </a:cubicBezTo>
                      <a:cubicBezTo>
                        <a:pt x="3" y="54"/>
                        <a:pt x="3" y="54"/>
                        <a:pt x="3" y="54"/>
                      </a:cubicBezTo>
                      <a:cubicBezTo>
                        <a:pt x="3" y="54"/>
                        <a:pt x="4" y="55"/>
                        <a:pt x="4" y="5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05" name="Freeform 481"/>
                <p:cNvSpPr/>
                <p:nvPr/>
              </p:nvSpPr>
              <p:spPr bwMode="auto">
                <a:xfrm>
                  <a:off x="1494" y="1419"/>
                  <a:ext cx="10" cy="9"/>
                </a:xfrm>
                <a:custGeom>
                  <a:avLst/>
                  <a:gdLst>
                    <a:gd name="T0" fmla="*/ 8 w 9"/>
                    <a:gd name="T1" fmla="*/ 0 h 9"/>
                    <a:gd name="T2" fmla="*/ 0 w 9"/>
                    <a:gd name="T3" fmla="*/ 9 h 9"/>
                    <a:gd name="T4" fmla="*/ 9 w 9"/>
                    <a:gd name="T5" fmla="*/ 0 h 9"/>
                    <a:gd name="T6" fmla="*/ 8 w 9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9">
                      <a:moveTo>
                        <a:pt x="8" y="0"/>
                      </a:moveTo>
                      <a:cubicBezTo>
                        <a:pt x="5" y="0"/>
                        <a:pt x="2" y="4"/>
                        <a:pt x="0" y="9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0"/>
                        <a:pt x="9" y="0"/>
                        <a:pt x="8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06" name="Freeform 482"/>
                <p:cNvSpPr/>
                <p:nvPr/>
              </p:nvSpPr>
              <p:spPr bwMode="auto">
                <a:xfrm>
                  <a:off x="1620" y="1294"/>
                  <a:ext cx="31" cy="24"/>
                </a:xfrm>
                <a:custGeom>
                  <a:avLst/>
                  <a:gdLst>
                    <a:gd name="T0" fmla="*/ 8 w 31"/>
                    <a:gd name="T1" fmla="*/ 24 h 24"/>
                    <a:gd name="T2" fmla="*/ 13 w 31"/>
                    <a:gd name="T3" fmla="*/ 24 h 24"/>
                    <a:gd name="T4" fmla="*/ 31 w 31"/>
                    <a:gd name="T5" fmla="*/ 6 h 24"/>
                    <a:gd name="T6" fmla="*/ 22 w 31"/>
                    <a:gd name="T7" fmla="*/ 0 h 24"/>
                    <a:gd name="T8" fmla="*/ 0 w 31"/>
                    <a:gd name="T9" fmla="*/ 22 h 24"/>
                    <a:gd name="T10" fmla="*/ 8 w 31"/>
                    <a:gd name="T11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" h="24">
                      <a:moveTo>
                        <a:pt x="8" y="24"/>
                      </a:moveTo>
                      <a:cubicBezTo>
                        <a:pt x="10" y="24"/>
                        <a:pt x="11" y="24"/>
                        <a:pt x="13" y="24"/>
                      </a:cubicBezTo>
                      <a:cubicBezTo>
                        <a:pt x="31" y="6"/>
                        <a:pt x="31" y="6"/>
                        <a:pt x="31" y="6"/>
                      </a:cubicBezTo>
                      <a:cubicBezTo>
                        <a:pt x="29" y="4"/>
                        <a:pt x="26" y="2"/>
                        <a:pt x="22" y="0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3" y="22"/>
                        <a:pt x="5" y="23"/>
                        <a:pt x="8" y="2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07" name="Freeform 483"/>
                <p:cNvSpPr/>
                <p:nvPr/>
              </p:nvSpPr>
              <p:spPr bwMode="auto">
                <a:xfrm>
                  <a:off x="1672" y="1282"/>
                  <a:ext cx="16" cy="24"/>
                </a:xfrm>
                <a:custGeom>
                  <a:avLst/>
                  <a:gdLst>
                    <a:gd name="T0" fmla="*/ 3 w 16"/>
                    <a:gd name="T1" fmla="*/ 24 h 24"/>
                    <a:gd name="T2" fmla="*/ 15 w 16"/>
                    <a:gd name="T3" fmla="*/ 12 h 24"/>
                    <a:gd name="T4" fmla="*/ 12 w 16"/>
                    <a:gd name="T5" fmla="*/ 0 h 24"/>
                    <a:gd name="T6" fmla="*/ 5 w 16"/>
                    <a:gd name="T7" fmla="*/ 7 h 24"/>
                    <a:gd name="T8" fmla="*/ 0 w 16"/>
                    <a:gd name="T9" fmla="*/ 19 h 24"/>
                    <a:gd name="T10" fmla="*/ 3 w 16"/>
                    <a:gd name="T11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24">
                      <a:moveTo>
                        <a:pt x="3" y="24"/>
                      </a:moveTo>
                      <a:cubicBezTo>
                        <a:pt x="15" y="12"/>
                        <a:pt x="15" y="12"/>
                        <a:pt x="15" y="12"/>
                      </a:cubicBezTo>
                      <a:cubicBezTo>
                        <a:pt x="16" y="6"/>
                        <a:pt x="15" y="1"/>
                        <a:pt x="12" y="0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3" y="10"/>
                        <a:pt x="2" y="14"/>
                        <a:pt x="0" y="19"/>
                      </a:cubicBezTo>
                      <a:cubicBezTo>
                        <a:pt x="0" y="21"/>
                        <a:pt x="2" y="22"/>
                        <a:pt x="3" y="2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08" name="Freeform 484"/>
                <p:cNvSpPr/>
                <p:nvPr/>
              </p:nvSpPr>
              <p:spPr bwMode="auto">
                <a:xfrm>
                  <a:off x="1482" y="1456"/>
                  <a:ext cx="7" cy="1"/>
                </a:xfrm>
                <a:custGeom>
                  <a:avLst/>
                  <a:gdLst>
                    <a:gd name="T0" fmla="*/ 7 w 7"/>
                    <a:gd name="T1" fmla="*/ 0 h 1"/>
                    <a:gd name="T2" fmla="*/ 0 w 7"/>
                    <a:gd name="T3" fmla="*/ 1 h 1"/>
                    <a:gd name="T4" fmla="*/ 0 w 7"/>
                    <a:gd name="T5" fmla="*/ 1 h 1"/>
                    <a:gd name="T6" fmla="*/ 7 w 7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1">
                      <a:moveTo>
                        <a:pt x="7" y="0"/>
                      </a:moveTo>
                      <a:cubicBezTo>
                        <a:pt x="5" y="1"/>
                        <a:pt x="3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3" y="1"/>
                        <a:pt x="5" y="1"/>
                        <a:pt x="7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09" name="Freeform 485"/>
                <p:cNvSpPr/>
                <p:nvPr/>
              </p:nvSpPr>
              <p:spPr bwMode="auto">
                <a:xfrm>
                  <a:off x="1490" y="1456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0" y="0"/>
                        <a:pt x="1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10" name="Freeform 486"/>
                <p:cNvSpPr/>
                <p:nvPr/>
              </p:nvSpPr>
              <p:spPr bwMode="auto">
                <a:xfrm>
                  <a:off x="1509" y="1457"/>
                  <a:ext cx="6" cy="9"/>
                </a:xfrm>
                <a:custGeom>
                  <a:avLst/>
                  <a:gdLst>
                    <a:gd name="T0" fmla="*/ 6 w 6"/>
                    <a:gd name="T1" fmla="*/ 9 h 9"/>
                    <a:gd name="T2" fmla="*/ 6 w 6"/>
                    <a:gd name="T3" fmla="*/ 9 h 9"/>
                    <a:gd name="T4" fmla="*/ 0 w 6"/>
                    <a:gd name="T5" fmla="*/ 0 h 9"/>
                    <a:gd name="T6" fmla="*/ 0 w 6"/>
                    <a:gd name="T7" fmla="*/ 0 h 9"/>
                    <a:gd name="T8" fmla="*/ 6 w 6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9">
                      <a:moveTo>
                        <a:pt x="6" y="9"/>
                      </a:move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5"/>
                        <a:pt x="3" y="1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" y="1"/>
                        <a:pt x="6" y="5"/>
                        <a:pt x="6" y="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11" name="Freeform 487"/>
                <p:cNvSpPr/>
                <p:nvPr/>
              </p:nvSpPr>
              <p:spPr bwMode="auto">
                <a:xfrm>
                  <a:off x="1512" y="1483"/>
                  <a:ext cx="4" cy="10"/>
                </a:xfrm>
                <a:custGeom>
                  <a:avLst/>
                  <a:gdLst>
                    <a:gd name="T0" fmla="*/ 0 w 4"/>
                    <a:gd name="T1" fmla="*/ 0 h 10"/>
                    <a:gd name="T2" fmla="*/ 4 w 4"/>
                    <a:gd name="T3" fmla="*/ 10 h 10"/>
                    <a:gd name="T4" fmla="*/ 4 w 4"/>
                    <a:gd name="T5" fmla="*/ 10 h 10"/>
                    <a:gd name="T6" fmla="*/ 0 w 4"/>
                    <a:gd name="T7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0">
                      <a:moveTo>
                        <a:pt x="0" y="0"/>
                      </a:moveTo>
                      <a:cubicBezTo>
                        <a:pt x="0" y="4"/>
                        <a:pt x="3" y="7"/>
                        <a:pt x="4" y="10"/>
                      </a:cubicBezTo>
                      <a:cubicBezTo>
                        <a:pt x="4" y="10"/>
                        <a:pt x="4" y="10"/>
                        <a:pt x="4" y="10"/>
                      </a:cubicBezTo>
                      <a:cubicBezTo>
                        <a:pt x="3" y="7"/>
                        <a:pt x="0" y="4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12" name="Freeform 488"/>
                <p:cNvSpPr/>
                <p:nvPr/>
              </p:nvSpPr>
              <p:spPr bwMode="auto">
                <a:xfrm>
                  <a:off x="1506" y="1517"/>
                  <a:ext cx="7" cy="8"/>
                </a:xfrm>
                <a:custGeom>
                  <a:avLst/>
                  <a:gdLst>
                    <a:gd name="T0" fmla="*/ 0 w 7"/>
                    <a:gd name="T1" fmla="*/ 1 h 8"/>
                    <a:gd name="T2" fmla="*/ 7 w 7"/>
                    <a:gd name="T3" fmla="*/ 8 h 8"/>
                    <a:gd name="T4" fmla="*/ 0 w 7"/>
                    <a:gd name="T5" fmla="*/ 1 h 8"/>
                    <a:gd name="T6" fmla="*/ 0 w 7"/>
                    <a:gd name="T7" fmla="*/ 0 h 8"/>
                    <a:gd name="T8" fmla="*/ 0 w 7"/>
                    <a:gd name="T9" fmla="*/ 1 h 8"/>
                    <a:gd name="T10" fmla="*/ 0 w 7"/>
                    <a:gd name="T11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8">
                      <a:moveTo>
                        <a:pt x="0" y="1"/>
                      </a:moveTo>
                      <a:cubicBezTo>
                        <a:pt x="0" y="7"/>
                        <a:pt x="3" y="8"/>
                        <a:pt x="7" y="8"/>
                      </a:cubicBezTo>
                      <a:cubicBezTo>
                        <a:pt x="3" y="8"/>
                        <a:pt x="0" y="7"/>
                        <a:pt x="0" y="1"/>
                      </a:cubicBezTo>
                      <a:cubicBezTo>
                        <a:pt x="0" y="1"/>
                        <a:pt x="0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13" name="Freeform 489"/>
                <p:cNvSpPr/>
                <p:nvPr/>
              </p:nvSpPr>
              <p:spPr bwMode="auto">
                <a:xfrm>
                  <a:off x="1215" y="1070"/>
                  <a:ext cx="12" cy="12"/>
                </a:xfrm>
                <a:custGeom>
                  <a:avLst/>
                  <a:gdLst>
                    <a:gd name="T0" fmla="*/ 6 w 12"/>
                    <a:gd name="T1" fmla="*/ 8 h 11"/>
                    <a:gd name="T2" fmla="*/ 12 w 12"/>
                    <a:gd name="T3" fmla="*/ 2 h 11"/>
                    <a:gd name="T4" fmla="*/ 11 w 12"/>
                    <a:gd name="T5" fmla="*/ 0 h 11"/>
                    <a:gd name="T6" fmla="*/ 0 w 12"/>
                    <a:gd name="T7" fmla="*/ 11 h 11"/>
                    <a:gd name="T8" fmla="*/ 6 w 12"/>
                    <a:gd name="T9" fmla="*/ 8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1">
                      <a:moveTo>
                        <a:pt x="6" y="8"/>
                      </a:moveTo>
                      <a:cubicBezTo>
                        <a:pt x="7" y="8"/>
                        <a:pt x="12" y="5"/>
                        <a:pt x="12" y="2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2" y="10"/>
                        <a:pt x="4" y="9"/>
                        <a:pt x="6" y="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14" name="Freeform 490"/>
                <p:cNvSpPr/>
                <p:nvPr/>
              </p:nvSpPr>
              <p:spPr bwMode="auto">
                <a:xfrm>
                  <a:off x="18" y="1309"/>
                  <a:ext cx="19" cy="14"/>
                </a:xfrm>
                <a:custGeom>
                  <a:avLst/>
                  <a:gdLst>
                    <a:gd name="T0" fmla="*/ 7 w 19"/>
                    <a:gd name="T1" fmla="*/ 8 h 14"/>
                    <a:gd name="T2" fmla="*/ 9 w 19"/>
                    <a:gd name="T3" fmla="*/ 14 h 14"/>
                    <a:gd name="T4" fmla="*/ 19 w 19"/>
                    <a:gd name="T5" fmla="*/ 5 h 14"/>
                    <a:gd name="T6" fmla="*/ 9 w 19"/>
                    <a:gd name="T7" fmla="*/ 0 h 14"/>
                    <a:gd name="T8" fmla="*/ 0 w 19"/>
                    <a:gd name="T9" fmla="*/ 9 h 14"/>
                    <a:gd name="T10" fmla="*/ 2 w 19"/>
                    <a:gd name="T11" fmla="*/ 8 h 14"/>
                    <a:gd name="T12" fmla="*/ 7 w 19"/>
                    <a:gd name="T13" fmla="*/ 8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" h="14">
                      <a:moveTo>
                        <a:pt x="7" y="8"/>
                      </a:moveTo>
                      <a:cubicBezTo>
                        <a:pt x="7" y="13"/>
                        <a:pt x="8" y="14"/>
                        <a:pt x="9" y="14"/>
                      </a:cubicBezTo>
                      <a:cubicBezTo>
                        <a:pt x="19" y="5"/>
                        <a:pt x="19" y="5"/>
                        <a:pt x="19" y="5"/>
                      </a:cubicBezTo>
                      <a:cubicBezTo>
                        <a:pt x="17" y="3"/>
                        <a:pt x="13" y="2"/>
                        <a:pt x="9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8"/>
                        <a:pt x="1" y="8"/>
                        <a:pt x="2" y="8"/>
                      </a:cubicBezTo>
                      <a:lnTo>
                        <a:pt x="7" y="8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15" name="Freeform 491"/>
                <p:cNvSpPr/>
                <p:nvPr/>
              </p:nvSpPr>
              <p:spPr bwMode="auto">
                <a:xfrm>
                  <a:off x="50" y="1344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16" name="Freeform 492"/>
                <p:cNvSpPr/>
                <p:nvPr/>
              </p:nvSpPr>
              <p:spPr bwMode="auto">
                <a:xfrm>
                  <a:off x="34" y="1347"/>
                  <a:ext cx="15" cy="13"/>
                </a:xfrm>
                <a:custGeom>
                  <a:avLst/>
                  <a:gdLst>
                    <a:gd name="T0" fmla="*/ 15 w 15"/>
                    <a:gd name="T1" fmla="*/ 4 h 13"/>
                    <a:gd name="T2" fmla="*/ 13 w 15"/>
                    <a:gd name="T3" fmla="*/ 0 h 13"/>
                    <a:gd name="T4" fmla="*/ 0 w 15"/>
                    <a:gd name="T5" fmla="*/ 13 h 13"/>
                    <a:gd name="T6" fmla="*/ 15 w 15"/>
                    <a:gd name="T7" fmla="*/ 4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13">
                      <a:moveTo>
                        <a:pt x="15" y="4"/>
                      </a:moveTo>
                      <a:cubicBezTo>
                        <a:pt x="15" y="3"/>
                        <a:pt x="14" y="1"/>
                        <a:pt x="13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6" y="11"/>
                        <a:pt x="15" y="6"/>
                        <a:pt x="15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17" name="Freeform 493"/>
                <p:cNvSpPr/>
                <p:nvPr/>
              </p:nvSpPr>
              <p:spPr bwMode="auto">
                <a:xfrm>
                  <a:off x="399" y="1155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18" name="Freeform 494"/>
                <p:cNvSpPr/>
                <p:nvPr/>
              </p:nvSpPr>
              <p:spPr bwMode="auto">
                <a:xfrm>
                  <a:off x="401" y="1173"/>
                  <a:ext cx="1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19" name="Freeform 495"/>
                <p:cNvSpPr/>
                <p:nvPr/>
              </p:nvSpPr>
              <p:spPr bwMode="auto">
                <a:xfrm>
                  <a:off x="408" y="1174"/>
                  <a:ext cx="2" cy="0"/>
                </a:xfrm>
                <a:custGeom>
                  <a:avLst/>
                  <a:gdLst>
                    <a:gd name="T0" fmla="*/ 0 w 2"/>
                    <a:gd name="T1" fmla="*/ 2 w 2"/>
                    <a:gd name="T2" fmla="*/ 2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20" name="Freeform 496"/>
                <p:cNvSpPr/>
                <p:nvPr/>
              </p:nvSpPr>
              <p:spPr bwMode="auto">
                <a:xfrm>
                  <a:off x="300" y="1266"/>
                  <a:ext cx="4" cy="3"/>
                </a:xfrm>
                <a:custGeom>
                  <a:avLst/>
                  <a:gdLst>
                    <a:gd name="T0" fmla="*/ 4 w 4"/>
                    <a:gd name="T1" fmla="*/ 0 h 3"/>
                    <a:gd name="T2" fmla="*/ 0 w 4"/>
                    <a:gd name="T3" fmla="*/ 3 h 3"/>
                    <a:gd name="T4" fmla="*/ 4 w 4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3">
                      <a:moveTo>
                        <a:pt x="4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2"/>
                        <a:pt x="3" y="1"/>
                        <a:pt x="4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21" name="Freeform 497"/>
                <p:cNvSpPr/>
                <p:nvPr/>
              </p:nvSpPr>
              <p:spPr bwMode="auto">
                <a:xfrm>
                  <a:off x="430" y="1137"/>
                  <a:ext cx="18" cy="2"/>
                </a:xfrm>
                <a:custGeom>
                  <a:avLst/>
                  <a:gdLst>
                    <a:gd name="T0" fmla="*/ 16 w 18"/>
                    <a:gd name="T1" fmla="*/ 1 h 2"/>
                    <a:gd name="T2" fmla="*/ 18 w 18"/>
                    <a:gd name="T3" fmla="*/ 0 h 2"/>
                    <a:gd name="T4" fmla="*/ 16 w 18"/>
                    <a:gd name="T5" fmla="*/ 0 h 2"/>
                    <a:gd name="T6" fmla="*/ 4 w 18"/>
                    <a:gd name="T7" fmla="*/ 0 h 2"/>
                    <a:gd name="T8" fmla="*/ 2 w 18"/>
                    <a:gd name="T9" fmla="*/ 0 h 2"/>
                    <a:gd name="T10" fmla="*/ 0 w 18"/>
                    <a:gd name="T11" fmla="*/ 2 h 2"/>
                    <a:gd name="T12" fmla="*/ 15 w 18"/>
                    <a:gd name="T13" fmla="*/ 1 h 2"/>
                    <a:gd name="T14" fmla="*/ 16 w 18"/>
                    <a:gd name="T1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2">
                      <a:moveTo>
                        <a:pt x="16" y="1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7" y="0"/>
                        <a:pt x="16" y="0"/>
                        <a:pt x="16" y="0"/>
                      </a:cubicBezTo>
                      <a:cubicBezTo>
                        <a:pt x="8" y="0"/>
                        <a:pt x="10" y="0"/>
                        <a:pt x="4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6" y="1"/>
                        <a:pt x="12" y="1"/>
                        <a:pt x="15" y="1"/>
                      </a:cubicBezTo>
                      <a:cubicBezTo>
                        <a:pt x="15" y="1"/>
                        <a:pt x="16" y="1"/>
                        <a:pt x="16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22" name="Freeform 498"/>
                <p:cNvSpPr/>
                <p:nvPr/>
              </p:nvSpPr>
              <p:spPr bwMode="auto">
                <a:xfrm>
                  <a:off x="438" y="1145"/>
                  <a:ext cx="1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23" name="Freeform 499"/>
                <p:cNvSpPr/>
                <p:nvPr/>
              </p:nvSpPr>
              <p:spPr bwMode="auto">
                <a:xfrm>
                  <a:off x="448" y="1172"/>
                  <a:ext cx="8" cy="8"/>
                </a:xfrm>
                <a:custGeom>
                  <a:avLst/>
                  <a:gdLst>
                    <a:gd name="T0" fmla="*/ 8 w 8"/>
                    <a:gd name="T1" fmla="*/ 5 h 8"/>
                    <a:gd name="T2" fmla="*/ 4 w 8"/>
                    <a:gd name="T3" fmla="*/ 4 h 8"/>
                    <a:gd name="T4" fmla="*/ 8 w 8"/>
                    <a:gd name="T5" fmla="*/ 3 h 8"/>
                    <a:gd name="T6" fmla="*/ 8 w 8"/>
                    <a:gd name="T7" fmla="*/ 0 h 8"/>
                    <a:gd name="T8" fmla="*/ 0 w 8"/>
                    <a:gd name="T9" fmla="*/ 8 h 8"/>
                    <a:gd name="T10" fmla="*/ 2 w 8"/>
                    <a:gd name="T11" fmla="*/ 8 h 8"/>
                    <a:gd name="T12" fmla="*/ 8 w 8"/>
                    <a:gd name="T13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8">
                      <a:moveTo>
                        <a:pt x="8" y="5"/>
                      </a:moveTo>
                      <a:cubicBezTo>
                        <a:pt x="5" y="5"/>
                        <a:pt x="5" y="5"/>
                        <a:pt x="4" y="4"/>
                      </a:cubicBezTo>
                      <a:cubicBezTo>
                        <a:pt x="4" y="4"/>
                        <a:pt x="6" y="3"/>
                        <a:pt x="8" y="3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6" y="8"/>
                        <a:pt x="7" y="8"/>
                        <a:pt x="8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24" name="Freeform 500"/>
                <p:cNvSpPr/>
                <p:nvPr/>
              </p:nvSpPr>
              <p:spPr bwMode="auto">
                <a:xfrm>
                  <a:off x="408" y="129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25" name="Freeform 501"/>
                <p:cNvSpPr/>
                <p:nvPr/>
              </p:nvSpPr>
              <p:spPr bwMode="auto">
                <a:xfrm>
                  <a:off x="425" y="1260"/>
                  <a:ext cx="2" cy="1"/>
                </a:xfrm>
                <a:custGeom>
                  <a:avLst/>
                  <a:gdLst>
                    <a:gd name="T0" fmla="*/ 2 w 2"/>
                    <a:gd name="T1" fmla="*/ 1 h 1"/>
                    <a:gd name="T2" fmla="*/ 1 w 2"/>
                    <a:gd name="T3" fmla="*/ 0 h 1"/>
                    <a:gd name="T4" fmla="*/ 0 w 2"/>
                    <a:gd name="T5" fmla="*/ 1 h 1"/>
                    <a:gd name="T6" fmla="*/ 2 w 2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cubicBezTo>
                        <a:pt x="2" y="1"/>
                        <a:pt x="1" y="1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2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26" name="Freeform 502"/>
                <p:cNvSpPr/>
                <p:nvPr/>
              </p:nvSpPr>
              <p:spPr bwMode="auto">
                <a:xfrm>
                  <a:off x="459" y="1222"/>
                  <a:ext cx="8" cy="17"/>
                </a:xfrm>
                <a:custGeom>
                  <a:avLst/>
                  <a:gdLst>
                    <a:gd name="T0" fmla="*/ 0 w 8"/>
                    <a:gd name="T1" fmla="*/ 4 h 16"/>
                    <a:gd name="T2" fmla="*/ 2 w 8"/>
                    <a:gd name="T3" fmla="*/ 8 h 16"/>
                    <a:gd name="T4" fmla="*/ 3 w 8"/>
                    <a:gd name="T5" fmla="*/ 16 h 16"/>
                    <a:gd name="T6" fmla="*/ 8 w 8"/>
                    <a:gd name="T7" fmla="*/ 11 h 16"/>
                    <a:gd name="T8" fmla="*/ 4 w 8"/>
                    <a:gd name="T9" fmla="*/ 0 h 16"/>
                    <a:gd name="T10" fmla="*/ 0 w 8"/>
                    <a:gd name="T11" fmla="*/ 4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" h="16">
                      <a:moveTo>
                        <a:pt x="0" y="4"/>
                      </a:moveTo>
                      <a:cubicBezTo>
                        <a:pt x="1" y="6"/>
                        <a:pt x="1" y="7"/>
                        <a:pt x="2" y="8"/>
                      </a:cubicBezTo>
                      <a:cubicBezTo>
                        <a:pt x="3" y="10"/>
                        <a:pt x="2" y="13"/>
                        <a:pt x="3" y="16"/>
                      </a:cubicBez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6" y="7"/>
                        <a:pt x="5" y="3"/>
                        <a:pt x="4" y="0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27" name="Freeform 503"/>
                <p:cNvSpPr/>
                <p:nvPr/>
              </p:nvSpPr>
              <p:spPr bwMode="auto">
                <a:xfrm>
                  <a:off x="518" y="1165"/>
                  <a:ext cx="12" cy="8"/>
                </a:xfrm>
                <a:custGeom>
                  <a:avLst/>
                  <a:gdLst>
                    <a:gd name="T0" fmla="*/ 12 w 12"/>
                    <a:gd name="T1" fmla="*/ 6 h 8"/>
                    <a:gd name="T2" fmla="*/ 12 w 12"/>
                    <a:gd name="T3" fmla="*/ 2 h 8"/>
                    <a:gd name="T4" fmla="*/ 2 w 12"/>
                    <a:gd name="T5" fmla="*/ 0 h 8"/>
                    <a:gd name="T6" fmla="*/ 0 w 12"/>
                    <a:gd name="T7" fmla="*/ 3 h 8"/>
                    <a:gd name="T8" fmla="*/ 10 w 12"/>
                    <a:gd name="T9" fmla="*/ 8 h 8"/>
                    <a:gd name="T10" fmla="*/ 12 w 12"/>
                    <a:gd name="T11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8">
                      <a:moveTo>
                        <a:pt x="12" y="6"/>
                      </a:move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7" y="2"/>
                        <a:pt x="4" y="2"/>
                        <a:pt x="2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4"/>
                        <a:pt x="5" y="7"/>
                        <a:pt x="10" y="8"/>
                      </a:cubicBez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28" name="Freeform 504"/>
                <p:cNvSpPr/>
                <p:nvPr/>
              </p:nvSpPr>
              <p:spPr bwMode="auto">
                <a:xfrm>
                  <a:off x="610" y="1073"/>
                  <a:ext cx="4" cy="2"/>
                </a:xfrm>
                <a:custGeom>
                  <a:avLst/>
                  <a:gdLst>
                    <a:gd name="T0" fmla="*/ 4 w 4"/>
                    <a:gd name="T1" fmla="*/ 0 h 2"/>
                    <a:gd name="T2" fmla="*/ 2 w 4"/>
                    <a:gd name="T3" fmla="*/ 0 h 2"/>
                    <a:gd name="T4" fmla="*/ 0 w 4"/>
                    <a:gd name="T5" fmla="*/ 2 h 2"/>
                    <a:gd name="T6" fmla="*/ 4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4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1"/>
                        <a:pt x="2" y="1"/>
                        <a:pt x="4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29" name="Freeform 505"/>
                <p:cNvSpPr/>
                <p:nvPr/>
              </p:nvSpPr>
              <p:spPr bwMode="auto">
                <a:xfrm>
                  <a:off x="513" y="1169"/>
                  <a:ext cx="7" cy="7"/>
                </a:xfrm>
                <a:custGeom>
                  <a:avLst/>
                  <a:gdLst>
                    <a:gd name="T0" fmla="*/ 7 w 7"/>
                    <a:gd name="T1" fmla="*/ 6 h 7"/>
                    <a:gd name="T2" fmla="*/ 4 w 7"/>
                    <a:gd name="T3" fmla="*/ 1 h 7"/>
                    <a:gd name="T4" fmla="*/ 4 w 7"/>
                    <a:gd name="T5" fmla="*/ 0 h 7"/>
                    <a:gd name="T6" fmla="*/ 0 w 7"/>
                    <a:gd name="T7" fmla="*/ 4 h 7"/>
                    <a:gd name="T8" fmla="*/ 7 w 7"/>
                    <a:gd name="T9" fmla="*/ 6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7">
                      <a:moveTo>
                        <a:pt x="7" y="6"/>
                      </a:moveTo>
                      <a:cubicBezTo>
                        <a:pt x="5" y="5"/>
                        <a:pt x="4" y="3"/>
                        <a:pt x="4" y="1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" y="6"/>
                        <a:pt x="4" y="7"/>
                        <a:pt x="7" y="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30" name="Freeform 506"/>
                <p:cNvSpPr/>
                <p:nvPr/>
              </p:nvSpPr>
              <p:spPr bwMode="auto">
                <a:xfrm>
                  <a:off x="596" y="1117"/>
                  <a:ext cx="8" cy="2"/>
                </a:xfrm>
                <a:custGeom>
                  <a:avLst/>
                  <a:gdLst>
                    <a:gd name="T0" fmla="*/ 8 w 8"/>
                    <a:gd name="T1" fmla="*/ 1 h 2"/>
                    <a:gd name="T2" fmla="*/ 2 w 8"/>
                    <a:gd name="T3" fmla="*/ 0 h 2"/>
                    <a:gd name="T4" fmla="*/ 0 w 8"/>
                    <a:gd name="T5" fmla="*/ 2 h 2"/>
                    <a:gd name="T6" fmla="*/ 8 w 8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2">
                      <a:moveTo>
                        <a:pt x="8" y="1"/>
                      </a:moveTo>
                      <a:cubicBezTo>
                        <a:pt x="6" y="1"/>
                        <a:pt x="4" y="0"/>
                        <a:pt x="2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2"/>
                        <a:pt x="6" y="2"/>
                        <a:pt x="8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31" name="Freeform 507"/>
                <p:cNvSpPr/>
                <p:nvPr/>
              </p:nvSpPr>
              <p:spPr bwMode="auto">
                <a:xfrm>
                  <a:off x="520" y="1218"/>
                  <a:ext cx="10" cy="6"/>
                </a:xfrm>
                <a:custGeom>
                  <a:avLst/>
                  <a:gdLst>
                    <a:gd name="T0" fmla="*/ 10 w 10"/>
                    <a:gd name="T1" fmla="*/ 6 h 6"/>
                    <a:gd name="T2" fmla="*/ 10 w 10"/>
                    <a:gd name="T3" fmla="*/ 0 h 6"/>
                    <a:gd name="T4" fmla="*/ 6 w 10"/>
                    <a:gd name="T5" fmla="*/ 0 h 6"/>
                    <a:gd name="T6" fmla="*/ 0 w 10"/>
                    <a:gd name="T7" fmla="*/ 5 h 6"/>
                    <a:gd name="T8" fmla="*/ 4 w 10"/>
                    <a:gd name="T9" fmla="*/ 6 h 6"/>
                    <a:gd name="T10" fmla="*/ 10 w 10"/>
                    <a:gd name="T11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6">
                      <a:moveTo>
                        <a:pt x="10" y="6"/>
                      </a:move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1" y="6"/>
                        <a:pt x="2" y="6"/>
                        <a:pt x="4" y="6"/>
                      </a:cubicBezTo>
                      <a:cubicBezTo>
                        <a:pt x="7" y="6"/>
                        <a:pt x="7" y="6"/>
                        <a:pt x="10" y="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32" name="Freeform 508"/>
                <p:cNvSpPr/>
                <p:nvPr/>
              </p:nvSpPr>
              <p:spPr bwMode="auto">
                <a:xfrm>
                  <a:off x="508" y="1270"/>
                  <a:ext cx="10" cy="5"/>
                </a:xfrm>
                <a:custGeom>
                  <a:avLst/>
                  <a:gdLst>
                    <a:gd name="T0" fmla="*/ 4 w 10"/>
                    <a:gd name="T1" fmla="*/ 0 h 5"/>
                    <a:gd name="T2" fmla="*/ 0 w 10"/>
                    <a:gd name="T3" fmla="*/ 2 h 5"/>
                    <a:gd name="T4" fmla="*/ 5 w 10"/>
                    <a:gd name="T5" fmla="*/ 5 h 5"/>
                    <a:gd name="T6" fmla="*/ 5 w 10"/>
                    <a:gd name="T7" fmla="*/ 5 h 5"/>
                    <a:gd name="T8" fmla="*/ 10 w 10"/>
                    <a:gd name="T9" fmla="*/ 0 h 5"/>
                    <a:gd name="T10" fmla="*/ 4 w 10"/>
                    <a:gd name="T11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5">
                      <a:moveTo>
                        <a:pt x="4" y="0"/>
                      </a:moveTo>
                      <a:cubicBezTo>
                        <a:pt x="2" y="0"/>
                        <a:pt x="0" y="0"/>
                        <a:pt x="0" y="2"/>
                      </a:cubicBezTo>
                      <a:cubicBezTo>
                        <a:pt x="0" y="5"/>
                        <a:pt x="4" y="5"/>
                        <a:pt x="5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8" y="0"/>
                        <a:pt x="7" y="0"/>
                        <a:pt x="4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33" name="Freeform 509"/>
                <p:cNvSpPr/>
                <p:nvPr/>
              </p:nvSpPr>
              <p:spPr bwMode="auto">
                <a:xfrm>
                  <a:off x="466" y="1305"/>
                  <a:ext cx="2" cy="2"/>
                </a:xfrm>
                <a:custGeom>
                  <a:avLst/>
                  <a:gdLst>
                    <a:gd name="T0" fmla="*/ 1 w 2"/>
                    <a:gd name="T1" fmla="*/ 2 h 2"/>
                    <a:gd name="T2" fmla="*/ 1 w 2"/>
                    <a:gd name="T3" fmla="*/ 0 h 2"/>
                    <a:gd name="T4" fmla="*/ 0 w 2"/>
                    <a:gd name="T5" fmla="*/ 1 h 2"/>
                    <a:gd name="T6" fmla="*/ 1 w 2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2"/>
                      </a:moveTo>
                      <a:cubicBezTo>
                        <a:pt x="1" y="2"/>
                        <a:pt x="2" y="1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34" name="Freeform 510"/>
                <p:cNvSpPr/>
                <p:nvPr/>
              </p:nvSpPr>
              <p:spPr bwMode="auto">
                <a:xfrm>
                  <a:off x="675" y="1090"/>
                  <a:ext cx="17" cy="8"/>
                </a:xfrm>
                <a:custGeom>
                  <a:avLst/>
                  <a:gdLst>
                    <a:gd name="T0" fmla="*/ 4 w 17"/>
                    <a:gd name="T1" fmla="*/ 8 h 8"/>
                    <a:gd name="T2" fmla="*/ 17 w 17"/>
                    <a:gd name="T3" fmla="*/ 0 h 8"/>
                    <a:gd name="T4" fmla="*/ 13 w 17"/>
                    <a:gd name="T5" fmla="*/ 0 h 8"/>
                    <a:gd name="T6" fmla="*/ 4 w 17"/>
                    <a:gd name="T7" fmla="*/ 4 h 8"/>
                    <a:gd name="T8" fmla="*/ 0 w 17"/>
                    <a:gd name="T9" fmla="*/ 8 h 8"/>
                    <a:gd name="T10" fmla="*/ 4 w 17"/>
                    <a:gd name="T11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8">
                      <a:moveTo>
                        <a:pt x="4" y="8"/>
                      </a:moveTo>
                      <a:cubicBezTo>
                        <a:pt x="9" y="5"/>
                        <a:pt x="14" y="2"/>
                        <a:pt x="17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0" y="1"/>
                        <a:pt x="7" y="2"/>
                        <a:pt x="4" y="4"/>
                      </a:cubicBezTo>
                      <a:cubicBezTo>
                        <a:pt x="0" y="8"/>
                        <a:pt x="0" y="8"/>
                        <a:pt x="0" y="8"/>
                      </a:cubicBezTo>
                      <a:lnTo>
                        <a:pt x="4" y="8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35" name="Freeform 511"/>
                <p:cNvSpPr/>
                <p:nvPr/>
              </p:nvSpPr>
              <p:spPr bwMode="auto">
                <a:xfrm>
                  <a:off x="649" y="1120"/>
                  <a:ext cx="4" cy="4"/>
                </a:xfrm>
                <a:custGeom>
                  <a:avLst/>
                  <a:gdLst>
                    <a:gd name="T0" fmla="*/ 4 w 4"/>
                    <a:gd name="T1" fmla="*/ 0 h 4"/>
                    <a:gd name="T2" fmla="*/ 0 w 4"/>
                    <a:gd name="T3" fmla="*/ 4 h 4"/>
                    <a:gd name="T4" fmla="*/ 4 w 4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" y="3"/>
                        <a:pt x="4" y="2"/>
                        <a:pt x="4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36" name="Freeform 512"/>
                <p:cNvSpPr/>
                <p:nvPr/>
              </p:nvSpPr>
              <p:spPr bwMode="auto">
                <a:xfrm>
                  <a:off x="666" y="1105"/>
                  <a:ext cx="7" cy="4"/>
                </a:xfrm>
                <a:custGeom>
                  <a:avLst/>
                  <a:gdLst>
                    <a:gd name="T0" fmla="*/ 7 w 7"/>
                    <a:gd name="T1" fmla="*/ 4 h 4"/>
                    <a:gd name="T2" fmla="*/ 2 w 7"/>
                    <a:gd name="T3" fmla="*/ 0 h 4"/>
                    <a:gd name="T4" fmla="*/ 0 w 7"/>
                    <a:gd name="T5" fmla="*/ 2 h 4"/>
                    <a:gd name="T6" fmla="*/ 7 w 7"/>
                    <a:gd name="T7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4">
                      <a:moveTo>
                        <a:pt x="7" y="4"/>
                      </a:moveTo>
                      <a:cubicBezTo>
                        <a:pt x="7" y="3"/>
                        <a:pt x="4" y="2"/>
                        <a:pt x="2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2" y="3"/>
                        <a:pt x="4" y="4"/>
                        <a:pt x="7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37" name="Freeform 513"/>
                <p:cNvSpPr/>
                <p:nvPr/>
              </p:nvSpPr>
              <p:spPr bwMode="auto">
                <a:xfrm>
                  <a:off x="652" y="1149"/>
                  <a:ext cx="1" cy="1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0 w 1"/>
                    <a:gd name="T5" fmla="*/ 1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38" name="Freeform 514"/>
                <p:cNvSpPr/>
                <p:nvPr/>
              </p:nvSpPr>
              <p:spPr bwMode="auto">
                <a:xfrm>
                  <a:off x="724" y="1113"/>
                  <a:ext cx="10" cy="3"/>
                </a:xfrm>
                <a:custGeom>
                  <a:avLst/>
                  <a:gdLst>
                    <a:gd name="T0" fmla="*/ 0 w 10"/>
                    <a:gd name="T1" fmla="*/ 3 h 3"/>
                    <a:gd name="T2" fmla="*/ 6 w 10"/>
                    <a:gd name="T3" fmla="*/ 3 h 3"/>
                    <a:gd name="T4" fmla="*/ 10 w 10"/>
                    <a:gd name="T5" fmla="*/ 0 h 3"/>
                    <a:gd name="T6" fmla="*/ 0 w 1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0" y="3"/>
                      </a:move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6" y="1"/>
                        <a:pt x="3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39" name="Freeform 515"/>
                <p:cNvSpPr/>
                <p:nvPr/>
              </p:nvSpPr>
              <p:spPr bwMode="auto">
                <a:xfrm>
                  <a:off x="724" y="1122"/>
                  <a:ext cx="1" cy="0"/>
                </a:xfrm>
                <a:custGeom>
                  <a:avLst/>
                  <a:gdLst>
                    <a:gd name="T0" fmla="*/ 0 w 1"/>
                    <a:gd name="T1" fmla="*/ 0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40" name="Freeform 516"/>
                <p:cNvSpPr/>
                <p:nvPr/>
              </p:nvSpPr>
              <p:spPr bwMode="auto">
                <a:xfrm>
                  <a:off x="765" y="1146"/>
                  <a:ext cx="21" cy="8"/>
                </a:xfrm>
                <a:custGeom>
                  <a:avLst/>
                  <a:gdLst>
                    <a:gd name="T0" fmla="*/ 4 w 21"/>
                    <a:gd name="T1" fmla="*/ 7 h 8"/>
                    <a:gd name="T2" fmla="*/ 10 w 21"/>
                    <a:gd name="T3" fmla="*/ 7 h 8"/>
                    <a:gd name="T4" fmla="*/ 15 w 21"/>
                    <a:gd name="T5" fmla="*/ 7 h 8"/>
                    <a:gd name="T6" fmla="*/ 21 w 21"/>
                    <a:gd name="T7" fmla="*/ 1 h 8"/>
                    <a:gd name="T8" fmla="*/ 11 w 21"/>
                    <a:gd name="T9" fmla="*/ 1 h 8"/>
                    <a:gd name="T10" fmla="*/ 7 w 21"/>
                    <a:gd name="T11" fmla="*/ 0 h 8"/>
                    <a:gd name="T12" fmla="*/ 0 w 21"/>
                    <a:gd name="T13" fmla="*/ 8 h 8"/>
                    <a:gd name="T14" fmla="*/ 4 w 21"/>
                    <a:gd name="T15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1" h="8">
                      <a:moveTo>
                        <a:pt x="4" y="7"/>
                      </a:moveTo>
                      <a:cubicBezTo>
                        <a:pt x="7" y="7"/>
                        <a:pt x="9" y="7"/>
                        <a:pt x="10" y="7"/>
                      </a:cubicBezTo>
                      <a:cubicBezTo>
                        <a:pt x="13" y="7"/>
                        <a:pt x="14" y="7"/>
                        <a:pt x="15" y="7"/>
                      </a:cubicBez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17" y="1"/>
                        <a:pt x="15" y="1"/>
                        <a:pt x="11" y="1"/>
                      </a:cubicBezTo>
                      <a:cubicBezTo>
                        <a:pt x="11" y="1"/>
                        <a:pt x="9" y="1"/>
                        <a:pt x="7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" y="7"/>
                        <a:pt x="3" y="7"/>
                        <a:pt x="4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41" name="Freeform 517"/>
                <p:cNvSpPr/>
                <p:nvPr/>
              </p:nvSpPr>
              <p:spPr bwMode="auto">
                <a:xfrm>
                  <a:off x="687" y="1222"/>
                  <a:ext cx="23" cy="10"/>
                </a:xfrm>
                <a:custGeom>
                  <a:avLst/>
                  <a:gdLst>
                    <a:gd name="T0" fmla="*/ 9 w 22"/>
                    <a:gd name="T1" fmla="*/ 3 h 10"/>
                    <a:gd name="T2" fmla="*/ 5 w 22"/>
                    <a:gd name="T3" fmla="*/ 3 h 10"/>
                    <a:gd name="T4" fmla="*/ 0 w 22"/>
                    <a:gd name="T5" fmla="*/ 8 h 10"/>
                    <a:gd name="T6" fmla="*/ 2 w 22"/>
                    <a:gd name="T7" fmla="*/ 8 h 10"/>
                    <a:gd name="T8" fmla="*/ 9 w 22"/>
                    <a:gd name="T9" fmla="*/ 10 h 10"/>
                    <a:gd name="T10" fmla="*/ 20 w 22"/>
                    <a:gd name="T11" fmla="*/ 3 h 10"/>
                    <a:gd name="T12" fmla="*/ 22 w 22"/>
                    <a:gd name="T13" fmla="*/ 1 h 10"/>
                    <a:gd name="T14" fmla="*/ 19 w 22"/>
                    <a:gd name="T15" fmla="*/ 0 h 10"/>
                    <a:gd name="T16" fmla="*/ 9 w 22"/>
                    <a:gd name="T17" fmla="*/ 3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2" h="10">
                      <a:moveTo>
                        <a:pt x="9" y="3"/>
                      </a:moveTo>
                      <a:cubicBezTo>
                        <a:pt x="8" y="3"/>
                        <a:pt x="7" y="3"/>
                        <a:pt x="5" y="3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5" y="8"/>
                        <a:pt x="7" y="10"/>
                        <a:pt x="9" y="10"/>
                      </a:cubicBezTo>
                      <a:cubicBezTo>
                        <a:pt x="14" y="10"/>
                        <a:pt x="15" y="4"/>
                        <a:pt x="20" y="3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21" y="1"/>
                        <a:pt x="21" y="0"/>
                        <a:pt x="19" y="0"/>
                      </a:cubicBezTo>
                      <a:cubicBezTo>
                        <a:pt x="16" y="0"/>
                        <a:pt x="14" y="3"/>
                        <a:pt x="9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42" name="Freeform 518"/>
                <p:cNvSpPr/>
                <p:nvPr/>
              </p:nvSpPr>
              <p:spPr bwMode="auto">
                <a:xfrm>
                  <a:off x="619" y="1327"/>
                  <a:ext cx="4" cy="2"/>
                </a:xfrm>
                <a:custGeom>
                  <a:avLst/>
                  <a:gdLst>
                    <a:gd name="T0" fmla="*/ 1 w 4"/>
                    <a:gd name="T1" fmla="*/ 0 h 2"/>
                    <a:gd name="T2" fmla="*/ 0 w 4"/>
                    <a:gd name="T3" fmla="*/ 1 h 2"/>
                    <a:gd name="T4" fmla="*/ 4 w 4"/>
                    <a:gd name="T5" fmla="*/ 2 h 2"/>
                    <a:gd name="T6" fmla="*/ 1 w 4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3" y="1"/>
                        <a:pt x="4" y="2"/>
                      </a:cubicBezTo>
                      <a:cubicBezTo>
                        <a:pt x="3" y="1"/>
                        <a:pt x="2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43" name="Freeform 519"/>
                <p:cNvSpPr/>
                <p:nvPr/>
              </p:nvSpPr>
              <p:spPr bwMode="auto">
                <a:xfrm>
                  <a:off x="794" y="1148"/>
                  <a:ext cx="5" cy="5"/>
                </a:xfrm>
                <a:custGeom>
                  <a:avLst/>
                  <a:gdLst>
                    <a:gd name="T0" fmla="*/ 2 w 5"/>
                    <a:gd name="T1" fmla="*/ 5 h 5"/>
                    <a:gd name="T2" fmla="*/ 5 w 5"/>
                    <a:gd name="T3" fmla="*/ 0 h 5"/>
                    <a:gd name="T4" fmla="*/ 0 w 5"/>
                    <a:gd name="T5" fmla="*/ 5 h 5"/>
                    <a:gd name="T6" fmla="*/ 2 w 5"/>
                    <a:gd name="T7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5">
                      <a:moveTo>
                        <a:pt x="2" y="5"/>
                      </a:moveTo>
                      <a:cubicBezTo>
                        <a:pt x="4" y="3"/>
                        <a:pt x="5" y="2"/>
                        <a:pt x="5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lnTo>
                        <a:pt x="2" y="5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44" name="Freeform 520"/>
                <p:cNvSpPr/>
                <p:nvPr/>
              </p:nvSpPr>
              <p:spPr bwMode="auto">
                <a:xfrm>
                  <a:off x="627" y="1327"/>
                  <a:ext cx="8" cy="4"/>
                </a:xfrm>
                <a:custGeom>
                  <a:avLst/>
                  <a:gdLst>
                    <a:gd name="T0" fmla="*/ 0 w 8"/>
                    <a:gd name="T1" fmla="*/ 3 h 4"/>
                    <a:gd name="T2" fmla="*/ 4 w 8"/>
                    <a:gd name="T3" fmla="*/ 4 h 4"/>
                    <a:gd name="T4" fmla="*/ 8 w 8"/>
                    <a:gd name="T5" fmla="*/ 0 h 4"/>
                    <a:gd name="T6" fmla="*/ 1 w 8"/>
                    <a:gd name="T7" fmla="*/ 3 h 4"/>
                    <a:gd name="T8" fmla="*/ 0 w 8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4">
                      <a:moveTo>
                        <a:pt x="0" y="3"/>
                      </a:moveTo>
                      <a:cubicBezTo>
                        <a:pt x="1" y="3"/>
                        <a:pt x="3" y="3"/>
                        <a:pt x="4" y="4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6" y="2"/>
                        <a:pt x="3" y="3"/>
                        <a:pt x="1" y="3"/>
                      </a:cubicBezTo>
                      <a:cubicBezTo>
                        <a:pt x="1" y="3"/>
                        <a:pt x="0" y="3"/>
                        <a:pt x="0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45" name="Freeform 521"/>
                <p:cNvSpPr/>
                <p:nvPr/>
              </p:nvSpPr>
              <p:spPr bwMode="auto">
                <a:xfrm>
                  <a:off x="673" y="1286"/>
                  <a:ext cx="3" cy="3"/>
                </a:xfrm>
                <a:custGeom>
                  <a:avLst/>
                  <a:gdLst>
                    <a:gd name="T0" fmla="*/ 0 w 3"/>
                    <a:gd name="T1" fmla="*/ 3 h 3"/>
                    <a:gd name="T2" fmla="*/ 3 w 3"/>
                    <a:gd name="T3" fmla="*/ 0 h 3"/>
                    <a:gd name="T4" fmla="*/ 0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3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1"/>
                        <a:pt x="1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46" name="Freeform 522"/>
                <p:cNvSpPr/>
                <p:nvPr/>
              </p:nvSpPr>
              <p:spPr bwMode="auto">
                <a:xfrm>
                  <a:off x="912" y="1060"/>
                  <a:ext cx="5" cy="5"/>
                </a:xfrm>
                <a:custGeom>
                  <a:avLst/>
                  <a:gdLst>
                    <a:gd name="T0" fmla="*/ 5 w 5"/>
                    <a:gd name="T1" fmla="*/ 5 h 5"/>
                    <a:gd name="T2" fmla="*/ 4 w 5"/>
                    <a:gd name="T3" fmla="*/ 0 h 5"/>
                    <a:gd name="T4" fmla="*/ 0 w 5"/>
                    <a:gd name="T5" fmla="*/ 4 h 5"/>
                    <a:gd name="T6" fmla="*/ 1 w 5"/>
                    <a:gd name="T7" fmla="*/ 5 h 5"/>
                    <a:gd name="T8" fmla="*/ 5 w 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5">
                      <a:moveTo>
                        <a:pt x="5" y="5"/>
                      </a:moveTo>
                      <a:cubicBezTo>
                        <a:pt x="5" y="3"/>
                        <a:pt x="4" y="2"/>
                        <a:pt x="4" y="0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1" y="5"/>
                        <a:pt x="1" y="5"/>
                      </a:cubicBezTo>
                      <a:cubicBezTo>
                        <a:pt x="3" y="5"/>
                        <a:pt x="5" y="5"/>
                        <a:pt x="5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47" name="Freeform 523"/>
                <p:cNvSpPr/>
                <p:nvPr/>
              </p:nvSpPr>
              <p:spPr bwMode="auto">
                <a:xfrm>
                  <a:off x="943" y="1058"/>
                  <a:ext cx="13" cy="7"/>
                </a:xfrm>
                <a:custGeom>
                  <a:avLst/>
                  <a:gdLst>
                    <a:gd name="T0" fmla="*/ 12 w 13"/>
                    <a:gd name="T1" fmla="*/ 7 h 7"/>
                    <a:gd name="T2" fmla="*/ 13 w 13"/>
                    <a:gd name="T3" fmla="*/ 5 h 7"/>
                    <a:gd name="T4" fmla="*/ 4 w 13"/>
                    <a:gd name="T5" fmla="*/ 0 h 7"/>
                    <a:gd name="T6" fmla="*/ 0 w 13"/>
                    <a:gd name="T7" fmla="*/ 4 h 7"/>
                    <a:gd name="T8" fmla="*/ 4 w 13"/>
                    <a:gd name="T9" fmla="*/ 7 h 7"/>
                    <a:gd name="T10" fmla="*/ 12 w 13"/>
                    <a:gd name="T11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3" h="7">
                      <a:moveTo>
                        <a:pt x="12" y="7"/>
                      </a:move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0" y="4"/>
                        <a:pt x="7" y="2"/>
                        <a:pt x="4" y="0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1" y="5"/>
                        <a:pt x="3" y="6"/>
                        <a:pt x="4" y="7"/>
                      </a:cubicBezTo>
                      <a:lnTo>
                        <a:pt x="12" y="7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48" name="Freeform 524"/>
                <p:cNvSpPr/>
                <p:nvPr/>
              </p:nvSpPr>
              <p:spPr bwMode="auto">
                <a:xfrm>
                  <a:off x="739" y="1324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0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49" name="Freeform 525"/>
                <p:cNvSpPr/>
                <p:nvPr/>
              </p:nvSpPr>
              <p:spPr bwMode="auto">
                <a:xfrm>
                  <a:off x="413" y="1682"/>
                  <a:ext cx="8" cy="11"/>
                </a:xfrm>
                <a:custGeom>
                  <a:avLst/>
                  <a:gdLst>
                    <a:gd name="T0" fmla="*/ 1 w 8"/>
                    <a:gd name="T1" fmla="*/ 0 h 11"/>
                    <a:gd name="T2" fmla="*/ 0 w 8"/>
                    <a:gd name="T3" fmla="*/ 4 h 11"/>
                    <a:gd name="T4" fmla="*/ 2 w 8"/>
                    <a:gd name="T5" fmla="*/ 11 h 11"/>
                    <a:gd name="T6" fmla="*/ 8 w 8"/>
                    <a:gd name="T7" fmla="*/ 4 h 11"/>
                    <a:gd name="T8" fmla="*/ 1 w 8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0"/>
                      </a:moveTo>
                      <a:cubicBezTo>
                        <a:pt x="0" y="1"/>
                        <a:pt x="0" y="3"/>
                        <a:pt x="0" y="4"/>
                      </a:cubicBezTo>
                      <a:cubicBezTo>
                        <a:pt x="0" y="7"/>
                        <a:pt x="1" y="9"/>
                        <a:pt x="2" y="11"/>
                      </a:cubicBezTo>
                      <a:cubicBezTo>
                        <a:pt x="8" y="4"/>
                        <a:pt x="8" y="4"/>
                        <a:pt x="8" y="4"/>
                      </a:cubicBezTo>
                      <a:cubicBezTo>
                        <a:pt x="6" y="3"/>
                        <a:pt x="3" y="3"/>
                        <a:pt x="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50" name="Freeform 526"/>
                <p:cNvSpPr/>
                <p:nvPr/>
              </p:nvSpPr>
              <p:spPr bwMode="auto">
                <a:xfrm>
                  <a:off x="419" y="1693"/>
                  <a:ext cx="14" cy="17"/>
                </a:xfrm>
                <a:custGeom>
                  <a:avLst/>
                  <a:gdLst>
                    <a:gd name="T0" fmla="*/ 11 w 14"/>
                    <a:gd name="T1" fmla="*/ 5 h 16"/>
                    <a:gd name="T2" fmla="*/ 10 w 14"/>
                    <a:gd name="T3" fmla="*/ 0 h 16"/>
                    <a:gd name="T4" fmla="*/ 0 w 14"/>
                    <a:gd name="T5" fmla="*/ 9 h 16"/>
                    <a:gd name="T6" fmla="*/ 7 w 14"/>
                    <a:gd name="T7" fmla="*/ 14 h 16"/>
                    <a:gd name="T8" fmla="*/ 9 w 14"/>
                    <a:gd name="T9" fmla="*/ 16 h 16"/>
                    <a:gd name="T10" fmla="*/ 14 w 14"/>
                    <a:gd name="T11" fmla="*/ 11 h 16"/>
                    <a:gd name="T12" fmla="*/ 11 w 14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6">
                      <a:moveTo>
                        <a:pt x="11" y="5"/>
                      </a:moveTo>
                      <a:cubicBezTo>
                        <a:pt x="10" y="4"/>
                        <a:pt x="10" y="2"/>
                        <a:pt x="10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11"/>
                        <a:pt x="5" y="12"/>
                        <a:pt x="7" y="14"/>
                      </a:cubicBezTo>
                      <a:cubicBezTo>
                        <a:pt x="8" y="15"/>
                        <a:pt x="8" y="15"/>
                        <a:pt x="9" y="16"/>
                      </a:cubicBezTo>
                      <a:cubicBezTo>
                        <a:pt x="14" y="11"/>
                        <a:pt x="14" y="11"/>
                        <a:pt x="14" y="11"/>
                      </a:cubicBezTo>
                      <a:cubicBezTo>
                        <a:pt x="13" y="8"/>
                        <a:pt x="13" y="6"/>
                        <a:pt x="11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51" name="Freeform 527"/>
                <p:cNvSpPr/>
                <p:nvPr/>
              </p:nvSpPr>
              <p:spPr bwMode="auto">
                <a:xfrm>
                  <a:off x="607" y="1521"/>
                  <a:ext cx="34" cy="23"/>
                </a:xfrm>
                <a:custGeom>
                  <a:avLst/>
                  <a:gdLst>
                    <a:gd name="T0" fmla="*/ 30 w 34"/>
                    <a:gd name="T1" fmla="*/ 2 h 23"/>
                    <a:gd name="T2" fmla="*/ 27 w 34"/>
                    <a:gd name="T3" fmla="*/ 2 h 23"/>
                    <a:gd name="T4" fmla="*/ 27 w 34"/>
                    <a:gd name="T5" fmla="*/ 5 h 23"/>
                    <a:gd name="T6" fmla="*/ 23 w 34"/>
                    <a:gd name="T7" fmla="*/ 0 h 23"/>
                    <a:gd name="T8" fmla="*/ 0 w 34"/>
                    <a:gd name="T9" fmla="*/ 23 h 23"/>
                    <a:gd name="T10" fmla="*/ 0 w 34"/>
                    <a:gd name="T11" fmla="*/ 23 h 23"/>
                    <a:gd name="T12" fmla="*/ 8 w 34"/>
                    <a:gd name="T13" fmla="*/ 20 h 23"/>
                    <a:gd name="T14" fmla="*/ 20 w 34"/>
                    <a:gd name="T15" fmla="*/ 14 h 23"/>
                    <a:gd name="T16" fmla="*/ 19 w 34"/>
                    <a:gd name="T17" fmla="*/ 18 h 23"/>
                    <a:gd name="T18" fmla="*/ 34 w 34"/>
                    <a:gd name="T19" fmla="*/ 4 h 23"/>
                    <a:gd name="T20" fmla="*/ 30 w 34"/>
                    <a:gd name="T21" fmla="*/ 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4" h="23">
                      <a:moveTo>
                        <a:pt x="30" y="2"/>
                      </a:moveTo>
                      <a:cubicBezTo>
                        <a:pt x="29" y="2"/>
                        <a:pt x="28" y="2"/>
                        <a:pt x="27" y="2"/>
                      </a:cubicBezTo>
                      <a:cubicBezTo>
                        <a:pt x="27" y="2"/>
                        <a:pt x="28" y="4"/>
                        <a:pt x="27" y="5"/>
                      </a:cubicBezTo>
                      <a:cubicBezTo>
                        <a:pt x="26" y="4"/>
                        <a:pt x="25" y="1"/>
                        <a:pt x="23" y="0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5" y="23"/>
                        <a:pt x="5" y="20"/>
                        <a:pt x="8" y="20"/>
                      </a:cubicBezTo>
                      <a:cubicBezTo>
                        <a:pt x="11" y="20"/>
                        <a:pt x="16" y="15"/>
                        <a:pt x="20" y="14"/>
                      </a:cubicBezTo>
                      <a:cubicBezTo>
                        <a:pt x="20" y="16"/>
                        <a:pt x="20" y="17"/>
                        <a:pt x="19" y="18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2" y="3"/>
                        <a:pt x="30" y="2"/>
                        <a:pt x="30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52" name="Freeform 528"/>
                <p:cNvSpPr/>
                <p:nvPr/>
              </p:nvSpPr>
              <p:spPr bwMode="auto">
                <a:xfrm>
                  <a:off x="898" y="1243"/>
                  <a:ext cx="17" cy="14"/>
                </a:xfrm>
                <a:custGeom>
                  <a:avLst/>
                  <a:gdLst>
                    <a:gd name="T0" fmla="*/ 3 w 17"/>
                    <a:gd name="T1" fmla="*/ 11 h 14"/>
                    <a:gd name="T2" fmla="*/ 12 w 17"/>
                    <a:gd name="T3" fmla="*/ 14 h 14"/>
                    <a:gd name="T4" fmla="*/ 17 w 17"/>
                    <a:gd name="T5" fmla="*/ 8 h 14"/>
                    <a:gd name="T6" fmla="*/ 10 w 17"/>
                    <a:gd name="T7" fmla="*/ 0 h 14"/>
                    <a:gd name="T8" fmla="*/ 0 w 17"/>
                    <a:gd name="T9" fmla="*/ 11 h 14"/>
                    <a:gd name="T10" fmla="*/ 3 w 17"/>
                    <a:gd name="T11" fmla="*/ 1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14">
                      <a:moveTo>
                        <a:pt x="3" y="11"/>
                      </a:moveTo>
                      <a:cubicBezTo>
                        <a:pt x="6" y="11"/>
                        <a:pt x="9" y="13"/>
                        <a:pt x="12" y="14"/>
                      </a:cubicBezTo>
                      <a:cubicBezTo>
                        <a:pt x="17" y="8"/>
                        <a:pt x="17" y="8"/>
                        <a:pt x="17" y="8"/>
                      </a:cubicBezTo>
                      <a:cubicBezTo>
                        <a:pt x="15" y="6"/>
                        <a:pt x="13" y="3"/>
                        <a:pt x="10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1" y="11"/>
                        <a:pt x="1" y="11"/>
                        <a:pt x="3" y="1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53" name="Freeform 529"/>
                <p:cNvSpPr/>
                <p:nvPr/>
              </p:nvSpPr>
              <p:spPr bwMode="auto">
                <a:xfrm>
                  <a:off x="432" y="1713"/>
                  <a:ext cx="15" cy="16"/>
                </a:xfrm>
                <a:custGeom>
                  <a:avLst/>
                  <a:gdLst>
                    <a:gd name="T0" fmla="*/ 15 w 15"/>
                    <a:gd name="T1" fmla="*/ 5 h 16"/>
                    <a:gd name="T2" fmla="*/ 12 w 15"/>
                    <a:gd name="T3" fmla="*/ 5 h 16"/>
                    <a:gd name="T4" fmla="*/ 7 w 15"/>
                    <a:gd name="T5" fmla="*/ 0 h 16"/>
                    <a:gd name="T6" fmla="*/ 0 w 15"/>
                    <a:gd name="T7" fmla="*/ 6 h 16"/>
                    <a:gd name="T8" fmla="*/ 0 w 15"/>
                    <a:gd name="T9" fmla="*/ 6 h 16"/>
                    <a:gd name="T10" fmla="*/ 6 w 15"/>
                    <a:gd name="T11" fmla="*/ 16 h 16"/>
                    <a:gd name="T12" fmla="*/ 15 w 15"/>
                    <a:gd name="T13" fmla="*/ 6 h 16"/>
                    <a:gd name="T14" fmla="*/ 15 w 15"/>
                    <a:gd name="T15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16">
                      <a:moveTo>
                        <a:pt x="15" y="5"/>
                      </a:moveTo>
                      <a:cubicBezTo>
                        <a:pt x="13" y="4"/>
                        <a:pt x="13" y="4"/>
                        <a:pt x="12" y="5"/>
                      </a:cubicBezTo>
                      <a:cubicBezTo>
                        <a:pt x="10" y="3"/>
                        <a:pt x="8" y="1"/>
                        <a:pt x="7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10"/>
                        <a:pt x="4" y="13"/>
                        <a:pt x="6" y="16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5" y="6"/>
                        <a:pt x="15" y="5"/>
                        <a:pt x="15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54" name="Freeform 530"/>
                <p:cNvSpPr/>
                <p:nvPr/>
              </p:nvSpPr>
              <p:spPr bwMode="auto">
                <a:xfrm>
                  <a:off x="634" y="1531"/>
                  <a:ext cx="19" cy="15"/>
                </a:xfrm>
                <a:custGeom>
                  <a:avLst/>
                  <a:gdLst>
                    <a:gd name="T0" fmla="*/ 16 w 19"/>
                    <a:gd name="T1" fmla="*/ 2 h 15"/>
                    <a:gd name="T2" fmla="*/ 15 w 19"/>
                    <a:gd name="T3" fmla="*/ 0 h 15"/>
                    <a:gd name="T4" fmla="*/ 0 w 19"/>
                    <a:gd name="T5" fmla="*/ 14 h 15"/>
                    <a:gd name="T6" fmla="*/ 1 w 19"/>
                    <a:gd name="T7" fmla="*/ 15 h 15"/>
                    <a:gd name="T8" fmla="*/ 8 w 19"/>
                    <a:gd name="T9" fmla="*/ 10 h 15"/>
                    <a:gd name="T10" fmla="*/ 17 w 19"/>
                    <a:gd name="T11" fmla="*/ 12 h 15"/>
                    <a:gd name="T12" fmla="*/ 19 w 19"/>
                    <a:gd name="T13" fmla="*/ 10 h 15"/>
                    <a:gd name="T14" fmla="*/ 19 w 19"/>
                    <a:gd name="T15" fmla="*/ 9 h 15"/>
                    <a:gd name="T16" fmla="*/ 16 w 19"/>
                    <a:gd name="T17" fmla="*/ 2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5">
                      <a:moveTo>
                        <a:pt x="16" y="2"/>
                      </a:moveTo>
                      <a:cubicBezTo>
                        <a:pt x="16" y="2"/>
                        <a:pt x="16" y="1"/>
                        <a:pt x="15" y="0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0" y="15"/>
                        <a:pt x="1" y="15"/>
                      </a:cubicBezTo>
                      <a:cubicBezTo>
                        <a:pt x="4" y="15"/>
                        <a:pt x="5" y="10"/>
                        <a:pt x="8" y="10"/>
                      </a:cubicBezTo>
                      <a:cubicBezTo>
                        <a:pt x="12" y="10"/>
                        <a:pt x="15" y="11"/>
                        <a:pt x="17" y="12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9" y="10"/>
                        <a:pt x="19" y="10"/>
                        <a:pt x="19" y="9"/>
                      </a:cubicBezTo>
                      <a:cubicBezTo>
                        <a:pt x="16" y="7"/>
                        <a:pt x="18" y="5"/>
                        <a:pt x="16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55" name="Freeform 531"/>
                <p:cNvSpPr/>
                <p:nvPr/>
              </p:nvSpPr>
              <p:spPr bwMode="auto">
                <a:xfrm>
                  <a:off x="628" y="1548"/>
                  <a:ext cx="18" cy="16"/>
                </a:xfrm>
                <a:custGeom>
                  <a:avLst/>
                  <a:gdLst>
                    <a:gd name="T0" fmla="*/ 0 w 18"/>
                    <a:gd name="T1" fmla="*/ 13 h 15"/>
                    <a:gd name="T2" fmla="*/ 6 w 18"/>
                    <a:gd name="T3" fmla="*/ 10 h 15"/>
                    <a:gd name="T4" fmla="*/ 4 w 18"/>
                    <a:gd name="T5" fmla="*/ 15 h 15"/>
                    <a:gd name="T6" fmla="*/ 18 w 18"/>
                    <a:gd name="T7" fmla="*/ 0 h 15"/>
                    <a:gd name="T8" fmla="*/ 18 w 18"/>
                    <a:gd name="T9" fmla="*/ 0 h 15"/>
                    <a:gd name="T10" fmla="*/ 0 w 18"/>
                    <a:gd name="T11" fmla="*/ 13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15">
                      <a:moveTo>
                        <a:pt x="0" y="13"/>
                      </a:moveTo>
                      <a:cubicBezTo>
                        <a:pt x="3" y="12"/>
                        <a:pt x="4" y="10"/>
                        <a:pt x="6" y="10"/>
                      </a:cubicBezTo>
                      <a:cubicBezTo>
                        <a:pt x="5" y="11"/>
                        <a:pt x="5" y="13"/>
                        <a:pt x="4" y="15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2" y="0"/>
                        <a:pt x="0" y="8"/>
                        <a:pt x="0" y="1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56" name="Freeform 532"/>
                <p:cNvSpPr/>
                <p:nvPr/>
              </p:nvSpPr>
              <p:spPr bwMode="auto">
                <a:xfrm>
                  <a:off x="443" y="1726"/>
                  <a:ext cx="16" cy="22"/>
                </a:xfrm>
                <a:custGeom>
                  <a:avLst/>
                  <a:gdLst>
                    <a:gd name="T0" fmla="*/ 15 w 16"/>
                    <a:gd name="T1" fmla="*/ 4 h 22"/>
                    <a:gd name="T2" fmla="*/ 11 w 16"/>
                    <a:gd name="T3" fmla="*/ 0 h 22"/>
                    <a:gd name="T4" fmla="*/ 0 w 16"/>
                    <a:gd name="T5" fmla="*/ 12 h 22"/>
                    <a:gd name="T6" fmla="*/ 4 w 16"/>
                    <a:gd name="T7" fmla="*/ 22 h 22"/>
                    <a:gd name="T8" fmla="*/ 16 w 16"/>
                    <a:gd name="T9" fmla="*/ 10 h 22"/>
                    <a:gd name="T10" fmla="*/ 15 w 16"/>
                    <a:gd name="T11" fmla="*/ 4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22">
                      <a:moveTo>
                        <a:pt x="15" y="4"/>
                      </a:moveTo>
                      <a:cubicBezTo>
                        <a:pt x="14" y="3"/>
                        <a:pt x="13" y="1"/>
                        <a:pt x="11" y="0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1" y="16"/>
                        <a:pt x="2" y="19"/>
                        <a:pt x="4" y="22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9"/>
                        <a:pt x="16" y="6"/>
                        <a:pt x="15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57" name="Freeform 533"/>
                <p:cNvSpPr/>
                <p:nvPr/>
              </p:nvSpPr>
              <p:spPr bwMode="auto">
                <a:xfrm>
                  <a:off x="657" y="1546"/>
                  <a:ext cx="17" cy="13"/>
                </a:xfrm>
                <a:custGeom>
                  <a:avLst/>
                  <a:gdLst>
                    <a:gd name="T0" fmla="*/ 6 w 17"/>
                    <a:gd name="T1" fmla="*/ 0 h 12"/>
                    <a:gd name="T2" fmla="*/ 0 w 17"/>
                    <a:gd name="T3" fmla="*/ 6 h 12"/>
                    <a:gd name="T4" fmla="*/ 8 w 17"/>
                    <a:gd name="T5" fmla="*/ 12 h 12"/>
                    <a:gd name="T6" fmla="*/ 17 w 17"/>
                    <a:gd name="T7" fmla="*/ 3 h 12"/>
                    <a:gd name="T8" fmla="*/ 6 w 17"/>
                    <a:gd name="T9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2">
                      <a:moveTo>
                        <a:pt x="6" y="0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3" y="7"/>
                        <a:pt x="7" y="10"/>
                        <a:pt x="8" y="12"/>
                      </a:cubicBez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4" y="2"/>
                        <a:pt x="10" y="1"/>
                        <a:pt x="6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58" name="Freeform 534"/>
                <p:cNvSpPr/>
                <p:nvPr/>
              </p:nvSpPr>
              <p:spPr bwMode="auto">
                <a:xfrm>
                  <a:off x="797" y="1405"/>
                  <a:ext cx="7" cy="7"/>
                </a:xfrm>
                <a:custGeom>
                  <a:avLst/>
                  <a:gdLst>
                    <a:gd name="T0" fmla="*/ 7 w 7"/>
                    <a:gd name="T1" fmla="*/ 0 h 7"/>
                    <a:gd name="T2" fmla="*/ 0 w 7"/>
                    <a:gd name="T3" fmla="*/ 7 h 7"/>
                    <a:gd name="T4" fmla="*/ 7 w 7"/>
                    <a:gd name="T5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7">
                      <a:moveTo>
                        <a:pt x="7" y="0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3" y="6"/>
                        <a:pt x="5" y="3"/>
                        <a:pt x="7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59" name="Freeform 535"/>
                <p:cNvSpPr/>
                <p:nvPr/>
              </p:nvSpPr>
              <p:spPr bwMode="auto">
                <a:xfrm>
                  <a:off x="628" y="1569"/>
                  <a:ext cx="13" cy="22"/>
                </a:xfrm>
                <a:custGeom>
                  <a:avLst/>
                  <a:gdLst>
                    <a:gd name="T0" fmla="*/ 13 w 13"/>
                    <a:gd name="T1" fmla="*/ 2 h 22"/>
                    <a:gd name="T2" fmla="*/ 13 w 13"/>
                    <a:gd name="T3" fmla="*/ 0 h 22"/>
                    <a:gd name="T4" fmla="*/ 0 w 13"/>
                    <a:gd name="T5" fmla="*/ 13 h 22"/>
                    <a:gd name="T6" fmla="*/ 0 w 13"/>
                    <a:gd name="T7" fmla="*/ 17 h 22"/>
                    <a:gd name="T8" fmla="*/ 5 w 13"/>
                    <a:gd name="T9" fmla="*/ 22 h 22"/>
                    <a:gd name="T10" fmla="*/ 12 w 13"/>
                    <a:gd name="T11" fmla="*/ 16 h 22"/>
                    <a:gd name="T12" fmla="*/ 13 w 13"/>
                    <a:gd name="T13" fmla="*/ 11 h 22"/>
                    <a:gd name="T14" fmla="*/ 13 w 13"/>
                    <a:gd name="T15" fmla="*/ 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22">
                      <a:moveTo>
                        <a:pt x="13" y="2"/>
                      </a:moveTo>
                      <a:cubicBezTo>
                        <a:pt x="13" y="1"/>
                        <a:pt x="13" y="1"/>
                        <a:pt x="13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0" y="16"/>
                        <a:pt x="0" y="17"/>
                      </a:cubicBezTo>
                      <a:cubicBezTo>
                        <a:pt x="0" y="20"/>
                        <a:pt x="2" y="22"/>
                        <a:pt x="5" y="22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3" y="14"/>
                        <a:pt x="13" y="12"/>
                        <a:pt x="13" y="11"/>
                      </a:cubicBezTo>
                      <a:cubicBezTo>
                        <a:pt x="13" y="7"/>
                        <a:pt x="13" y="2"/>
                        <a:pt x="13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60" name="Freeform 536"/>
                <p:cNvSpPr/>
                <p:nvPr/>
              </p:nvSpPr>
              <p:spPr bwMode="auto">
                <a:xfrm>
                  <a:off x="668" y="1560"/>
                  <a:ext cx="10" cy="17"/>
                </a:xfrm>
                <a:custGeom>
                  <a:avLst/>
                  <a:gdLst>
                    <a:gd name="T0" fmla="*/ 3 w 10"/>
                    <a:gd name="T1" fmla="*/ 17 h 17"/>
                    <a:gd name="T2" fmla="*/ 10 w 10"/>
                    <a:gd name="T3" fmla="*/ 0 h 17"/>
                    <a:gd name="T4" fmla="*/ 0 w 10"/>
                    <a:gd name="T5" fmla="*/ 10 h 17"/>
                    <a:gd name="T6" fmla="*/ 3 w 10"/>
                    <a:gd name="T7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17">
                      <a:moveTo>
                        <a:pt x="3" y="17"/>
                      </a:moveTo>
                      <a:cubicBezTo>
                        <a:pt x="7" y="17"/>
                        <a:pt x="9" y="5"/>
                        <a:pt x="10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" y="13"/>
                        <a:pt x="1" y="15"/>
                        <a:pt x="3" y="1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61" name="Freeform 537"/>
                <p:cNvSpPr/>
                <p:nvPr/>
              </p:nvSpPr>
              <p:spPr bwMode="auto">
                <a:xfrm>
                  <a:off x="679" y="1553"/>
                  <a:ext cx="10" cy="10"/>
                </a:xfrm>
                <a:custGeom>
                  <a:avLst/>
                  <a:gdLst>
                    <a:gd name="T0" fmla="*/ 7 w 10"/>
                    <a:gd name="T1" fmla="*/ 10 h 10"/>
                    <a:gd name="T2" fmla="*/ 10 w 10"/>
                    <a:gd name="T3" fmla="*/ 7 h 10"/>
                    <a:gd name="T4" fmla="*/ 6 w 10"/>
                    <a:gd name="T5" fmla="*/ 0 h 10"/>
                    <a:gd name="T6" fmla="*/ 0 w 10"/>
                    <a:gd name="T7" fmla="*/ 6 h 10"/>
                    <a:gd name="T8" fmla="*/ 7 w 10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0">
                      <a:moveTo>
                        <a:pt x="7" y="10"/>
                      </a:moveTo>
                      <a:cubicBezTo>
                        <a:pt x="9" y="10"/>
                        <a:pt x="10" y="9"/>
                        <a:pt x="10" y="7"/>
                      </a:cubicBezTo>
                      <a:cubicBezTo>
                        <a:pt x="10" y="4"/>
                        <a:pt x="9" y="2"/>
                        <a:pt x="6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2" y="7"/>
                        <a:pt x="5" y="10"/>
                        <a:pt x="7" y="1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62" name="Freeform 538"/>
                <p:cNvSpPr/>
                <p:nvPr/>
              </p:nvSpPr>
              <p:spPr bwMode="auto">
                <a:xfrm>
                  <a:off x="665" y="1586"/>
                  <a:ext cx="1" cy="2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1 w 1"/>
                    <a:gd name="T5" fmla="*/ 1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63" name="Freeform 539"/>
                <p:cNvSpPr/>
                <p:nvPr/>
              </p:nvSpPr>
              <p:spPr bwMode="auto">
                <a:xfrm>
                  <a:off x="692" y="1570"/>
                  <a:ext cx="22" cy="8"/>
                </a:xfrm>
                <a:custGeom>
                  <a:avLst/>
                  <a:gdLst>
                    <a:gd name="T0" fmla="*/ 3 w 21"/>
                    <a:gd name="T1" fmla="*/ 4 h 8"/>
                    <a:gd name="T2" fmla="*/ 0 w 21"/>
                    <a:gd name="T3" fmla="*/ 5 h 8"/>
                    <a:gd name="T4" fmla="*/ 0 w 21"/>
                    <a:gd name="T5" fmla="*/ 5 h 8"/>
                    <a:gd name="T6" fmla="*/ 0 w 21"/>
                    <a:gd name="T7" fmla="*/ 6 h 8"/>
                    <a:gd name="T8" fmla="*/ 1 w 21"/>
                    <a:gd name="T9" fmla="*/ 8 h 8"/>
                    <a:gd name="T10" fmla="*/ 0 w 21"/>
                    <a:gd name="T11" fmla="*/ 7 h 8"/>
                    <a:gd name="T12" fmla="*/ 3 w 21"/>
                    <a:gd name="T13" fmla="*/ 6 h 8"/>
                    <a:gd name="T14" fmla="*/ 13 w 21"/>
                    <a:gd name="T15" fmla="*/ 7 h 8"/>
                    <a:gd name="T16" fmla="*/ 21 w 21"/>
                    <a:gd name="T17" fmla="*/ 0 h 8"/>
                    <a:gd name="T18" fmla="*/ 3 w 21"/>
                    <a:gd name="T1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8">
                      <a:moveTo>
                        <a:pt x="3" y="4"/>
                      </a:moveTo>
                      <a:cubicBezTo>
                        <a:pt x="3" y="4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7"/>
                        <a:pt x="0" y="8"/>
                        <a:pt x="1" y="8"/>
                      </a:cubicBezTo>
                      <a:cubicBezTo>
                        <a:pt x="1" y="8"/>
                        <a:pt x="0" y="7"/>
                        <a:pt x="0" y="7"/>
                      </a:cubicBezTo>
                      <a:cubicBezTo>
                        <a:pt x="2" y="7"/>
                        <a:pt x="2" y="6"/>
                        <a:pt x="3" y="6"/>
                      </a:cubicBezTo>
                      <a:cubicBezTo>
                        <a:pt x="6" y="6"/>
                        <a:pt x="10" y="7"/>
                        <a:pt x="13" y="7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14" y="1"/>
                        <a:pt x="7" y="3"/>
                        <a:pt x="3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64" name="Freeform 540"/>
                <p:cNvSpPr/>
                <p:nvPr/>
              </p:nvSpPr>
              <p:spPr bwMode="auto">
                <a:xfrm>
                  <a:off x="675" y="1584"/>
                  <a:ext cx="15" cy="8"/>
                </a:xfrm>
                <a:custGeom>
                  <a:avLst/>
                  <a:gdLst>
                    <a:gd name="T0" fmla="*/ 15 w 15"/>
                    <a:gd name="T1" fmla="*/ 2 h 8"/>
                    <a:gd name="T2" fmla="*/ 9 w 15"/>
                    <a:gd name="T3" fmla="*/ 0 h 8"/>
                    <a:gd name="T4" fmla="*/ 8 w 15"/>
                    <a:gd name="T5" fmla="*/ 0 h 8"/>
                    <a:gd name="T6" fmla="*/ 0 w 15"/>
                    <a:gd name="T7" fmla="*/ 8 h 8"/>
                    <a:gd name="T8" fmla="*/ 15 w 15"/>
                    <a:gd name="T9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8">
                      <a:moveTo>
                        <a:pt x="15" y="2"/>
                      </a:moveTo>
                      <a:cubicBezTo>
                        <a:pt x="14" y="2"/>
                        <a:pt x="12" y="0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5" y="6"/>
                        <a:pt x="11" y="4"/>
                        <a:pt x="15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65" name="Freeform 541"/>
                <p:cNvSpPr/>
                <p:nvPr/>
              </p:nvSpPr>
              <p:spPr bwMode="auto">
                <a:xfrm>
                  <a:off x="691" y="1583"/>
                  <a:ext cx="4" cy="2"/>
                </a:xfrm>
                <a:custGeom>
                  <a:avLst/>
                  <a:gdLst>
                    <a:gd name="T0" fmla="*/ 0 w 4"/>
                    <a:gd name="T1" fmla="*/ 2 h 2"/>
                    <a:gd name="T2" fmla="*/ 4 w 4"/>
                    <a:gd name="T3" fmla="*/ 0 h 2"/>
                    <a:gd name="T4" fmla="*/ 0 w 4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2"/>
                      </a:moveTo>
                      <a:cubicBezTo>
                        <a:pt x="2" y="1"/>
                        <a:pt x="3" y="1"/>
                        <a:pt x="4" y="0"/>
                      </a:cubicBezTo>
                      <a:cubicBezTo>
                        <a:pt x="3" y="1"/>
                        <a:pt x="2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66" name="Freeform 542"/>
                <p:cNvSpPr/>
                <p:nvPr/>
              </p:nvSpPr>
              <p:spPr bwMode="auto">
                <a:xfrm>
                  <a:off x="612" y="1695"/>
                  <a:ext cx="4" cy="1"/>
                </a:xfrm>
                <a:custGeom>
                  <a:avLst/>
                  <a:gdLst>
                    <a:gd name="T0" fmla="*/ 3 w 4"/>
                    <a:gd name="T1" fmla="*/ 1 h 1"/>
                    <a:gd name="T2" fmla="*/ 4 w 4"/>
                    <a:gd name="T3" fmla="*/ 0 h 1"/>
                    <a:gd name="T4" fmla="*/ 0 w 4"/>
                    <a:gd name="T5" fmla="*/ 1 h 1"/>
                    <a:gd name="T6" fmla="*/ 3 w 4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1">
                      <a:moveTo>
                        <a:pt x="3" y="1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3" y="0"/>
                        <a:pt x="1" y="0"/>
                        <a:pt x="0" y="1"/>
                      </a:cubicBezTo>
                      <a:cubicBezTo>
                        <a:pt x="2" y="1"/>
                        <a:pt x="2" y="1"/>
                        <a:pt x="3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67" name="Freeform 543"/>
                <p:cNvSpPr/>
                <p:nvPr/>
              </p:nvSpPr>
              <p:spPr bwMode="auto">
                <a:xfrm>
                  <a:off x="778" y="1504"/>
                  <a:ext cx="29" cy="21"/>
                </a:xfrm>
                <a:custGeom>
                  <a:avLst/>
                  <a:gdLst>
                    <a:gd name="T0" fmla="*/ 22 w 29"/>
                    <a:gd name="T1" fmla="*/ 1 h 21"/>
                    <a:gd name="T2" fmla="*/ 16 w 29"/>
                    <a:gd name="T3" fmla="*/ 9 h 21"/>
                    <a:gd name="T4" fmla="*/ 0 w 29"/>
                    <a:gd name="T5" fmla="*/ 21 h 21"/>
                    <a:gd name="T6" fmla="*/ 16 w 29"/>
                    <a:gd name="T7" fmla="*/ 13 h 21"/>
                    <a:gd name="T8" fmla="*/ 29 w 29"/>
                    <a:gd name="T9" fmla="*/ 0 h 21"/>
                    <a:gd name="T10" fmla="*/ 22 w 29"/>
                    <a:gd name="T11" fmla="*/ 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1">
                      <a:moveTo>
                        <a:pt x="22" y="1"/>
                      </a:moveTo>
                      <a:cubicBezTo>
                        <a:pt x="17" y="3"/>
                        <a:pt x="19" y="6"/>
                        <a:pt x="16" y="9"/>
                      </a:cubicBezTo>
                      <a:cubicBezTo>
                        <a:pt x="9" y="16"/>
                        <a:pt x="4" y="13"/>
                        <a:pt x="0" y="21"/>
                      </a:cubicBezTo>
                      <a:cubicBezTo>
                        <a:pt x="6" y="20"/>
                        <a:pt x="10" y="16"/>
                        <a:pt x="16" y="13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7" y="0"/>
                        <a:pt x="25" y="0"/>
                        <a:pt x="22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68" name="Freeform 544"/>
                <p:cNvSpPr/>
                <p:nvPr/>
              </p:nvSpPr>
              <p:spPr bwMode="auto">
                <a:xfrm>
                  <a:off x="816" y="1504"/>
                  <a:ext cx="20" cy="7"/>
                </a:xfrm>
                <a:custGeom>
                  <a:avLst/>
                  <a:gdLst>
                    <a:gd name="T0" fmla="*/ 12 w 20"/>
                    <a:gd name="T1" fmla="*/ 7 h 7"/>
                    <a:gd name="T2" fmla="*/ 20 w 20"/>
                    <a:gd name="T3" fmla="*/ 0 h 7"/>
                    <a:gd name="T4" fmla="*/ 12 w 20"/>
                    <a:gd name="T5" fmla="*/ 0 h 7"/>
                    <a:gd name="T6" fmla="*/ 5 w 20"/>
                    <a:gd name="T7" fmla="*/ 0 h 7"/>
                    <a:gd name="T8" fmla="*/ 0 w 20"/>
                    <a:gd name="T9" fmla="*/ 5 h 7"/>
                    <a:gd name="T10" fmla="*/ 12 w 20"/>
                    <a:gd name="T11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7">
                      <a:moveTo>
                        <a:pt x="12" y="7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7" y="0"/>
                        <a:pt x="15" y="0"/>
                        <a:pt x="12" y="0"/>
                      </a:cubicBezTo>
                      <a:cubicBezTo>
                        <a:pt x="9" y="0"/>
                        <a:pt x="7" y="0"/>
                        <a:pt x="5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5" y="4"/>
                        <a:pt x="9" y="5"/>
                        <a:pt x="12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69" name="Freeform 545"/>
                <p:cNvSpPr/>
                <p:nvPr/>
              </p:nvSpPr>
              <p:spPr bwMode="auto">
                <a:xfrm>
                  <a:off x="807" y="1509"/>
                  <a:ext cx="18" cy="20"/>
                </a:xfrm>
                <a:custGeom>
                  <a:avLst/>
                  <a:gdLst>
                    <a:gd name="T0" fmla="*/ 9 w 18"/>
                    <a:gd name="T1" fmla="*/ 0 h 20"/>
                    <a:gd name="T2" fmla="*/ 3 w 18"/>
                    <a:gd name="T3" fmla="*/ 6 h 20"/>
                    <a:gd name="T4" fmla="*/ 11 w 18"/>
                    <a:gd name="T5" fmla="*/ 10 h 20"/>
                    <a:gd name="T6" fmla="*/ 0 w 18"/>
                    <a:gd name="T7" fmla="*/ 19 h 20"/>
                    <a:gd name="T8" fmla="*/ 4 w 18"/>
                    <a:gd name="T9" fmla="*/ 20 h 20"/>
                    <a:gd name="T10" fmla="*/ 18 w 18"/>
                    <a:gd name="T11" fmla="*/ 6 h 20"/>
                    <a:gd name="T12" fmla="*/ 9 w 18"/>
                    <a:gd name="T13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" h="20">
                      <a:moveTo>
                        <a:pt x="9" y="0"/>
                      </a:move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8" y="6"/>
                        <a:pt x="11" y="6"/>
                        <a:pt x="11" y="10"/>
                      </a:cubicBezTo>
                      <a:cubicBezTo>
                        <a:pt x="11" y="16"/>
                        <a:pt x="1" y="17"/>
                        <a:pt x="0" y="19"/>
                      </a:cubicBezTo>
                      <a:cubicBezTo>
                        <a:pt x="1" y="19"/>
                        <a:pt x="3" y="19"/>
                        <a:pt x="4" y="20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4" y="4"/>
                        <a:pt x="11" y="2"/>
                        <a:pt x="9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70" name="Freeform 546"/>
                <p:cNvSpPr/>
                <p:nvPr/>
              </p:nvSpPr>
              <p:spPr bwMode="auto">
                <a:xfrm>
                  <a:off x="722" y="1619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71" name="Freeform 547"/>
                <p:cNvSpPr/>
                <p:nvPr/>
              </p:nvSpPr>
              <p:spPr bwMode="auto">
                <a:xfrm>
                  <a:off x="738" y="1599"/>
                  <a:ext cx="3" cy="3"/>
                </a:xfrm>
                <a:custGeom>
                  <a:avLst/>
                  <a:gdLst>
                    <a:gd name="T0" fmla="*/ 2 w 3"/>
                    <a:gd name="T1" fmla="*/ 0 h 3"/>
                    <a:gd name="T2" fmla="*/ 0 w 3"/>
                    <a:gd name="T3" fmla="*/ 2 h 3"/>
                    <a:gd name="T4" fmla="*/ 0 w 3"/>
                    <a:gd name="T5" fmla="*/ 3 h 3"/>
                    <a:gd name="T6" fmla="*/ 3 w 3"/>
                    <a:gd name="T7" fmla="*/ 1 h 3"/>
                    <a:gd name="T8" fmla="*/ 2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72" name="Freeform 548"/>
                <p:cNvSpPr/>
                <p:nvPr/>
              </p:nvSpPr>
              <p:spPr bwMode="auto">
                <a:xfrm>
                  <a:off x="709" y="1659"/>
                  <a:ext cx="2" cy="1"/>
                </a:xfrm>
                <a:custGeom>
                  <a:avLst/>
                  <a:gdLst>
                    <a:gd name="T0" fmla="*/ 0 w 2"/>
                    <a:gd name="T1" fmla="*/ 1 h 1"/>
                    <a:gd name="T2" fmla="*/ 2 w 2"/>
                    <a:gd name="T3" fmla="*/ 0 h 1"/>
                    <a:gd name="T4" fmla="*/ 0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1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73" name="Freeform 549"/>
                <p:cNvSpPr/>
                <p:nvPr/>
              </p:nvSpPr>
              <p:spPr bwMode="auto">
                <a:xfrm>
                  <a:off x="1123" y="1243"/>
                  <a:ext cx="3" cy="3"/>
                </a:xfrm>
                <a:custGeom>
                  <a:avLst/>
                  <a:gdLst>
                    <a:gd name="T0" fmla="*/ 0 w 3"/>
                    <a:gd name="T1" fmla="*/ 0 h 3"/>
                    <a:gd name="T2" fmla="*/ 1 w 3"/>
                    <a:gd name="T3" fmla="*/ 3 h 3"/>
                    <a:gd name="T4" fmla="*/ 3 w 3"/>
                    <a:gd name="T5" fmla="*/ 0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0" y="1"/>
                        <a:pt x="0" y="2"/>
                        <a:pt x="1" y="3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1"/>
                        <a:pt x="1" y="1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74" name="Freeform 550"/>
                <p:cNvSpPr/>
                <p:nvPr/>
              </p:nvSpPr>
              <p:spPr bwMode="auto">
                <a:xfrm>
                  <a:off x="627" y="1798"/>
                  <a:ext cx="3" cy="3"/>
                </a:xfrm>
                <a:custGeom>
                  <a:avLst/>
                  <a:gdLst>
                    <a:gd name="T0" fmla="*/ 0 w 3"/>
                    <a:gd name="T1" fmla="*/ 0 h 3"/>
                    <a:gd name="T2" fmla="*/ 0 w 3"/>
                    <a:gd name="T3" fmla="*/ 3 h 3"/>
                    <a:gd name="T4" fmla="*/ 3 w 3"/>
                    <a:gd name="T5" fmla="*/ 0 h 3"/>
                    <a:gd name="T6" fmla="*/ 0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0"/>
                      </a:move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75" name="Freeform 551"/>
                <p:cNvSpPr/>
                <p:nvPr/>
              </p:nvSpPr>
              <p:spPr bwMode="auto">
                <a:xfrm>
                  <a:off x="895" y="1530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76" name="Freeform 552"/>
                <p:cNvSpPr/>
                <p:nvPr/>
              </p:nvSpPr>
              <p:spPr bwMode="auto">
                <a:xfrm>
                  <a:off x="688" y="1875"/>
                  <a:ext cx="10" cy="9"/>
                </a:xfrm>
                <a:custGeom>
                  <a:avLst/>
                  <a:gdLst>
                    <a:gd name="T0" fmla="*/ 0 w 10"/>
                    <a:gd name="T1" fmla="*/ 7 h 9"/>
                    <a:gd name="T2" fmla="*/ 1 w 10"/>
                    <a:gd name="T3" fmla="*/ 9 h 9"/>
                    <a:gd name="T4" fmla="*/ 10 w 10"/>
                    <a:gd name="T5" fmla="*/ 0 h 9"/>
                    <a:gd name="T6" fmla="*/ 10 w 10"/>
                    <a:gd name="T7" fmla="*/ 0 h 9"/>
                    <a:gd name="T8" fmla="*/ 0 w 10"/>
                    <a:gd name="T9" fmla="*/ 7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9">
                      <a:moveTo>
                        <a:pt x="0" y="7"/>
                      </a:moveTo>
                      <a:cubicBezTo>
                        <a:pt x="0" y="8"/>
                        <a:pt x="1" y="8"/>
                        <a:pt x="1" y="9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8" y="0"/>
                        <a:pt x="0" y="6"/>
                        <a:pt x="0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77" name="Freeform 553"/>
                <p:cNvSpPr/>
                <p:nvPr/>
              </p:nvSpPr>
              <p:spPr bwMode="auto">
                <a:xfrm>
                  <a:off x="690" y="1940"/>
                  <a:ext cx="1" cy="1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78" name="Freeform 554"/>
                <p:cNvSpPr/>
                <p:nvPr/>
              </p:nvSpPr>
              <p:spPr bwMode="auto">
                <a:xfrm>
                  <a:off x="1137" y="1317"/>
                  <a:ext cx="3" cy="1"/>
                </a:xfrm>
                <a:custGeom>
                  <a:avLst/>
                  <a:gdLst>
                    <a:gd name="T0" fmla="*/ 0 w 3"/>
                    <a:gd name="T1" fmla="*/ 0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1">
                      <a:moveTo>
                        <a:pt x="0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79" name="Freeform 555"/>
                <p:cNvSpPr/>
                <p:nvPr/>
              </p:nvSpPr>
              <p:spPr bwMode="auto">
                <a:xfrm>
                  <a:off x="1147" y="1338"/>
                  <a:ext cx="0" cy="1"/>
                </a:xfrm>
                <a:custGeom>
                  <a:avLst/>
                  <a:gdLst>
                    <a:gd name="T0" fmla="*/ 1 h 1"/>
                    <a:gd name="T1" fmla="*/ 0 h 1"/>
                    <a:gd name="T2" fmla="*/ 1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80" name="Freeform 556"/>
                <p:cNvSpPr/>
                <p:nvPr/>
              </p:nvSpPr>
              <p:spPr bwMode="auto">
                <a:xfrm>
                  <a:off x="1141" y="1317"/>
                  <a:ext cx="26" cy="19"/>
                </a:xfrm>
                <a:custGeom>
                  <a:avLst/>
                  <a:gdLst>
                    <a:gd name="T0" fmla="*/ 11 w 26"/>
                    <a:gd name="T1" fmla="*/ 6 h 19"/>
                    <a:gd name="T2" fmla="*/ 12 w 26"/>
                    <a:gd name="T3" fmla="*/ 8 h 19"/>
                    <a:gd name="T4" fmla="*/ 2 w 26"/>
                    <a:gd name="T5" fmla="*/ 11 h 19"/>
                    <a:gd name="T6" fmla="*/ 0 w 26"/>
                    <a:gd name="T7" fmla="*/ 12 h 19"/>
                    <a:gd name="T8" fmla="*/ 9 w 26"/>
                    <a:gd name="T9" fmla="*/ 12 h 19"/>
                    <a:gd name="T10" fmla="*/ 8 w 26"/>
                    <a:gd name="T11" fmla="*/ 19 h 19"/>
                    <a:gd name="T12" fmla="*/ 26 w 26"/>
                    <a:gd name="T13" fmla="*/ 2 h 19"/>
                    <a:gd name="T14" fmla="*/ 24 w 26"/>
                    <a:gd name="T15" fmla="*/ 2 h 19"/>
                    <a:gd name="T16" fmla="*/ 20 w 26"/>
                    <a:gd name="T17" fmla="*/ 0 h 19"/>
                    <a:gd name="T18" fmla="*/ 20 w 26"/>
                    <a:gd name="T19" fmla="*/ 3 h 19"/>
                    <a:gd name="T20" fmla="*/ 15 w 26"/>
                    <a:gd name="T21" fmla="*/ 5 h 19"/>
                    <a:gd name="T22" fmla="*/ 11 w 26"/>
                    <a:gd name="T23" fmla="*/ 1 h 19"/>
                    <a:gd name="T24" fmla="*/ 7 w 26"/>
                    <a:gd name="T25" fmla="*/ 6 h 19"/>
                    <a:gd name="T26" fmla="*/ 11 w 26"/>
                    <a:gd name="T27" fmla="*/ 6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6" h="19">
                      <a:moveTo>
                        <a:pt x="11" y="6"/>
                      </a:moveTo>
                      <a:cubicBezTo>
                        <a:pt x="11" y="7"/>
                        <a:pt x="11" y="8"/>
                        <a:pt x="12" y="8"/>
                      </a:cubicBezTo>
                      <a:cubicBezTo>
                        <a:pt x="10" y="9"/>
                        <a:pt x="6" y="10"/>
                        <a:pt x="2" y="11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3" y="12"/>
                        <a:pt x="6" y="11"/>
                        <a:pt x="9" y="12"/>
                      </a:cubicBezTo>
                      <a:cubicBezTo>
                        <a:pt x="9" y="15"/>
                        <a:pt x="8" y="16"/>
                        <a:pt x="8" y="19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2" y="2"/>
                        <a:pt x="21" y="1"/>
                        <a:pt x="20" y="0"/>
                      </a:cubicBezTo>
                      <a:cubicBezTo>
                        <a:pt x="19" y="1"/>
                        <a:pt x="20" y="2"/>
                        <a:pt x="20" y="3"/>
                      </a:cubicBezTo>
                      <a:cubicBezTo>
                        <a:pt x="19" y="4"/>
                        <a:pt x="17" y="5"/>
                        <a:pt x="15" y="5"/>
                      </a:cubicBezTo>
                      <a:cubicBezTo>
                        <a:pt x="14" y="5"/>
                        <a:pt x="12" y="3"/>
                        <a:pt x="11" y="1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8" y="6"/>
                        <a:pt x="10" y="6"/>
                        <a:pt x="11" y="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81" name="Freeform 557"/>
                <p:cNvSpPr/>
                <p:nvPr/>
              </p:nvSpPr>
              <p:spPr bwMode="auto">
                <a:xfrm>
                  <a:off x="1157" y="1313"/>
                  <a:ext cx="43" cy="34"/>
                </a:xfrm>
                <a:custGeom>
                  <a:avLst/>
                  <a:gdLst>
                    <a:gd name="T0" fmla="*/ 2 w 42"/>
                    <a:gd name="T1" fmla="*/ 31 h 34"/>
                    <a:gd name="T2" fmla="*/ 11 w 42"/>
                    <a:gd name="T3" fmla="*/ 34 h 34"/>
                    <a:gd name="T4" fmla="*/ 42 w 42"/>
                    <a:gd name="T5" fmla="*/ 2 h 34"/>
                    <a:gd name="T6" fmla="*/ 41 w 42"/>
                    <a:gd name="T7" fmla="*/ 0 h 34"/>
                    <a:gd name="T8" fmla="*/ 38 w 42"/>
                    <a:gd name="T9" fmla="*/ 0 h 34"/>
                    <a:gd name="T10" fmla="*/ 37 w 42"/>
                    <a:gd name="T11" fmla="*/ 4 h 34"/>
                    <a:gd name="T12" fmla="*/ 27 w 42"/>
                    <a:gd name="T13" fmla="*/ 5 h 34"/>
                    <a:gd name="T14" fmla="*/ 25 w 42"/>
                    <a:gd name="T15" fmla="*/ 4 h 34"/>
                    <a:gd name="T16" fmla="*/ 0 w 42"/>
                    <a:gd name="T17" fmla="*/ 30 h 34"/>
                    <a:gd name="T18" fmla="*/ 2 w 42"/>
                    <a:gd name="T19" fmla="*/ 31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2" h="34">
                      <a:moveTo>
                        <a:pt x="2" y="31"/>
                      </a:moveTo>
                      <a:cubicBezTo>
                        <a:pt x="5" y="32"/>
                        <a:pt x="8" y="33"/>
                        <a:pt x="11" y="34"/>
                      </a:cubicBezTo>
                      <a:cubicBezTo>
                        <a:pt x="42" y="2"/>
                        <a:pt x="42" y="2"/>
                        <a:pt x="42" y="2"/>
                      </a:cubicBezTo>
                      <a:cubicBezTo>
                        <a:pt x="41" y="2"/>
                        <a:pt x="41" y="1"/>
                        <a:pt x="41" y="0"/>
                      </a:cubicBezTo>
                      <a:cubicBezTo>
                        <a:pt x="40" y="1"/>
                        <a:pt x="40" y="0"/>
                        <a:pt x="38" y="0"/>
                      </a:cubicBezTo>
                      <a:cubicBezTo>
                        <a:pt x="37" y="1"/>
                        <a:pt x="37" y="2"/>
                        <a:pt x="37" y="4"/>
                      </a:cubicBezTo>
                      <a:cubicBezTo>
                        <a:pt x="34" y="1"/>
                        <a:pt x="31" y="5"/>
                        <a:pt x="27" y="5"/>
                      </a:cubicBezTo>
                      <a:cubicBezTo>
                        <a:pt x="27" y="5"/>
                        <a:pt x="26" y="5"/>
                        <a:pt x="25" y="4"/>
                      </a:cubicBezTo>
                      <a:cubicBezTo>
                        <a:pt x="0" y="30"/>
                        <a:pt x="0" y="30"/>
                        <a:pt x="0" y="30"/>
                      </a:cubicBezTo>
                      <a:cubicBezTo>
                        <a:pt x="0" y="30"/>
                        <a:pt x="1" y="31"/>
                        <a:pt x="2" y="3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82" name="Freeform 558"/>
                <p:cNvSpPr/>
                <p:nvPr/>
              </p:nvSpPr>
              <p:spPr bwMode="auto">
                <a:xfrm>
                  <a:off x="1181" y="1320"/>
                  <a:ext cx="36" cy="29"/>
                </a:xfrm>
                <a:custGeom>
                  <a:avLst/>
                  <a:gdLst>
                    <a:gd name="T0" fmla="*/ 4 w 36"/>
                    <a:gd name="T1" fmla="*/ 29 h 29"/>
                    <a:gd name="T2" fmla="*/ 19 w 36"/>
                    <a:gd name="T3" fmla="*/ 25 h 29"/>
                    <a:gd name="T4" fmla="*/ 36 w 36"/>
                    <a:gd name="T5" fmla="*/ 7 h 29"/>
                    <a:gd name="T6" fmla="*/ 28 w 36"/>
                    <a:gd name="T7" fmla="*/ 0 h 29"/>
                    <a:gd name="T8" fmla="*/ 0 w 36"/>
                    <a:gd name="T9" fmla="*/ 29 h 29"/>
                    <a:gd name="T10" fmla="*/ 4 w 36"/>
                    <a:gd name="T11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29">
                      <a:moveTo>
                        <a:pt x="4" y="29"/>
                      </a:moveTo>
                      <a:cubicBezTo>
                        <a:pt x="10" y="29"/>
                        <a:pt x="14" y="27"/>
                        <a:pt x="19" y="25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4" y="4"/>
                        <a:pt x="30" y="4"/>
                        <a:pt x="28" y="0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1" y="29"/>
                        <a:pt x="2" y="29"/>
                        <a:pt x="4" y="2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83" name="Freeform 559"/>
                <p:cNvSpPr/>
                <p:nvPr/>
              </p:nvSpPr>
              <p:spPr bwMode="auto">
                <a:xfrm>
                  <a:off x="653" y="1757"/>
                  <a:ext cx="17" cy="12"/>
                </a:xfrm>
                <a:custGeom>
                  <a:avLst/>
                  <a:gdLst>
                    <a:gd name="T0" fmla="*/ 0 w 17"/>
                    <a:gd name="T1" fmla="*/ 12 h 12"/>
                    <a:gd name="T2" fmla="*/ 3 w 17"/>
                    <a:gd name="T3" fmla="*/ 12 h 12"/>
                    <a:gd name="T4" fmla="*/ 10 w 17"/>
                    <a:gd name="T5" fmla="*/ 8 h 12"/>
                    <a:gd name="T6" fmla="*/ 17 w 17"/>
                    <a:gd name="T7" fmla="*/ 0 h 12"/>
                    <a:gd name="T8" fmla="*/ 0 w 17"/>
                    <a:gd name="T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2">
                      <a:moveTo>
                        <a:pt x="0" y="12"/>
                      </a:move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4" y="11"/>
                        <a:pt x="7" y="9"/>
                        <a:pt x="10" y="8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9" y="2"/>
                        <a:pt x="4" y="8"/>
                        <a:pt x="0" y="1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84" name="Freeform 560"/>
                <p:cNvSpPr/>
                <p:nvPr/>
              </p:nvSpPr>
              <p:spPr bwMode="auto">
                <a:xfrm>
                  <a:off x="676" y="1758"/>
                  <a:ext cx="19" cy="10"/>
                </a:xfrm>
                <a:custGeom>
                  <a:avLst/>
                  <a:gdLst>
                    <a:gd name="T0" fmla="*/ 0 w 19"/>
                    <a:gd name="T1" fmla="*/ 8 h 10"/>
                    <a:gd name="T2" fmla="*/ 8 w 19"/>
                    <a:gd name="T3" fmla="*/ 8 h 10"/>
                    <a:gd name="T4" fmla="*/ 12 w 19"/>
                    <a:gd name="T5" fmla="*/ 10 h 10"/>
                    <a:gd name="T6" fmla="*/ 19 w 19"/>
                    <a:gd name="T7" fmla="*/ 4 h 10"/>
                    <a:gd name="T8" fmla="*/ 8 w 19"/>
                    <a:gd name="T9" fmla="*/ 0 h 10"/>
                    <a:gd name="T10" fmla="*/ 0 w 19"/>
                    <a:gd name="T11" fmla="*/ 8 h 10"/>
                    <a:gd name="T12" fmla="*/ 0 w 19"/>
                    <a:gd name="T13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" h="10">
                      <a:moveTo>
                        <a:pt x="0" y="8"/>
                      </a:move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9" y="4"/>
                        <a:pt x="19" y="4"/>
                        <a:pt x="19" y="4"/>
                      </a:cubicBezTo>
                      <a:cubicBezTo>
                        <a:pt x="15" y="3"/>
                        <a:pt x="12" y="1"/>
                        <a:pt x="8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85" name="Freeform 561"/>
                <p:cNvSpPr/>
                <p:nvPr/>
              </p:nvSpPr>
              <p:spPr bwMode="auto">
                <a:xfrm>
                  <a:off x="700" y="1765"/>
                  <a:ext cx="15" cy="12"/>
                </a:xfrm>
                <a:custGeom>
                  <a:avLst/>
                  <a:gdLst>
                    <a:gd name="T0" fmla="*/ 8 w 14"/>
                    <a:gd name="T1" fmla="*/ 2 h 12"/>
                    <a:gd name="T2" fmla="*/ 6 w 14"/>
                    <a:gd name="T3" fmla="*/ 0 h 12"/>
                    <a:gd name="T4" fmla="*/ 0 w 14"/>
                    <a:gd name="T5" fmla="*/ 6 h 12"/>
                    <a:gd name="T6" fmla="*/ 3 w 14"/>
                    <a:gd name="T7" fmla="*/ 8 h 12"/>
                    <a:gd name="T8" fmla="*/ 8 w 14"/>
                    <a:gd name="T9" fmla="*/ 12 h 12"/>
                    <a:gd name="T10" fmla="*/ 14 w 14"/>
                    <a:gd name="T11" fmla="*/ 6 h 12"/>
                    <a:gd name="T12" fmla="*/ 8 w 14"/>
                    <a:gd name="T13" fmla="*/ 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2">
                      <a:moveTo>
                        <a:pt x="8" y="2"/>
                      </a:move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7"/>
                        <a:pt x="0" y="8"/>
                        <a:pt x="3" y="8"/>
                      </a:cubicBezTo>
                      <a:cubicBezTo>
                        <a:pt x="3" y="11"/>
                        <a:pt x="5" y="12"/>
                        <a:pt x="8" y="12"/>
                      </a:cubicBezTo>
                      <a:cubicBezTo>
                        <a:pt x="14" y="6"/>
                        <a:pt x="14" y="6"/>
                        <a:pt x="14" y="6"/>
                      </a:cubicBezTo>
                      <a:cubicBezTo>
                        <a:pt x="12" y="5"/>
                        <a:pt x="10" y="4"/>
                        <a:pt x="8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86" name="Freeform 562"/>
                <p:cNvSpPr/>
                <p:nvPr/>
              </p:nvSpPr>
              <p:spPr bwMode="auto">
                <a:xfrm>
                  <a:off x="717" y="1774"/>
                  <a:ext cx="18" cy="11"/>
                </a:xfrm>
                <a:custGeom>
                  <a:avLst/>
                  <a:gdLst>
                    <a:gd name="T0" fmla="*/ 14 w 18"/>
                    <a:gd name="T1" fmla="*/ 2 h 11"/>
                    <a:gd name="T2" fmla="*/ 9 w 18"/>
                    <a:gd name="T3" fmla="*/ 2 h 11"/>
                    <a:gd name="T4" fmla="*/ 9 w 18"/>
                    <a:gd name="T5" fmla="*/ 0 h 11"/>
                    <a:gd name="T6" fmla="*/ 0 w 18"/>
                    <a:gd name="T7" fmla="*/ 10 h 11"/>
                    <a:gd name="T8" fmla="*/ 10 w 18"/>
                    <a:gd name="T9" fmla="*/ 11 h 11"/>
                    <a:gd name="T10" fmla="*/ 13 w 18"/>
                    <a:gd name="T11" fmla="*/ 11 h 11"/>
                    <a:gd name="T12" fmla="*/ 18 w 18"/>
                    <a:gd name="T13" fmla="*/ 6 h 11"/>
                    <a:gd name="T14" fmla="*/ 14 w 18"/>
                    <a:gd name="T15" fmla="*/ 2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11">
                      <a:moveTo>
                        <a:pt x="14" y="2"/>
                      </a:move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3" y="10"/>
                        <a:pt x="6" y="11"/>
                        <a:pt x="10" y="11"/>
                      </a:cubicBezTo>
                      <a:cubicBezTo>
                        <a:pt x="11" y="11"/>
                        <a:pt x="12" y="11"/>
                        <a:pt x="13" y="11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7" y="5"/>
                        <a:pt x="15" y="3"/>
                        <a:pt x="14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87" name="Freeform 563"/>
                <p:cNvSpPr/>
                <p:nvPr/>
              </p:nvSpPr>
              <p:spPr bwMode="auto">
                <a:xfrm>
                  <a:off x="707" y="1795"/>
                  <a:ext cx="11" cy="6"/>
                </a:xfrm>
                <a:custGeom>
                  <a:avLst/>
                  <a:gdLst>
                    <a:gd name="T0" fmla="*/ 0 w 11"/>
                    <a:gd name="T1" fmla="*/ 2 h 6"/>
                    <a:gd name="T2" fmla="*/ 5 w 11"/>
                    <a:gd name="T3" fmla="*/ 6 h 6"/>
                    <a:gd name="T4" fmla="*/ 7 w 11"/>
                    <a:gd name="T5" fmla="*/ 6 h 6"/>
                    <a:gd name="T6" fmla="*/ 11 w 11"/>
                    <a:gd name="T7" fmla="*/ 2 h 6"/>
                    <a:gd name="T8" fmla="*/ 3 w 11"/>
                    <a:gd name="T9" fmla="*/ 0 h 6"/>
                    <a:gd name="T10" fmla="*/ 0 w 11"/>
                    <a:gd name="T11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" h="6">
                      <a:moveTo>
                        <a:pt x="0" y="2"/>
                      </a:moveTo>
                      <a:cubicBezTo>
                        <a:pt x="0" y="4"/>
                        <a:pt x="2" y="6"/>
                        <a:pt x="5" y="6"/>
                      </a:cubicBezTo>
                      <a:cubicBezTo>
                        <a:pt x="6" y="6"/>
                        <a:pt x="6" y="6"/>
                        <a:pt x="7" y="6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9" y="2"/>
                        <a:pt x="6" y="0"/>
                        <a:pt x="3" y="0"/>
                      </a:cubicBezTo>
                      <a:cubicBezTo>
                        <a:pt x="2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88" name="Freeform 564"/>
                <p:cNvSpPr/>
                <p:nvPr/>
              </p:nvSpPr>
              <p:spPr bwMode="auto">
                <a:xfrm>
                  <a:off x="795" y="1795"/>
                  <a:ext cx="10" cy="5"/>
                </a:xfrm>
                <a:custGeom>
                  <a:avLst/>
                  <a:gdLst>
                    <a:gd name="T0" fmla="*/ 0 w 10"/>
                    <a:gd name="T1" fmla="*/ 2 h 5"/>
                    <a:gd name="T2" fmla="*/ 7 w 10"/>
                    <a:gd name="T3" fmla="*/ 5 h 5"/>
                    <a:gd name="T4" fmla="*/ 7 w 10"/>
                    <a:gd name="T5" fmla="*/ 5 h 5"/>
                    <a:gd name="T6" fmla="*/ 10 w 10"/>
                    <a:gd name="T7" fmla="*/ 2 h 5"/>
                    <a:gd name="T8" fmla="*/ 3 w 10"/>
                    <a:gd name="T9" fmla="*/ 0 h 5"/>
                    <a:gd name="T10" fmla="*/ 0 w 10"/>
                    <a:gd name="T11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5">
                      <a:moveTo>
                        <a:pt x="0" y="2"/>
                      </a:moveTo>
                      <a:cubicBezTo>
                        <a:pt x="0" y="4"/>
                        <a:pt x="3" y="5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8" y="1"/>
                        <a:pt x="3" y="0"/>
                        <a:pt x="3" y="0"/>
                      </a:cubicBezTo>
                      <a:cubicBezTo>
                        <a:pt x="2" y="0"/>
                        <a:pt x="0" y="0"/>
                        <a:pt x="0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89" name="Freeform 565"/>
                <p:cNvSpPr/>
                <p:nvPr/>
              </p:nvSpPr>
              <p:spPr bwMode="auto">
                <a:xfrm>
                  <a:off x="737" y="1794"/>
                  <a:ext cx="13" cy="6"/>
                </a:xfrm>
                <a:custGeom>
                  <a:avLst/>
                  <a:gdLst>
                    <a:gd name="T0" fmla="*/ 2 w 13"/>
                    <a:gd name="T1" fmla="*/ 0 h 6"/>
                    <a:gd name="T2" fmla="*/ 0 w 13"/>
                    <a:gd name="T3" fmla="*/ 1 h 6"/>
                    <a:gd name="T4" fmla="*/ 4 w 13"/>
                    <a:gd name="T5" fmla="*/ 6 h 6"/>
                    <a:gd name="T6" fmla="*/ 4 w 13"/>
                    <a:gd name="T7" fmla="*/ 4 h 6"/>
                    <a:gd name="T8" fmla="*/ 7 w 13"/>
                    <a:gd name="T9" fmla="*/ 4 h 6"/>
                    <a:gd name="T10" fmla="*/ 10 w 13"/>
                    <a:gd name="T11" fmla="*/ 4 h 6"/>
                    <a:gd name="T12" fmla="*/ 13 w 13"/>
                    <a:gd name="T13" fmla="*/ 1 h 6"/>
                    <a:gd name="T14" fmla="*/ 2 w 13"/>
                    <a:gd name="T1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6">
                      <a:moveTo>
                        <a:pt x="2" y="0"/>
                      </a:move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2" y="6"/>
                        <a:pt x="4" y="6"/>
                      </a:cubicBezTo>
                      <a:cubicBezTo>
                        <a:pt x="4" y="5"/>
                        <a:pt x="4" y="4"/>
                        <a:pt x="4" y="4"/>
                      </a:cubicBezTo>
                      <a:cubicBezTo>
                        <a:pt x="5" y="4"/>
                        <a:pt x="5" y="4"/>
                        <a:pt x="7" y="4"/>
                      </a:cubicBezTo>
                      <a:cubicBezTo>
                        <a:pt x="8" y="4"/>
                        <a:pt x="9" y="4"/>
                        <a:pt x="10" y="4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0" y="1"/>
                        <a:pt x="7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90" name="Freeform 566"/>
                <p:cNvSpPr/>
                <p:nvPr/>
              </p:nvSpPr>
              <p:spPr bwMode="auto">
                <a:xfrm>
                  <a:off x="746" y="1783"/>
                  <a:ext cx="14" cy="10"/>
                </a:xfrm>
                <a:custGeom>
                  <a:avLst/>
                  <a:gdLst>
                    <a:gd name="T0" fmla="*/ 9 w 14"/>
                    <a:gd name="T1" fmla="*/ 2 h 10"/>
                    <a:gd name="T2" fmla="*/ 2 w 14"/>
                    <a:gd name="T3" fmla="*/ 0 h 10"/>
                    <a:gd name="T4" fmla="*/ 0 w 14"/>
                    <a:gd name="T5" fmla="*/ 2 h 10"/>
                    <a:gd name="T6" fmla="*/ 3 w 14"/>
                    <a:gd name="T7" fmla="*/ 5 h 10"/>
                    <a:gd name="T8" fmla="*/ 5 w 14"/>
                    <a:gd name="T9" fmla="*/ 10 h 10"/>
                    <a:gd name="T10" fmla="*/ 14 w 14"/>
                    <a:gd name="T11" fmla="*/ 2 h 10"/>
                    <a:gd name="T12" fmla="*/ 9 w 14"/>
                    <a:gd name="T13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0">
                      <a:moveTo>
                        <a:pt x="9" y="2"/>
                      </a:moveTo>
                      <a:cubicBezTo>
                        <a:pt x="6" y="2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2" y="5"/>
                        <a:pt x="3" y="5"/>
                      </a:cubicBezTo>
                      <a:cubicBezTo>
                        <a:pt x="3" y="7"/>
                        <a:pt x="4" y="9"/>
                        <a:pt x="5" y="10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2" y="2"/>
                        <a:pt x="11" y="2"/>
                        <a:pt x="9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91" name="Freeform 567"/>
                <p:cNvSpPr/>
                <p:nvPr/>
              </p:nvSpPr>
              <p:spPr bwMode="auto">
                <a:xfrm>
                  <a:off x="758" y="1787"/>
                  <a:ext cx="22" cy="15"/>
                </a:xfrm>
                <a:custGeom>
                  <a:avLst/>
                  <a:gdLst>
                    <a:gd name="T0" fmla="*/ 21 w 22"/>
                    <a:gd name="T1" fmla="*/ 5 h 15"/>
                    <a:gd name="T2" fmla="*/ 14 w 22"/>
                    <a:gd name="T3" fmla="*/ 0 h 15"/>
                    <a:gd name="T4" fmla="*/ 0 w 22"/>
                    <a:gd name="T5" fmla="*/ 13 h 15"/>
                    <a:gd name="T6" fmla="*/ 2 w 22"/>
                    <a:gd name="T7" fmla="*/ 15 h 15"/>
                    <a:gd name="T8" fmla="*/ 9 w 22"/>
                    <a:gd name="T9" fmla="*/ 10 h 15"/>
                    <a:gd name="T10" fmla="*/ 11 w 22"/>
                    <a:gd name="T11" fmla="*/ 12 h 15"/>
                    <a:gd name="T12" fmla="*/ 16 w 22"/>
                    <a:gd name="T13" fmla="*/ 11 h 15"/>
                    <a:gd name="T14" fmla="*/ 17 w 22"/>
                    <a:gd name="T15" fmla="*/ 11 h 15"/>
                    <a:gd name="T16" fmla="*/ 22 w 22"/>
                    <a:gd name="T17" fmla="*/ 6 h 15"/>
                    <a:gd name="T18" fmla="*/ 19 w 22"/>
                    <a:gd name="T19" fmla="*/ 4 h 15"/>
                    <a:gd name="T20" fmla="*/ 21 w 22"/>
                    <a:gd name="T21" fmla="*/ 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2" h="15">
                      <a:moveTo>
                        <a:pt x="21" y="5"/>
                      </a:moveTo>
                      <a:cubicBezTo>
                        <a:pt x="18" y="3"/>
                        <a:pt x="16" y="1"/>
                        <a:pt x="14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4"/>
                        <a:pt x="1" y="15"/>
                        <a:pt x="2" y="15"/>
                      </a:cubicBezTo>
                      <a:cubicBezTo>
                        <a:pt x="5" y="15"/>
                        <a:pt x="5" y="10"/>
                        <a:pt x="9" y="10"/>
                      </a:cubicBezTo>
                      <a:cubicBezTo>
                        <a:pt x="10" y="10"/>
                        <a:pt x="10" y="12"/>
                        <a:pt x="11" y="12"/>
                      </a:cubicBezTo>
                      <a:cubicBezTo>
                        <a:pt x="13" y="12"/>
                        <a:pt x="14" y="11"/>
                        <a:pt x="16" y="11"/>
                      </a:cubicBezTo>
                      <a:cubicBezTo>
                        <a:pt x="17" y="11"/>
                        <a:pt x="17" y="11"/>
                        <a:pt x="17" y="11"/>
                      </a:cubicBezTo>
                      <a:cubicBezTo>
                        <a:pt x="22" y="6"/>
                        <a:pt x="22" y="6"/>
                        <a:pt x="22" y="6"/>
                      </a:cubicBezTo>
                      <a:cubicBezTo>
                        <a:pt x="21" y="6"/>
                        <a:pt x="20" y="5"/>
                        <a:pt x="19" y="4"/>
                      </a:cubicBezTo>
                      <a:lnTo>
                        <a:pt x="21" y="5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92" name="Freeform 568"/>
                <p:cNvSpPr/>
                <p:nvPr/>
              </p:nvSpPr>
              <p:spPr bwMode="auto">
                <a:xfrm>
                  <a:off x="704" y="1740"/>
                  <a:ext cx="5" cy="7"/>
                </a:xfrm>
                <a:custGeom>
                  <a:avLst/>
                  <a:gdLst>
                    <a:gd name="T0" fmla="*/ 1 w 4"/>
                    <a:gd name="T1" fmla="*/ 3 h 7"/>
                    <a:gd name="T2" fmla="*/ 0 w 4"/>
                    <a:gd name="T3" fmla="*/ 3 h 7"/>
                    <a:gd name="T4" fmla="*/ 2 w 4"/>
                    <a:gd name="T5" fmla="*/ 7 h 7"/>
                    <a:gd name="T6" fmla="*/ 4 w 4"/>
                    <a:gd name="T7" fmla="*/ 6 h 7"/>
                    <a:gd name="T8" fmla="*/ 1 w 4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7">
                      <a:moveTo>
                        <a:pt x="1" y="3"/>
                      </a:moveTo>
                      <a:cubicBezTo>
                        <a:pt x="1" y="3"/>
                        <a:pt x="0" y="0"/>
                        <a:pt x="0" y="3"/>
                      </a:cubicBezTo>
                      <a:cubicBezTo>
                        <a:pt x="0" y="3"/>
                        <a:pt x="0" y="7"/>
                        <a:pt x="2" y="7"/>
                      </a:cubicBezTo>
                      <a:cubicBezTo>
                        <a:pt x="3" y="7"/>
                        <a:pt x="4" y="7"/>
                        <a:pt x="4" y="6"/>
                      </a:cubicBezTo>
                      <a:cubicBezTo>
                        <a:pt x="4" y="4"/>
                        <a:pt x="3" y="3"/>
                        <a:pt x="1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93" name="Freeform 569"/>
                <p:cNvSpPr/>
                <p:nvPr/>
              </p:nvSpPr>
              <p:spPr bwMode="auto">
                <a:xfrm>
                  <a:off x="700" y="1727"/>
                  <a:ext cx="1" cy="1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94" name="Freeform 570"/>
                <p:cNvSpPr/>
                <p:nvPr/>
              </p:nvSpPr>
              <p:spPr bwMode="auto">
                <a:xfrm>
                  <a:off x="713" y="1729"/>
                  <a:ext cx="1" cy="3"/>
                </a:xfrm>
                <a:custGeom>
                  <a:avLst/>
                  <a:gdLst>
                    <a:gd name="T0" fmla="*/ 1 w 1"/>
                    <a:gd name="T1" fmla="*/ 2 h 3"/>
                    <a:gd name="T2" fmla="*/ 0 w 1"/>
                    <a:gd name="T3" fmla="*/ 0 h 3"/>
                    <a:gd name="T4" fmla="*/ 0 w 1"/>
                    <a:gd name="T5" fmla="*/ 1 h 3"/>
                    <a:gd name="T6" fmla="*/ 1 w 1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3"/>
                        <a:pt x="1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95" name="Freeform 571"/>
                <p:cNvSpPr/>
                <p:nvPr/>
              </p:nvSpPr>
              <p:spPr bwMode="auto">
                <a:xfrm>
                  <a:off x="741" y="1773"/>
                  <a:ext cx="1" cy="2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2 h 2"/>
                    <a:gd name="T6" fmla="*/ 1 w 1"/>
                    <a:gd name="T7" fmla="*/ 0 h 2"/>
                    <a:gd name="T8" fmla="*/ 0 w 1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96" name="Freeform 572"/>
                <p:cNvSpPr/>
                <p:nvPr/>
              </p:nvSpPr>
              <p:spPr bwMode="auto">
                <a:xfrm>
                  <a:off x="5" y="1283"/>
                  <a:ext cx="6" cy="5"/>
                </a:xfrm>
                <a:custGeom>
                  <a:avLst/>
                  <a:gdLst>
                    <a:gd name="T0" fmla="*/ 2 w 6"/>
                    <a:gd name="T1" fmla="*/ 0 h 5"/>
                    <a:gd name="T2" fmla="*/ 0 w 6"/>
                    <a:gd name="T3" fmla="*/ 5 h 5"/>
                    <a:gd name="T4" fmla="*/ 6 w 6"/>
                    <a:gd name="T5" fmla="*/ 0 h 5"/>
                    <a:gd name="T6" fmla="*/ 2 w 6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5">
                      <a:moveTo>
                        <a:pt x="2" y="0"/>
                      </a:moveTo>
                      <a:cubicBezTo>
                        <a:pt x="2" y="1"/>
                        <a:pt x="1" y="3"/>
                        <a:pt x="0" y="5"/>
                      </a:cubicBezTo>
                      <a:cubicBezTo>
                        <a:pt x="6" y="0"/>
                        <a:pt x="6" y="0"/>
                        <a:pt x="6" y="0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97" name="Freeform 573"/>
                <p:cNvSpPr/>
                <p:nvPr/>
              </p:nvSpPr>
              <p:spPr bwMode="auto">
                <a:xfrm>
                  <a:off x="12" y="1256"/>
                  <a:ext cx="53" cy="45"/>
                </a:xfrm>
                <a:custGeom>
                  <a:avLst/>
                  <a:gdLst>
                    <a:gd name="T0" fmla="*/ 46 w 53"/>
                    <a:gd name="T1" fmla="*/ 1 h 45"/>
                    <a:gd name="T2" fmla="*/ 29 w 53"/>
                    <a:gd name="T3" fmla="*/ 10 h 45"/>
                    <a:gd name="T4" fmla="*/ 0 w 53"/>
                    <a:gd name="T5" fmla="*/ 39 h 45"/>
                    <a:gd name="T6" fmla="*/ 6 w 53"/>
                    <a:gd name="T7" fmla="*/ 41 h 45"/>
                    <a:gd name="T8" fmla="*/ 9 w 53"/>
                    <a:gd name="T9" fmla="*/ 45 h 45"/>
                    <a:gd name="T10" fmla="*/ 53 w 53"/>
                    <a:gd name="T11" fmla="*/ 1 h 45"/>
                    <a:gd name="T12" fmla="*/ 46 w 53"/>
                    <a:gd name="T13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45">
                      <a:moveTo>
                        <a:pt x="46" y="1"/>
                      </a:moveTo>
                      <a:cubicBezTo>
                        <a:pt x="40" y="3"/>
                        <a:pt x="35" y="6"/>
                        <a:pt x="29" y="1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3" y="40"/>
                        <a:pt x="5" y="40"/>
                        <a:pt x="6" y="41"/>
                      </a:cubicBezTo>
                      <a:cubicBezTo>
                        <a:pt x="7" y="42"/>
                        <a:pt x="8" y="43"/>
                        <a:pt x="9" y="45"/>
                      </a:cubicBezTo>
                      <a:cubicBezTo>
                        <a:pt x="53" y="1"/>
                        <a:pt x="53" y="1"/>
                        <a:pt x="53" y="1"/>
                      </a:cubicBezTo>
                      <a:cubicBezTo>
                        <a:pt x="51" y="1"/>
                        <a:pt x="49" y="0"/>
                        <a:pt x="46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98" name="Freeform 574"/>
                <p:cNvSpPr/>
                <p:nvPr/>
              </p:nvSpPr>
              <p:spPr bwMode="auto">
                <a:xfrm>
                  <a:off x="2" y="1317"/>
                  <a:ext cx="25" cy="23"/>
                </a:xfrm>
                <a:custGeom>
                  <a:avLst/>
                  <a:gdLst>
                    <a:gd name="T0" fmla="*/ 23 w 25"/>
                    <a:gd name="T1" fmla="*/ 0 h 23"/>
                    <a:gd name="T2" fmla="*/ 18 w 25"/>
                    <a:gd name="T3" fmla="*/ 0 h 23"/>
                    <a:gd name="T4" fmla="*/ 16 w 25"/>
                    <a:gd name="T5" fmla="*/ 1 h 23"/>
                    <a:gd name="T6" fmla="*/ 0 w 25"/>
                    <a:gd name="T7" fmla="*/ 17 h 23"/>
                    <a:gd name="T8" fmla="*/ 0 w 25"/>
                    <a:gd name="T9" fmla="*/ 17 h 23"/>
                    <a:gd name="T10" fmla="*/ 4 w 25"/>
                    <a:gd name="T11" fmla="*/ 23 h 23"/>
                    <a:gd name="T12" fmla="*/ 9 w 25"/>
                    <a:gd name="T13" fmla="*/ 23 h 23"/>
                    <a:gd name="T14" fmla="*/ 25 w 25"/>
                    <a:gd name="T15" fmla="*/ 6 h 23"/>
                    <a:gd name="T16" fmla="*/ 23 w 25"/>
                    <a:gd name="T17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23">
                      <a:moveTo>
                        <a:pt x="23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7" y="0"/>
                        <a:pt x="17" y="0"/>
                        <a:pt x="16" y="1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9"/>
                        <a:pt x="4" y="21"/>
                        <a:pt x="4" y="23"/>
                      </a:cubicBezTo>
                      <a:cubicBezTo>
                        <a:pt x="5" y="23"/>
                        <a:pt x="7" y="23"/>
                        <a:pt x="9" y="23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4" y="6"/>
                        <a:pt x="23" y="5"/>
                        <a:pt x="2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499" name="Freeform 575"/>
                <p:cNvSpPr/>
                <p:nvPr/>
              </p:nvSpPr>
              <p:spPr bwMode="auto">
                <a:xfrm>
                  <a:off x="27" y="1251"/>
                  <a:ext cx="70" cy="63"/>
                </a:xfrm>
                <a:custGeom>
                  <a:avLst/>
                  <a:gdLst>
                    <a:gd name="T0" fmla="*/ 69 w 69"/>
                    <a:gd name="T1" fmla="*/ 4 h 63"/>
                    <a:gd name="T2" fmla="*/ 66 w 69"/>
                    <a:gd name="T3" fmla="*/ 2 h 63"/>
                    <a:gd name="T4" fmla="*/ 59 w 69"/>
                    <a:gd name="T5" fmla="*/ 6 h 63"/>
                    <a:gd name="T6" fmla="*/ 62 w 69"/>
                    <a:gd name="T7" fmla="*/ 2 h 63"/>
                    <a:gd name="T8" fmla="*/ 58 w 69"/>
                    <a:gd name="T9" fmla="*/ 0 h 63"/>
                    <a:gd name="T10" fmla="*/ 0 w 69"/>
                    <a:gd name="T11" fmla="*/ 58 h 63"/>
                    <a:gd name="T12" fmla="*/ 10 w 69"/>
                    <a:gd name="T13" fmla="*/ 63 h 63"/>
                    <a:gd name="T14" fmla="*/ 69 w 69"/>
                    <a:gd name="T15" fmla="*/ 4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69" h="63">
                      <a:moveTo>
                        <a:pt x="69" y="4"/>
                      </a:moveTo>
                      <a:cubicBezTo>
                        <a:pt x="68" y="3"/>
                        <a:pt x="68" y="3"/>
                        <a:pt x="66" y="2"/>
                      </a:cubicBezTo>
                      <a:cubicBezTo>
                        <a:pt x="65" y="4"/>
                        <a:pt x="62" y="6"/>
                        <a:pt x="59" y="6"/>
                      </a:cubicBezTo>
                      <a:cubicBezTo>
                        <a:pt x="60" y="4"/>
                        <a:pt x="61" y="4"/>
                        <a:pt x="62" y="2"/>
                      </a:cubicBezTo>
                      <a:cubicBezTo>
                        <a:pt x="60" y="2"/>
                        <a:pt x="59" y="1"/>
                        <a:pt x="58" y="0"/>
                      </a:cubicBez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4" y="60"/>
                        <a:pt x="8" y="61"/>
                        <a:pt x="10" y="63"/>
                      </a:cubicBezTo>
                      <a:lnTo>
                        <a:pt x="69" y="4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00" name="Freeform 576"/>
                <p:cNvSpPr/>
                <p:nvPr/>
              </p:nvSpPr>
              <p:spPr bwMode="auto">
                <a:xfrm>
                  <a:off x="24" y="1256"/>
                  <a:ext cx="97" cy="87"/>
                </a:xfrm>
                <a:custGeom>
                  <a:avLst/>
                  <a:gdLst>
                    <a:gd name="T0" fmla="*/ 90 w 96"/>
                    <a:gd name="T1" fmla="*/ 0 h 87"/>
                    <a:gd name="T2" fmla="*/ 85 w 96"/>
                    <a:gd name="T3" fmla="*/ 0 h 87"/>
                    <a:gd name="T4" fmla="*/ 0 w 96"/>
                    <a:gd name="T5" fmla="*/ 85 h 87"/>
                    <a:gd name="T6" fmla="*/ 8 w 96"/>
                    <a:gd name="T7" fmla="*/ 87 h 87"/>
                    <a:gd name="T8" fmla="*/ 14 w 96"/>
                    <a:gd name="T9" fmla="*/ 86 h 87"/>
                    <a:gd name="T10" fmla="*/ 96 w 96"/>
                    <a:gd name="T11" fmla="*/ 4 h 87"/>
                    <a:gd name="T12" fmla="*/ 90 w 96"/>
                    <a:gd name="T13" fmla="*/ 0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6" h="87">
                      <a:moveTo>
                        <a:pt x="90" y="0"/>
                      </a:moveTo>
                      <a:cubicBezTo>
                        <a:pt x="85" y="0"/>
                        <a:pt x="85" y="0"/>
                        <a:pt x="85" y="0"/>
                      </a:cubicBezTo>
                      <a:cubicBezTo>
                        <a:pt x="0" y="85"/>
                        <a:pt x="0" y="85"/>
                        <a:pt x="0" y="85"/>
                      </a:cubicBezTo>
                      <a:cubicBezTo>
                        <a:pt x="2" y="86"/>
                        <a:pt x="4" y="87"/>
                        <a:pt x="8" y="87"/>
                      </a:cubicBezTo>
                      <a:cubicBezTo>
                        <a:pt x="11" y="87"/>
                        <a:pt x="12" y="87"/>
                        <a:pt x="14" y="86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3" y="3"/>
                        <a:pt x="92" y="2"/>
                        <a:pt x="9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01" name="Freeform 577"/>
                <p:cNvSpPr/>
                <p:nvPr/>
              </p:nvSpPr>
              <p:spPr bwMode="auto">
                <a:xfrm>
                  <a:off x="11" y="1261"/>
                  <a:ext cx="136" cy="131"/>
                </a:xfrm>
                <a:custGeom>
                  <a:avLst/>
                  <a:gdLst>
                    <a:gd name="T0" fmla="*/ 132 w 135"/>
                    <a:gd name="T1" fmla="*/ 0 h 131"/>
                    <a:gd name="T2" fmla="*/ 121 w 135"/>
                    <a:gd name="T3" fmla="*/ 0 h 131"/>
                    <a:gd name="T4" fmla="*/ 40 w 135"/>
                    <a:gd name="T5" fmla="*/ 83 h 131"/>
                    <a:gd name="T6" fmla="*/ 40 w 135"/>
                    <a:gd name="T7" fmla="*/ 83 h 131"/>
                    <a:gd name="T8" fmla="*/ 40 w 135"/>
                    <a:gd name="T9" fmla="*/ 83 h 131"/>
                    <a:gd name="T10" fmla="*/ 36 w 135"/>
                    <a:gd name="T11" fmla="*/ 86 h 131"/>
                    <a:gd name="T12" fmla="*/ 39 w 135"/>
                    <a:gd name="T13" fmla="*/ 90 h 131"/>
                    <a:gd name="T14" fmla="*/ 23 w 135"/>
                    <a:gd name="T15" fmla="*/ 99 h 131"/>
                    <a:gd name="T16" fmla="*/ 0 w 135"/>
                    <a:gd name="T17" fmla="*/ 121 h 131"/>
                    <a:gd name="T18" fmla="*/ 7 w 135"/>
                    <a:gd name="T19" fmla="*/ 128 h 131"/>
                    <a:gd name="T20" fmla="*/ 3 w 135"/>
                    <a:gd name="T21" fmla="*/ 129 h 131"/>
                    <a:gd name="T22" fmla="*/ 5 w 135"/>
                    <a:gd name="T23" fmla="*/ 131 h 131"/>
                    <a:gd name="T24" fmla="*/ 135 w 135"/>
                    <a:gd name="T25" fmla="*/ 2 h 131"/>
                    <a:gd name="T26" fmla="*/ 132 w 135"/>
                    <a:gd name="T27" fmla="*/ 0 h 1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35" h="131">
                      <a:moveTo>
                        <a:pt x="132" y="0"/>
                      </a:moveTo>
                      <a:cubicBezTo>
                        <a:pt x="121" y="0"/>
                        <a:pt x="121" y="0"/>
                        <a:pt x="121" y="0"/>
                      </a:cubicBezTo>
                      <a:cubicBezTo>
                        <a:pt x="40" y="83"/>
                        <a:pt x="40" y="83"/>
                        <a:pt x="40" y="83"/>
                      </a:cubicBezTo>
                      <a:cubicBezTo>
                        <a:pt x="40" y="83"/>
                        <a:pt x="40" y="83"/>
                        <a:pt x="40" y="83"/>
                      </a:cubicBezTo>
                      <a:cubicBezTo>
                        <a:pt x="40" y="83"/>
                        <a:pt x="40" y="83"/>
                        <a:pt x="40" y="83"/>
                      </a:cubicBezTo>
                      <a:cubicBezTo>
                        <a:pt x="36" y="86"/>
                        <a:pt x="36" y="86"/>
                        <a:pt x="36" y="86"/>
                      </a:cubicBezTo>
                      <a:cubicBezTo>
                        <a:pt x="37" y="87"/>
                        <a:pt x="39" y="89"/>
                        <a:pt x="39" y="90"/>
                      </a:cubicBezTo>
                      <a:cubicBezTo>
                        <a:pt x="39" y="92"/>
                        <a:pt x="29" y="97"/>
                        <a:pt x="23" y="99"/>
                      </a:cubicBezTo>
                      <a:cubicBezTo>
                        <a:pt x="0" y="121"/>
                        <a:pt x="0" y="121"/>
                        <a:pt x="0" y="121"/>
                      </a:cubicBezTo>
                      <a:cubicBezTo>
                        <a:pt x="3" y="123"/>
                        <a:pt x="6" y="125"/>
                        <a:pt x="7" y="128"/>
                      </a:cubicBezTo>
                      <a:cubicBezTo>
                        <a:pt x="6" y="128"/>
                        <a:pt x="4" y="129"/>
                        <a:pt x="3" y="129"/>
                      </a:cubicBezTo>
                      <a:cubicBezTo>
                        <a:pt x="3" y="130"/>
                        <a:pt x="4" y="130"/>
                        <a:pt x="5" y="131"/>
                      </a:cubicBezTo>
                      <a:cubicBezTo>
                        <a:pt x="135" y="2"/>
                        <a:pt x="135" y="2"/>
                        <a:pt x="135" y="2"/>
                      </a:cubicBezTo>
                      <a:cubicBezTo>
                        <a:pt x="134" y="2"/>
                        <a:pt x="133" y="1"/>
                        <a:pt x="13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02" name="Freeform 578"/>
                <p:cNvSpPr/>
                <p:nvPr/>
              </p:nvSpPr>
              <p:spPr bwMode="auto">
                <a:xfrm>
                  <a:off x="24" y="1267"/>
                  <a:ext cx="146" cy="137"/>
                </a:xfrm>
                <a:custGeom>
                  <a:avLst/>
                  <a:gdLst>
                    <a:gd name="T0" fmla="*/ 132 w 145"/>
                    <a:gd name="T1" fmla="*/ 0 h 136"/>
                    <a:gd name="T2" fmla="*/ 0 w 145"/>
                    <a:gd name="T3" fmla="*/ 132 h 136"/>
                    <a:gd name="T4" fmla="*/ 8 w 145"/>
                    <a:gd name="T5" fmla="*/ 136 h 136"/>
                    <a:gd name="T6" fmla="*/ 15 w 145"/>
                    <a:gd name="T7" fmla="*/ 131 h 136"/>
                    <a:gd name="T8" fmla="*/ 15 w 145"/>
                    <a:gd name="T9" fmla="*/ 131 h 136"/>
                    <a:gd name="T10" fmla="*/ 145 w 145"/>
                    <a:gd name="T11" fmla="*/ 1 h 136"/>
                    <a:gd name="T12" fmla="*/ 132 w 145"/>
                    <a:gd name="T13" fmla="*/ 0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5" h="136">
                      <a:moveTo>
                        <a:pt x="132" y="0"/>
                      </a:move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4" y="134"/>
                        <a:pt x="7" y="136"/>
                        <a:pt x="8" y="136"/>
                      </a:cubicBezTo>
                      <a:cubicBezTo>
                        <a:pt x="9" y="136"/>
                        <a:pt x="13" y="131"/>
                        <a:pt x="15" y="131"/>
                      </a:cubicBezTo>
                      <a:cubicBezTo>
                        <a:pt x="15" y="131"/>
                        <a:pt x="15" y="131"/>
                        <a:pt x="15" y="131"/>
                      </a:cubicBezTo>
                      <a:cubicBezTo>
                        <a:pt x="145" y="1"/>
                        <a:pt x="145" y="1"/>
                        <a:pt x="145" y="1"/>
                      </a:cubicBezTo>
                      <a:cubicBezTo>
                        <a:pt x="141" y="1"/>
                        <a:pt x="137" y="0"/>
                        <a:pt x="13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03" name="Freeform 579"/>
                <p:cNvSpPr/>
                <p:nvPr/>
              </p:nvSpPr>
              <p:spPr bwMode="auto">
                <a:xfrm>
                  <a:off x="42" y="1266"/>
                  <a:ext cx="157" cy="150"/>
                </a:xfrm>
                <a:custGeom>
                  <a:avLst/>
                  <a:gdLst>
                    <a:gd name="T0" fmla="*/ 146 w 156"/>
                    <a:gd name="T1" fmla="*/ 0 h 149"/>
                    <a:gd name="T2" fmla="*/ 143 w 156"/>
                    <a:gd name="T3" fmla="*/ 1 h 149"/>
                    <a:gd name="T4" fmla="*/ 0 w 156"/>
                    <a:gd name="T5" fmla="*/ 143 h 149"/>
                    <a:gd name="T6" fmla="*/ 2 w 156"/>
                    <a:gd name="T7" fmla="*/ 149 h 149"/>
                    <a:gd name="T8" fmla="*/ 5 w 156"/>
                    <a:gd name="T9" fmla="*/ 148 h 149"/>
                    <a:gd name="T10" fmla="*/ 8 w 156"/>
                    <a:gd name="T11" fmla="*/ 148 h 149"/>
                    <a:gd name="T12" fmla="*/ 9 w 156"/>
                    <a:gd name="T13" fmla="*/ 143 h 149"/>
                    <a:gd name="T14" fmla="*/ 13 w 156"/>
                    <a:gd name="T15" fmla="*/ 146 h 149"/>
                    <a:gd name="T16" fmla="*/ 156 w 156"/>
                    <a:gd name="T17" fmla="*/ 3 h 149"/>
                    <a:gd name="T18" fmla="*/ 146 w 156"/>
                    <a:gd name="T19" fmla="*/ 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6" h="149">
                      <a:moveTo>
                        <a:pt x="146" y="0"/>
                      </a:moveTo>
                      <a:cubicBezTo>
                        <a:pt x="145" y="0"/>
                        <a:pt x="144" y="0"/>
                        <a:pt x="143" y="1"/>
                      </a:cubicBezTo>
                      <a:cubicBezTo>
                        <a:pt x="0" y="143"/>
                        <a:pt x="0" y="143"/>
                        <a:pt x="0" y="143"/>
                      </a:cubicBezTo>
                      <a:cubicBezTo>
                        <a:pt x="0" y="146"/>
                        <a:pt x="1" y="149"/>
                        <a:pt x="2" y="149"/>
                      </a:cubicBezTo>
                      <a:cubicBezTo>
                        <a:pt x="3" y="149"/>
                        <a:pt x="3" y="148"/>
                        <a:pt x="5" y="148"/>
                      </a:cubicBezTo>
                      <a:cubicBezTo>
                        <a:pt x="6" y="148"/>
                        <a:pt x="6" y="148"/>
                        <a:pt x="8" y="148"/>
                      </a:cubicBezTo>
                      <a:cubicBezTo>
                        <a:pt x="8" y="145"/>
                        <a:pt x="8" y="145"/>
                        <a:pt x="9" y="143"/>
                      </a:cubicBezTo>
                      <a:cubicBezTo>
                        <a:pt x="10" y="144"/>
                        <a:pt x="11" y="145"/>
                        <a:pt x="13" y="146"/>
                      </a:cubicBezTo>
                      <a:cubicBezTo>
                        <a:pt x="156" y="3"/>
                        <a:pt x="156" y="3"/>
                        <a:pt x="156" y="3"/>
                      </a:cubicBezTo>
                      <a:cubicBezTo>
                        <a:pt x="153" y="1"/>
                        <a:pt x="150" y="0"/>
                        <a:pt x="146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04" name="Freeform 580"/>
                <p:cNvSpPr/>
                <p:nvPr/>
              </p:nvSpPr>
              <p:spPr bwMode="auto">
                <a:xfrm>
                  <a:off x="19" y="1438"/>
                  <a:ext cx="40" cy="26"/>
                </a:xfrm>
                <a:custGeom>
                  <a:avLst/>
                  <a:gdLst>
                    <a:gd name="T0" fmla="*/ 34 w 40"/>
                    <a:gd name="T1" fmla="*/ 5 h 26"/>
                    <a:gd name="T2" fmla="*/ 20 w 40"/>
                    <a:gd name="T3" fmla="*/ 9 h 26"/>
                    <a:gd name="T4" fmla="*/ 11 w 40"/>
                    <a:gd name="T5" fmla="*/ 18 h 26"/>
                    <a:gd name="T6" fmla="*/ 5 w 40"/>
                    <a:gd name="T7" fmla="*/ 20 h 26"/>
                    <a:gd name="T8" fmla="*/ 0 w 40"/>
                    <a:gd name="T9" fmla="*/ 24 h 26"/>
                    <a:gd name="T10" fmla="*/ 25 w 40"/>
                    <a:gd name="T11" fmla="*/ 14 h 26"/>
                    <a:gd name="T12" fmla="*/ 26 w 40"/>
                    <a:gd name="T13" fmla="*/ 14 h 26"/>
                    <a:gd name="T14" fmla="*/ 40 w 40"/>
                    <a:gd name="T15" fmla="*/ 0 h 26"/>
                    <a:gd name="T16" fmla="*/ 34 w 40"/>
                    <a:gd name="T17" fmla="*/ 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" h="26">
                      <a:moveTo>
                        <a:pt x="34" y="5"/>
                      </a:moveTo>
                      <a:cubicBezTo>
                        <a:pt x="30" y="9"/>
                        <a:pt x="25" y="6"/>
                        <a:pt x="20" y="9"/>
                      </a:cubicBezTo>
                      <a:cubicBezTo>
                        <a:pt x="17" y="11"/>
                        <a:pt x="15" y="16"/>
                        <a:pt x="11" y="18"/>
                      </a:cubicBezTo>
                      <a:cubicBezTo>
                        <a:pt x="9" y="19"/>
                        <a:pt x="7" y="20"/>
                        <a:pt x="5" y="20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10" y="26"/>
                        <a:pt x="16" y="15"/>
                        <a:pt x="25" y="14"/>
                      </a:cubicBezTo>
                      <a:cubicBezTo>
                        <a:pt x="25" y="14"/>
                        <a:pt x="26" y="14"/>
                        <a:pt x="26" y="14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7" y="1"/>
                        <a:pt x="35" y="3"/>
                        <a:pt x="34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05" name="Freeform 581"/>
                <p:cNvSpPr/>
                <p:nvPr/>
              </p:nvSpPr>
              <p:spPr bwMode="auto">
                <a:xfrm>
                  <a:off x="68" y="1272"/>
                  <a:ext cx="151" cy="143"/>
                </a:xfrm>
                <a:custGeom>
                  <a:avLst/>
                  <a:gdLst>
                    <a:gd name="T0" fmla="*/ 16 w 150"/>
                    <a:gd name="T1" fmla="*/ 139 h 142"/>
                    <a:gd name="T2" fmla="*/ 16 w 150"/>
                    <a:gd name="T3" fmla="*/ 139 h 142"/>
                    <a:gd name="T4" fmla="*/ 150 w 150"/>
                    <a:gd name="T5" fmla="*/ 6 h 142"/>
                    <a:gd name="T6" fmla="*/ 144 w 150"/>
                    <a:gd name="T7" fmla="*/ 3 h 142"/>
                    <a:gd name="T8" fmla="*/ 141 w 150"/>
                    <a:gd name="T9" fmla="*/ 0 h 142"/>
                    <a:gd name="T10" fmla="*/ 0 w 150"/>
                    <a:gd name="T11" fmla="*/ 140 h 142"/>
                    <a:gd name="T12" fmla="*/ 5 w 150"/>
                    <a:gd name="T13" fmla="*/ 142 h 142"/>
                    <a:gd name="T14" fmla="*/ 16 w 150"/>
                    <a:gd name="T15" fmla="*/ 139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0" h="142">
                      <a:moveTo>
                        <a:pt x="16" y="139"/>
                      </a:moveTo>
                      <a:cubicBezTo>
                        <a:pt x="16" y="139"/>
                        <a:pt x="16" y="139"/>
                        <a:pt x="16" y="139"/>
                      </a:cubicBezTo>
                      <a:cubicBezTo>
                        <a:pt x="150" y="6"/>
                        <a:pt x="150" y="6"/>
                        <a:pt x="150" y="6"/>
                      </a:cubicBezTo>
                      <a:cubicBezTo>
                        <a:pt x="148" y="5"/>
                        <a:pt x="146" y="4"/>
                        <a:pt x="144" y="3"/>
                      </a:cubicBezTo>
                      <a:cubicBezTo>
                        <a:pt x="144" y="3"/>
                        <a:pt x="141" y="1"/>
                        <a:pt x="141" y="0"/>
                      </a:cubicBezTo>
                      <a:cubicBezTo>
                        <a:pt x="0" y="140"/>
                        <a:pt x="0" y="140"/>
                        <a:pt x="0" y="140"/>
                      </a:cubicBezTo>
                      <a:cubicBezTo>
                        <a:pt x="2" y="141"/>
                        <a:pt x="3" y="142"/>
                        <a:pt x="5" y="142"/>
                      </a:cubicBezTo>
                      <a:cubicBezTo>
                        <a:pt x="10" y="142"/>
                        <a:pt x="12" y="139"/>
                        <a:pt x="16" y="13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06" name="Freeform 582"/>
                <p:cNvSpPr/>
                <p:nvPr/>
              </p:nvSpPr>
              <p:spPr bwMode="auto">
                <a:xfrm>
                  <a:off x="69" y="1404"/>
                  <a:ext cx="39" cy="38"/>
                </a:xfrm>
                <a:custGeom>
                  <a:avLst/>
                  <a:gdLst>
                    <a:gd name="T0" fmla="*/ 16 w 38"/>
                    <a:gd name="T1" fmla="*/ 27 h 38"/>
                    <a:gd name="T2" fmla="*/ 24 w 38"/>
                    <a:gd name="T3" fmla="*/ 20 h 38"/>
                    <a:gd name="T4" fmla="*/ 37 w 38"/>
                    <a:gd name="T5" fmla="*/ 9 h 38"/>
                    <a:gd name="T6" fmla="*/ 37 w 38"/>
                    <a:gd name="T7" fmla="*/ 5 h 38"/>
                    <a:gd name="T8" fmla="*/ 38 w 38"/>
                    <a:gd name="T9" fmla="*/ 0 h 38"/>
                    <a:gd name="T10" fmla="*/ 0 w 38"/>
                    <a:gd name="T11" fmla="*/ 38 h 38"/>
                    <a:gd name="T12" fmla="*/ 16 w 38"/>
                    <a:gd name="T13" fmla="*/ 27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38">
                      <a:moveTo>
                        <a:pt x="16" y="27"/>
                      </a:moveTo>
                      <a:cubicBezTo>
                        <a:pt x="18" y="24"/>
                        <a:pt x="20" y="21"/>
                        <a:pt x="24" y="20"/>
                      </a:cubicBezTo>
                      <a:cubicBezTo>
                        <a:pt x="30" y="18"/>
                        <a:pt x="37" y="15"/>
                        <a:pt x="37" y="9"/>
                      </a:cubicBezTo>
                      <a:cubicBezTo>
                        <a:pt x="37" y="8"/>
                        <a:pt x="37" y="6"/>
                        <a:pt x="37" y="5"/>
                      </a:cubicBezTo>
                      <a:cubicBezTo>
                        <a:pt x="37" y="3"/>
                        <a:pt x="37" y="2"/>
                        <a:pt x="38" y="0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5" y="34"/>
                        <a:pt x="12" y="31"/>
                        <a:pt x="16" y="2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07" name="Freeform 583"/>
                <p:cNvSpPr/>
                <p:nvPr/>
              </p:nvSpPr>
              <p:spPr bwMode="auto">
                <a:xfrm>
                  <a:off x="241" y="1277"/>
                  <a:ext cx="9" cy="5"/>
                </a:xfrm>
                <a:custGeom>
                  <a:avLst/>
                  <a:gdLst>
                    <a:gd name="T0" fmla="*/ 3 w 9"/>
                    <a:gd name="T1" fmla="*/ 5 h 5"/>
                    <a:gd name="T2" fmla="*/ 9 w 9"/>
                    <a:gd name="T3" fmla="*/ 0 h 5"/>
                    <a:gd name="T4" fmla="*/ 3 w 9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9" h="5">
                      <a:moveTo>
                        <a:pt x="3" y="5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0" y="0"/>
                        <a:pt x="2" y="3"/>
                        <a:pt x="3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08" name="Freeform 584"/>
                <p:cNvSpPr/>
                <p:nvPr/>
              </p:nvSpPr>
              <p:spPr bwMode="auto">
                <a:xfrm>
                  <a:off x="119" y="1282"/>
                  <a:ext cx="124" cy="125"/>
                </a:xfrm>
                <a:custGeom>
                  <a:avLst/>
                  <a:gdLst>
                    <a:gd name="T0" fmla="*/ 110 w 123"/>
                    <a:gd name="T1" fmla="*/ 0 h 124"/>
                    <a:gd name="T2" fmla="*/ 9 w 123"/>
                    <a:gd name="T3" fmla="*/ 101 h 124"/>
                    <a:gd name="T4" fmla="*/ 11 w 123"/>
                    <a:gd name="T5" fmla="*/ 100 h 124"/>
                    <a:gd name="T6" fmla="*/ 14 w 123"/>
                    <a:gd name="T7" fmla="*/ 100 h 124"/>
                    <a:gd name="T8" fmla="*/ 14 w 123"/>
                    <a:gd name="T9" fmla="*/ 104 h 124"/>
                    <a:gd name="T10" fmla="*/ 2 w 123"/>
                    <a:gd name="T11" fmla="*/ 117 h 124"/>
                    <a:gd name="T12" fmla="*/ 2 w 123"/>
                    <a:gd name="T13" fmla="*/ 121 h 124"/>
                    <a:gd name="T14" fmla="*/ 0 w 123"/>
                    <a:gd name="T15" fmla="*/ 123 h 124"/>
                    <a:gd name="T16" fmla="*/ 0 w 123"/>
                    <a:gd name="T17" fmla="*/ 124 h 124"/>
                    <a:gd name="T18" fmla="*/ 123 w 123"/>
                    <a:gd name="T19" fmla="*/ 1 h 124"/>
                    <a:gd name="T20" fmla="*/ 110 w 123"/>
                    <a:gd name="T21" fmla="*/ 0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3" h="124">
                      <a:moveTo>
                        <a:pt x="110" y="0"/>
                      </a:moveTo>
                      <a:cubicBezTo>
                        <a:pt x="9" y="101"/>
                        <a:pt x="9" y="101"/>
                        <a:pt x="9" y="101"/>
                      </a:cubicBezTo>
                      <a:cubicBezTo>
                        <a:pt x="9" y="101"/>
                        <a:pt x="10" y="100"/>
                        <a:pt x="11" y="100"/>
                      </a:cubicBezTo>
                      <a:cubicBezTo>
                        <a:pt x="12" y="100"/>
                        <a:pt x="12" y="100"/>
                        <a:pt x="14" y="100"/>
                      </a:cubicBezTo>
                      <a:cubicBezTo>
                        <a:pt x="14" y="100"/>
                        <a:pt x="14" y="103"/>
                        <a:pt x="14" y="104"/>
                      </a:cubicBezTo>
                      <a:cubicBezTo>
                        <a:pt x="6" y="106"/>
                        <a:pt x="2" y="111"/>
                        <a:pt x="2" y="117"/>
                      </a:cubicBezTo>
                      <a:cubicBezTo>
                        <a:pt x="2" y="119"/>
                        <a:pt x="1" y="119"/>
                        <a:pt x="2" y="121"/>
                      </a:cubicBezTo>
                      <a:cubicBezTo>
                        <a:pt x="1" y="121"/>
                        <a:pt x="0" y="121"/>
                        <a:pt x="0" y="123"/>
                      </a:cubicBezTo>
                      <a:cubicBezTo>
                        <a:pt x="0" y="123"/>
                        <a:pt x="0" y="124"/>
                        <a:pt x="0" y="124"/>
                      </a:cubicBezTo>
                      <a:cubicBezTo>
                        <a:pt x="123" y="1"/>
                        <a:pt x="123" y="1"/>
                        <a:pt x="123" y="1"/>
                      </a:cubicBezTo>
                      <a:cubicBezTo>
                        <a:pt x="119" y="1"/>
                        <a:pt x="115" y="1"/>
                        <a:pt x="11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09" name="Freeform 585"/>
                <p:cNvSpPr/>
                <p:nvPr/>
              </p:nvSpPr>
              <p:spPr bwMode="auto">
                <a:xfrm>
                  <a:off x="154" y="1266"/>
                  <a:ext cx="135" cy="124"/>
                </a:xfrm>
                <a:custGeom>
                  <a:avLst/>
                  <a:gdLst>
                    <a:gd name="T0" fmla="*/ 120 w 134"/>
                    <a:gd name="T1" fmla="*/ 5 h 124"/>
                    <a:gd name="T2" fmla="*/ 111 w 134"/>
                    <a:gd name="T3" fmla="*/ 8 h 124"/>
                    <a:gd name="T4" fmla="*/ 0 w 134"/>
                    <a:gd name="T5" fmla="*/ 119 h 124"/>
                    <a:gd name="T6" fmla="*/ 4 w 134"/>
                    <a:gd name="T7" fmla="*/ 118 h 124"/>
                    <a:gd name="T8" fmla="*/ 10 w 134"/>
                    <a:gd name="T9" fmla="*/ 124 h 124"/>
                    <a:gd name="T10" fmla="*/ 134 w 134"/>
                    <a:gd name="T11" fmla="*/ 0 h 124"/>
                    <a:gd name="T12" fmla="*/ 120 w 134"/>
                    <a:gd name="T13" fmla="*/ 5 h 1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4" h="124">
                      <a:moveTo>
                        <a:pt x="120" y="5"/>
                      </a:moveTo>
                      <a:cubicBezTo>
                        <a:pt x="118" y="5"/>
                        <a:pt x="114" y="7"/>
                        <a:pt x="111" y="8"/>
                      </a:cubicBezTo>
                      <a:cubicBezTo>
                        <a:pt x="0" y="119"/>
                        <a:pt x="0" y="119"/>
                        <a:pt x="0" y="119"/>
                      </a:cubicBezTo>
                      <a:cubicBezTo>
                        <a:pt x="2" y="119"/>
                        <a:pt x="3" y="118"/>
                        <a:pt x="4" y="118"/>
                      </a:cubicBezTo>
                      <a:cubicBezTo>
                        <a:pt x="5" y="121"/>
                        <a:pt x="8" y="123"/>
                        <a:pt x="10" y="124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29" y="2"/>
                        <a:pt x="126" y="2"/>
                        <a:pt x="120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10" name="Freeform 586"/>
                <p:cNvSpPr/>
                <p:nvPr/>
              </p:nvSpPr>
              <p:spPr bwMode="auto">
                <a:xfrm>
                  <a:off x="141" y="1391"/>
                  <a:ext cx="8" cy="9"/>
                </a:xfrm>
                <a:custGeom>
                  <a:avLst/>
                  <a:gdLst>
                    <a:gd name="T0" fmla="*/ 8 w 8"/>
                    <a:gd name="T1" fmla="*/ 0 h 8"/>
                    <a:gd name="T2" fmla="*/ 8 w 8"/>
                    <a:gd name="T3" fmla="*/ 0 h 8"/>
                    <a:gd name="T4" fmla="*/ 0 w 8"/>
                    <a:gd name="T5" fmla="*/ 8 h 8"/>
                    <a:gd name="T6" fmla="*/ 8 w 8"/>
                    <a:gd name="T7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8">
                      <a:moveTo>
                        <a:pt x="8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4" y="5"/>
                        <a:pt x="7" y="3"/>
                        <a:pt x="8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11" name="Freeform 587"/>
                <p:cNvSpPr/>
                <p:nvPr/>
              </p:nvSpPr>
              <p:spPr bwMode="auto">
                <a:xfrm>
                  <a:off x="174" y="1261"/>
                  <a:ext cx="142" cy="138"/>
                </a:xfrm>
                <a:custGeom>
                  <a:avLst/>
                  <a:gdLst>
                    <a:gd name="T0" fmla="*/ 134 w 141"/>
                    <a:gd name="T1" fmla="*/ 0 h 137"/>
                    <a:gd name="T2" fmla="*/ 133 w 141"/>
                    <a:gd name="T3" fmla="*/ 0 h 137"/>
                    <a:gd name="T4" fmla="*/ 129 w 141"/>
                    <a:gd name="T5" fmla="*/ 5 h 137"/>
                    <a:gd name="T6" fmla="*/ 125 w 141"/>
                    <a:gd name="T7" fmla="*/ 8 h 137"/>
                    <a:gd name="T8" fmla="*/ 0 w 141"/>
                    <a:gd name="T9" fmla="*/ 133 h 137"/>
                    <a:gd name="T10" fmla="*/ 10 w 141"/>
                    <a:gd name="T11" fmla="*/ 137 h 137"/>
                    <a:gd name="T12" fmla="*/ 11 w 141"/>
                    <a:gd name="T13" fmla="*/ 137 h 137"/>
                    <a:gd name="T14" fmla="*/ 141 w 141"/>
                    <a:gd name="T15" fmla="*/ 8 h 137"/>
                    <a:gd name="T16" fmla="*/ 134 w 141"/>
                    <a:gd name="T17" fmla="*/ 0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1" h="137">
                      <a:moveTo>
                        <a:pt x="134" y="0"/>
                      </a:moveTo>
                      <a:cubicBezTo>
                        <a:pt x="133" y="0"/>
                        <a:pt x="133" y="0"/>
                        <a:pt x="133" y="0"/>
                      </a:cubicBezTo>
                      <a:cubicBezTo>
                        <a:pt x="129" y="5"/>
                        <a:pt x="129" y="5"/>
                        <a:pt x="129" y="5"/>
                      </a:cubicBezTo>
                      <a:cubicBezTo>
                        <a:pt x="128" y="6"/>
                        <a:pt x="127" y="7"/>
                        <a:pt x="125" y="8"/>
                      </a:cubicBezTo>
                      <a:cubicBezTo>
                        <a:pt x="0" y="133"/>
                        <a:pt x="0" y="133"/>
                        <a:pt x="0" y="133"/>
                      </a:cubicBezTo>
                      <a:cubicBezTo>
                        <a:pt x="4" y="134"/>
                        <a:pt x="7" y="135"/>
                        <a:pt x="10" y="137"/>
                      </a:cubicBezTo>
                      <a:cubicBezTo>
                        <a:pt x="11" y="137"/>
                        <a:pt x="11" y="137"/>
                        <a:pt x="11" y="137"/>
                      </a:cubicBezTo>
                      <a:cubicBezTo>
                        <a:pt x="141" y="8"/>
                        <a:pt x="141" y="8"/>
                        <a:pt x="141" y="8"/>
                      </a:cubicBezTo>
                      <a:cubicBezTo>
                        <a:pt x="137" y="4"/>
                        <a:pt x="134" y="0"/>
                        <a:pt x="134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12" name="Freeform 588"/>
                <p:cNvSpPr/>
                <p:nvPr/>
              </p:nvSpPr>
              <p:spPr bwMode="auto">
                <a:xfrm>
                  <a:off x="199" y="1266"/>
                  <a:ext cx="140" cy="136"/>
                </a:xfrm>
                <a:custGeom>
                  <a:avLst/>
                  <a:gdLst>
                    <a:gd name="T0" fmla="*/ 134 w 139"/>
                    <a:gd name="T1" fmla="*/ 0 h 135"/>
                    <a:gd name="T2" fmla="*/ 125 w 139"/>
                    <a:gd name="T3" fmla="*/ 7 h 135"/>
                    <a:gd name="T4" fmla="*/ 0 w 139"/>
                    <a:gd name="T5" fmla="*/ 132 h 135"/>
                    <a:gd name="T6" fmla="*/ 0 w 139"/>
                    <a:gd name="T7" fmla="*/ 132 h 135"/>
                    <a:gd name="T8" fmla="*/ 12 w 139"/>
                    <a:gd name="T9" fmla="*/ 135 h 135"/>
                    <a:gd name="T10" fmla="*/ 139 w 139"/>
                    <a:gd name="T11" fmla="*/ 8 h 135"/>
                    <a:gd name="T12" fmla="*/ 134 w 139"/>
                    <a:gd name="T13" fmla="*/ 0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39" h="135">
                      <a:moveTo>
                        <a:pt x="134" y="0"/>
                      </a:moveTo>
                      <a:cubicBezTo>
                        <a:pt x="129" y="1"/>
                        <a:pt x="129" y="6"/>
                        <a:pt x="125" y="7"/>
                      </a:cubicBez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0" y="132"/>
                        <a:pt x="0" y="132"/>
                        <a:pt x="0" y="132"/>
                      </a:cubicBezTo>
                      <a:cubicBezTo>
                        <a:pt x="4" y="133"/>
                        <a:pt x="8" y="134"/>
                        <a:pt x="12" y="135"/>
                      </a:cubicBezTo>
                      <a:cubicBezTo>
                        <a:pt x="139" y="8"/>
                        <a:pt x="139" y="8"/>
                        <a:pt x="139" y="8"/>
                      </a:cubicBezTo>
                      <a:cubicBezTo>
                        <a:pt x="137" y="7"/>
                        <a:pt x="134" y="2"/>
                        <a:pt x="134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13" name="Freeform 589"/>
                <p:cNvSpPr/>
                <p:nvPr/>
              </p:nvSpPr>
              <p:spPr bwMode="auto">
                <a:xfrm>
                  <a:off x="221" y="1271"/>
                  <a:ext cx="147" cy="142"/>
                </a:xfrm>
                <a:custGeom>
                  <a:avLst/>
                  <a:gdLst>
                    <a:gd name="T0" fmla="*/ 135 w 146"/>
                    <a:gd name="T1" fmla="*/ 0 h 141"/>
                    <a:gd name="T2" fmla="*/ 0 w 146"/>
                    <a:gd name="T3" fmla="*/ 134 h 141"/>
                    <a:gd name="T4" fmla="*/ 3 w 146"/>
                    <a:gd name="T5" fmla="*/ 136 h 141"/>
                    <a:gd name="T6" fmla="*/ 8 w 146"/>
                    <a:gd name="T7" fmla="*/ 141 h 141"/>
                    <a:gd name="T8" fmla="*/ 146 w 146"/>
                    <a:gd name="T9" fmla="*/ 3 h 141"/>
                    <a:gd name="T10" fmla="*/ 135 w 146"/>
                    <a:gd name="T11" fmla="*/ 0 h 1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6" h="141">
                      <a:moveTo>
                        <a:pt x="135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1" y="135"/>
                        <a:pt x="2" y="136"/>
                        <a:pt x="3" y="136"/>
                      </a:cubicBezTo>
                      <a:cubicBezTo>
                        <a:pt x="5" y="137"/>
                        <a:pt x="6" y="139"/>
                        <a:pt x="8" y="141"/>
                      </a:cubicBezTo>
                      <a:cubicBezTo>
                        <a:pt x="146" y="3"/>
                        <a:pt x="146" y="3"/>
                        <a:pt x="146" y="3"/>
                      </a:cubicBezTo>
                      <a:cubicBezTo>
                        <a:pt x="142" y="1"/>
                        <a:pt x="139" y="0"/>
                        <a:pt x="135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14" name="Freeform 590"/>
                <p:cNvSpPr/>
                <p:nvPr/>
              </p:nvSpPr>
              <p:spPr bwMode="auto">
                <a:xfrm>
                  <a:off x="238" y="1415"/>
                  <a:ext cx="4" cy="4"/>
                </a:xfrm>
                <a:custGeom>
                  <a:avLst/>
                  <a:gdLst>
                    <a:gd name="T0" fmla="*/ 4 w 4"/>
                    <a:gd name="T1" fmla="*/ 0 h 4"/>
                    <a:gd name="T2" fmla="*/ 0 w 4"/>
                    <a:gd name="T3" fmla="*/ 4 h 4"/>
                    <a:gd name="T4" fmla="*/ 4 w 4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4" y="0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2" y="4"/>
                        <a:pt x="3" y="2"/>
                        <a:pt x="4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15" name="Freeform 591"/>
                <p:cNvSpPr/>
                <p:nvPr/>
              </p:nvSpPr>
              <p:spPr bwMode="auto">
                <a:xfrm>
                  <a:off x="243" y="1279"/>
                  <a:ext cx="146" cy="139"/>
                </a:xfrm>
                <a:custGeom>
                  <a:avLst/>
                  <a:gdLst>
                    <a:gd name="T0" fmla="*/ 134 w 145"/>
                    <a:gd name="T1" fmla="*/ 0 h 138"/>
                    <a:gd name="T2" fmla="*/ 0 w 145"/>
                    <a:gd name="T3" fmla="*/ 134 h 138"/>
                    <a:gd name="T4" fmla="*/ 8 w 145"/>
                    <a:gd name="T5" fmla="*/ 138 h 138"/>
                    <a:gd name="T6" fmla="*/ 11 w 145"/>
                    <a:gd name="T7" fmla="*/ 138 h 138"/>
                    <a:gd name="T8" fmla="*/ 145 w 145"/>
                    <a:gd name="T9" fmla="*/ 4 h 138"/>
                    <a:gd name="T10" fmla="*/ 134 w 145"/>
                    <a:gd name="T11" fmla="*/ 0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5" h="138">
                      <a:moveTo>
                        <a:pt x="134" y="0"/>
                      </a:moveTo>
                      <a:cubicBezTo>
                        <a:pt x="0" y="134"/>
                        <a:pt x="0" y="134"/>
                        <a:pt x="0" y="134"/>
                      </a:cubicBezTo>
                      <a:cubicBezTo>
                        <a:pt x="2" y="136"/>
                        <a:pt x="4" y="138"/>
                        <a:pt x="8" y="138"/>
                      </a:cubicBezTo>
                      <a:cubicBezTo>
                        <a:pt x="8" y="137"/>
                        <a:pt x="10" y="137"/>
                        <a:pt x="11" y="138"/>
                      </a:cubicBezTo>
                      <a:cubicBezTo>
                        <a:pt x="145" y="4"/>
                        <a:pt x="145" y="4"/>
                        <a:pt x="145" y="4"/>
                      </a:cubicBezTo>
                      <a:cubicBezTo>
                        <a:pt x="141" y="3"/>
                        <a:pt x="138" y="2"/>
                        <a:pt x="134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16" name="Freeform 592"/>
                <p:cNvSpPr/>
                <p:nvPr/>
              </p:nvSpPr>
              <p:spPr bwMode="auto">
                <a:xfrm>
                  <a:off x="257" y="1281"/>
                  <a:ext cx="158" cy="157"/>
                </a:xfrm>
                <a:custGeom>
                  <a:avLst/>
                  <a:gdLst>
                    <a:gd name="T0" fmla="*/ 150 w 157"/>
                    <a:gd name="T1" fmla="*/ 12 h 156"/>
                    <a:gd name="T2" fmla="*/ 157 w 157"/>
                    <a:gd name="T3" fmla="*/ 5 h 156"/>
                    <a:gd name="T4" fmla="*/ 146 w 157"/>
                    <a:gd name="T5" fmla="*/ 1 h 156"/>
                    <a:gd name="T6" fmla="*/ 0 w 157"/>
                    <a:gd name="T7" fmla="*/ 147 h 156"/>
                    <a:gd name="T8" fmla="*/ 1 w 157"/>
                    <a:gd name="T9" fmla="*/ 148 h 156"/>
                    <a:gd name="T10" fmla="*/ 9 w 157"/>
                    <a:gd name="T11" fmla="*/ 144 h 156"/>
                    <a:gd name="T12" fmla="*/ 9 w 157"/>
                    <a:gd name="T13" fmla="*/ 148 h 156"/>
                    <a:gd name="T14" fmla="*/ 4 w 157"/>
                    <a:gd name="T15" fmla="*/ 152 h 156"/>
                    <a:gd name="T16" fmla="*/ 6 w 157"/>
                    <a:gd name="T17" fmla="*/ 156 h 156"/>
                    <a:gd name="T18" fmla="*/ 150 w 157"/>
                    <a:gd name="T19" fmla="*/ 12 h 156"/>
                    <a:gd name="T20" fmla="*/ 150 w 157"/>
                    <a:gd name="T21" fmla="*/ 12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7" h="156">
                      <a:moveTo>
                        <a:pt x="150" y="12"/>
                      </a:moveTo>
                      <a:cubicBezTo>
                        <a:pt x="157" y="5"/>
                        <a:pt x="157" y="5"/>
                        <a:pt x="157" y="5"/>
                      </a:cubicBezTo>
                      <a:cubicBezTo>
                        <a:pt x="153" y="1"/>
                        <a:pt x="152" y="0"/>
                        <a:pt x="146" y="1"/>
                      </a:cubicBezTo>
                      <a:cubicBezTo>
                        <a:pt x="0" y="147"/>
                        <a:pt x="0" y="147"/>
                        <a:pt x="0" y="147"/>
                      </a:cubicBezTo>
                      <a:cubicBezTo>
                        <a:pt x="0" y="148"/>
                        <a:pt x="1" y="148"/>
                        <a:pt x="1" y="148"/>
                      </a:cubicBezTo>
                      <a:cubicBezTo>
                        <a:pt x="5" y="148"/>
                        <a:pt x="4" y="144"/>
                        <a:pt x="9" y="144"/>
                      </a:cubicBezTo>
                      <a:cubicBezTo>
                        <a:pt x="9" y="145"/>
                        <a:pt x="9" y="146"/>
                        <a:pt x="9" y="148"/>
                      </a:cubicBezTo>
                      <a:cubicBezTo>
                        <a:pt x="9" y="150"/>
                        <a:pt x="4" y="150"/>
                        <a:pt x="4" y="152"/>
                      </a:cubicBezTo>
                      <a:cubicBezTo>
                        <a:pt x="4" y="153"/>
                        <a:pt x="5" y="155"/>
                        <a:pt x="6" y="156"/>
                      </a:cubicBezTo>
                      <a:cubicBezTo>
                        <a:pt x="150" y="12"/>
                        <a:pt x="150" y="12"/>
                        <a:pt x="150" y="12"/>
                      </a:cubicBezTo>
                      <a:cubicBezTo>
                        <a:pt x="150" y="12"/>
                        <a:pt x="150" y="12"/>
                        <a:pt x="150" y="1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17" name="Freeform 593"/>
                <p:cNvSpPr/>
                <p:nvPr/>
              </p:nvSpPr>
              <p:spPr bwMode="auto">
                <a:xfrm>
                  <a:off x="275" y="1296"/>
                  <a:ext cx="159" cy="155"/>
                </a:xfrm>
                <a:custGeom>
                  <a:avLst/>
                  <a:gdLst>
                    <a:gd name="T0" fmla="*/ 158 w 158"/>
                    <a:gd name="T1" fmla="*/ 0 h 154"/>
                    <a:gd name="T2" fmla="*/ 143 w 158"/>
                    <a:gd name="T3" fmla="*/ 2 h 154"/>
                    <a:gd name="T4" fmla="*/ 141 w 158"/>
                    <a:gd name="T5" fmla="*/ 2 h 154"/>
                    <a:gd name="T6" fmla="*/ 0 w 158"/>
                    <a:gd name="T7" fmla="*/ 143 h 154"/>
                    <a:gd name="T8" fmla="*/ 2 w 158"/>
                    <a:gd name="T9" fmla="*/ 146 h 154"/>
                    <a:gd name="T10" fmla="*/ 2 w 158"/>
                    <a:gd name="T11" fmla="*/ 150 h 154"/>
                    <a:gd name="T12" fmla="*/ 4 w 158"/>
                    <a:gd name="T13" fmla="*/ 154 h 154"/>
                    <a:gd name="T14" fmla="*/ 158 w 158"/>
                    <a:gd name="T15" fmla="*/ 0 h 154"/>
                    <a:gd name="T16" fmla="*/ 158 w 158"/>
                    <a:gd name="T17" fmla="*/ 0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154">
                      <a:moveTo>
                        <a:pt x="158" y="0"/>
                      </a:moveTo>
                      <a:cubicBezTo>
                        <a:pt x="152" y="0"/>
                        <a:pt x="149" y="2"/>
                        <a:pt x="143" y="2"/>
                      </a:cubicBezTo>
                      <a:cubicBezTo>
                        <a:pt x="142" y="2"/>
                        <a:pt x="141" y="2"/>
                        <a:pt x="141" y="2"/>
                      </a:cubicBezTo>
                      <a:cubicBezTo>
                        <a:pt x="0" y="143"/>
                        <a:pt x="0" y="143"/>
                        <a:pt x="0" y="143"/>
                      </a:cubicBezTo>
                      <a:cubicBezTo>
                        <a:pt x="1" y="144"/>
                        <a:pt x="2" y="145"/>
                        <a:pt x="2" y="146"/>
                      </a:cubicBezTo>
                      <a:cubicBezTo>
                        <a:pt x="2" y="148"/>
                        <a:pt x="2" y="147"/>
                        <a:pt x="2" y="150"/>
                      </a:cubicBezTo>
                      <a:cubicBezTo>
                        <a:pt x="2" y="151"/>
                        <a:pt x="2" y="153"/>
                        <a:pt x="4" y="154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ubicBezTo>
                        <a:pt x="158" y="0"/>
                        <a:pt x="158" y="0"/>
                        <a:pt x="158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18" name="Freeform 594"/>
                <p:cNvSpPr/>
                <p:nvPr/>
              </p:nvSpPr>
              <p:spPr bwMode="auto">
                <a:xfrm>
                  <a:off x="289" y="1296"/>
                  <a:ext cx="170" cy="172"/>
                </a:xfrm>
                <a:custGeom>
                  <a:avLst/>
                  <a:gdLst>
                    <a:gd name="T0" fmla="*/ 166 w 169"/>
                    <a:gd name="T1" fmla="*/ 2 h 171"/>
                    <a:gd name="T2" fmla="*/ 162 w 169"/>
                    <a:gd name="T3" fmla="*/ 0 h 171"/>
                    <a:gd name="T4" fmla="*/ 158 w 169"/>
                    <a:gd name="T5" fmla="*/ 0 h 171"/>
                    <a:gd name="T6" fmla="*/ 0 w 169"/>
                    <a:gd name="T7" fmla="*/ 158 h 171"/>
                    <a:gd name="T8" fmla="*/ 1 w 169"/>
                    <a:gd name="T9" fmla="*/ 162 h 171"/>
                    <a:gd name="T10" fmla="*/ 1 w 169"/>
                    <a:gd name="T11" fmla="*/ 171 h 171"/>
                    <a:gd name="T12" fmla="*/ 169 w 169"/>
                    <a:gd name="T13" fmla="*/ 4 h 171"/>
                    <a:gd name="T14" fmla="*/ 166 w 169"/>
                    <a:gd name="T15" fmla="*/ 2 h 1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9" h="171">
                      <a:moveTo>
                        <a:pt x="166" y="2"/>
                      </a:moveTo>
                      <a:cubicBezTo>
                        <a:pt x="162" y="0"/>
                        <a:pt x="162" y="0"/>
                        <a:pt x="162" y="0"/>
                      </a:cubicBezTo>
                      <a:cubicBezTo>
                        <a:pt x="160" y="0"/>
                        <a:pt x="159" y="0"/>
                        <a:pt x="158" y="0"/>
                      </a:cubicBezTo>
                      <a:cubicBezTo>
                        <a:pt x="0" y="158"/>
                        <a:pt x="0" y="158"/>
                        <a:pt x="0" y="158"/>
                      </a:cubicBezTo>
                      <a:cubicBezTo>
                        <a:pt x="0" y="159"/>
                        <a:pt x="1" y="160"/>
                        <a:pt x="1" y="162"/>
                      </a:cubicBezTo>
                      <a:cubicBezTo>
                        <a:pt x="1" y="164"/>
                        <a:pt x="1" y="168"/>
                        <a:pt x="1" y="171"/>
                      </a:cubicBezTo>
                      <a:cubicBezTo>
                        <a:pt x="169" y="4"/>
                        <a:pt x="169" y="4"/>
                        <a:pt x="169" y="4"/>
                      </a:cubicBezTo>
                      <a:cubicBezTo>
                        <a:pt x="168" y="3"/>
                        <a:pt x="167" y="2"/>
                        <a:pt x="166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19" name="Freeform 595"/>
                <p:cNvSpPr/>
                <p:nvPr/>
              </p:nvSpPr>
              <p:spPr bwMode="auto">
                <a:xfrm>
                  <a:off x="460" y="1282"/>
                  <a:ext cx="17" cy="10"/>
                </a:xfrm>
                <a:custGeom>
                  <a:avLst/>
                  <a:gdLst>
                    <a:gd name="T0" fmla="*/ 0 w 17"/>
                    <a:gd name="T1" fmla="*/ 7 h 10"/>
                    <a:gd name="T2" fmla="*/ 3 w 17"/>
                    <a:gd name="T3" fmla="*/ 10 h 10"/>
                    <a:gd name="T4" fmla="*/ 8 w 17"/>
                    <a:gd name="T5" fmla="*/ 9 h 10"/>
                    <a:gd name="T6" fmla="*/ 17 w 17"/>
                    <a:gd name="T7" fmla="*/ 0 h 10"/>
                    <a:gd name="T8" fmla="*/ 0 w 17"/>
                    <a:gd name="T9" fmla="*/ 7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10">
                      <a:moveTo>
                        <a:pt x="0" y="7"/>
                      </a:moveTo>
                      <a:cubicBezTo>
                        <a:pt x="0" y="8"/>
                        <a:pt x="1" y="10"/>
                        <a:pt x="3" y="10"/>
                      </a:cubicBezTo>
                      <a:cubicBezTo>
                        <a:pt x="5" y="10"/>
                        <a:pt x="6" y="9"/>
                        <a:pt x="8" y="9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0" y="1"/>
                        <a:pt x="0" y="2"/>
                        <a:pt x="0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20" name="Freeform 596"/>
                <p:cNvSpPr/>
                <p:nvPr/>
              </p:nvSpPr>
              <p:spPr bwMode="auto">
                <a:xfrm>
                  <a:off x="298" y="1287"/>
                  <a:ext cx="197" cy="196"/>
                </a:xfrm>
                <a:custGeom>
                  <a:avLst/>
                  <a:gdLst>
                    <a:gd name="T0" fmla="*/ 187 w 196"/>
                    <a:gd name="T1" fmla="*/ 0 h 195"/>
                    <a:gd name="T2" fmla="*/ 168 w 196"/>
                    <a:gd name="T3" fmla="*/ 18 h 195"/>
                    <a:gd name="T4" fmla="*/ 168 w 196"/>
                    <a:gd name="T5" fmla="*/ 20 h 195"/>
                    <a:gd name="T6" fmla="*/ 167 w 196"/>
                    <a:gd name="T7" fmla="*/ 19 h 195"/>
                    <a:gd name="T8" fmla="*/ 1 w 196"/>
                    <a:gd name="T9" fmla="*/ 186 h 195"/>
                    <a:gd name="T10" fmla="*/ 4 w 196"/>
                    <a:gd name="T11" fmla="*/ 194 h 195"/>
                    <a:gd name="T12" fmla="*/ 6 w 196"/>
                    <a:gd name="T13" fmla="*/ 195 h 195"/>
                    <a:gd name="T14" fmla="*/ 196 w 196"/>
                    <a:gd name="T15" fmla="*/ 6 h 195"/>
                    <a:gd name="T16" fmla="*/ 187 w 196"/>
                    <a:gd name="T17" fmla="*/ 0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6" h="195">
                      <a:moveTo>
                        <a:pt x="187" y="0"/>
                      </a:moveTo>
                      <a:cubicBezTo>
                        <a:pt x="168" y="18"/>
                        <a:pt x="168" y="18"/>
                        <a:pt x="168" y="18"/>
                      </a:cubicBezTo>
                      <a:cubicBezTo>
                        <a:pt x="169" y="19"/>
                        <a:pt x="168" y="20"/>
                        <a:pt x="168" y="20"/>
                      </a:cubicBezTo>
                      <a:cubicBezTo>
                        <a:pt x="168" y="20"/>
                        <a:pt x="168" y="20"/>
                        <a:pt x="167" y="19"/>
                      </a:cubicBezTo>
                      <a:cubicBezTo>
                        <a:pt x="1" y="186"/>
                        <a:pt x="1" y="186"/>
                        <a:pt x="1" y="186"/>
                      </a:cubicBezTo>
                      <a:cubicBezTo>
                        <a:pt x="3" y="188"/>
                        <a:pt x="0" y="191"/>
                        <a:pt x="4" y="194"/>
                      </a:cubicBezTo>
                      <a:cubicBezTo>
                        <a:pt x="4" y="194"/>
                        <a:pt x="5" y="194"/>
                        <a:pt x="6" y="195"/>
                      </a:cubicBezTo>
                      <a:cubicBezTo>
                        <a:pt x="196" y="6"/>
                        <a:pt x="196" y="6"/>
                        <a:pt x="196" y="6"/>
                      </a:cubicBezTo>
                      <a:cubicBezTo>
                        <a:pt x="192" y="4"/>
                        <a:pt x="189" y="3"/>
                        <a:pt x="187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21" name="Freeform 597"/>
                <p:cNvSpPr/>
                <p:nvPr/>
              </p:nvSpPr>
              <p:spPr bwMode="auto">
                <a:xfrm>
                  <a:off x="310" y="1296"/>
                  <a:ext cx="209" cy="204"/>
                </a:xfrm>
                <a:custGeom>
                  <a:avLst/>
                  <a:gdLst>
                    <a:gd name="T0" fmla="*/ 7 w 208"/>
                    <a:gd name="T1" fmla="*/ 203 h 203"/>
                    <a:gd name="T2" fmla="*/ 208 w 208"/>
                    <a:gd name="T3" fmla="*/ 1 h 203"/>
                    <a:gd name="T4" fmla="*/ 207 w 208"/>
                    <a:gd name="T5" fmla="*/ 1 h 203"/>
                    <a:gd name="T6" fmla="*/ 194 w 208"/>
                    <a:gd name="T7" fmla="*/ 0 h 203"/>
                    <a:gd name="T8" fmla="*/ 0 w 208"/>
                    <a:gd name="T9" fmla="*/ 194 h 203"/>
                    <a:gd name="T10" fmla="*/ 7 w 208"/>
                    <a:gd name="T11" fmla="*/ 203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8" h="203">
                      <a:moveTo>
                        <a:pt x="7" y="203"/>
                      </a:moveTo>
                      <a:cubicBezTo>
                        <a:pt x="208" y="1"/>
                        <a:pt x="208" y="1"/>
                        <a:pt x="208" y="1"/>
                      </a:cubicBezTo>
                      <a:cubicBezTo>
                        <a:pt x="208" y="1"/>
                        <a:pt x="207" y="1"/>
                        <a:pt x="207" y="1"/>
                      </a:cubicBezTo>
                      <a:cubicBezTo>
                        <a:pt x="203" y="1"/>
                        <a:pt x="198" y="1"/>
                        <a:pt x="194" y="0"/>
                      </a:cubicBezTo>
                      <a:cubicBezTo>
                        <a:pt x="0" y="194"/>
                        <a:pt x="0" y="194"/>
                        <a:pt x="0" y="194"/>
                      </a:cubicBezTo>
                      <a:cubicBezTo>
                        <a:pt x="1" y="198"/>
                        <a:pt x="3" y="201"/>
                        <a:pt x="7" y="20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22" name="Freeform 598"/>
                <p:cNvSpPr/>
                <p:nvPr/>
              </p:nvSpPr>
              <p:spPr bwMode="auto">
                <a:xfrm>
                  <a:off x="559" y="1240"/>
                  <a:ext cx="18" cy="16"/>
                </a:xfrm>
                <a:custGeom>
                  <a:avLst/>
                  <a:gdLst>
                    <a:gd name="T0" fmla="*/ 11 w 18"/>
                    <a:gd name="T1" fmla="*/ 0 h 16"/>
                    <a:gd name="T2" fmla="*/ 8 w 18"/>
                    <a:gd name="T3" fmla="*/ 6 h 16"/>
                    <a:gd name="T4" fmla="*/ 0 w 18"/>
                    <a:gd name="T5" fmla="*/ 10 h 16"/>
                    <a:gd name="T6" fmla="*/ 2 w 18"/>
                    <a:gd name="T7" fmla="*/ 16 h 16"/>
                    <a:gd name="T8" fmla="*/ 18 w 18"/>
                    <a:gd name="T9" fmla="*/ 1 h 16"/>
                    <a:gd name="T10" fmla="*/ 11 w 18"/>
                    <a:gd name="T11" fmla="*/ 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16">
                      <a:moveTo>
                        <a:pt x="11" y="0"/>
                      </a:moveTo>
                      <a:cubicBezTo>
                        <a:pt x="6" y="0"/>
                        <a:pt x="8" y="3"/>
                        <a:pt x="8" y="6"/>
                      </a:cubicBezTo>
                      <a:cubicBezTo>
                        <a:pt x="5" y="7"/>
                        <a:pt x="0" y="6"/>
                        <a:pt x="0" y="10"/>
                      </a:cubicBezTo>
                      <a:cubicBezTo>
                        <a:pt x="0" y="13"/>
                        <a:pt x="2" y="14"/>
                        <a:pt x="2" y="16"/>
                      </a:cubicBez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16" y="0"/>
                        <a:pt x="13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23" name="Freeform 599"/>
                <p:cNvSpPr/>
                <p:nvPr/>
              </p:nvSpPr>
              <p:spPr bwMode="auto">
                <a:xfrm>
                  <a:off x="326" y="1289"/>
                  <a:ext cx="231" cy="222"/>
                </a:xfrm>
                <a:custGeom>
                  <a:avLst/>
                  <a:gdLst>
                    <a:gd name="T0" fmla="*/ 214 w 229"/>
                    <a:gd name="T1" fmla="*/ 8 h 221"/>
                    <a:gd name="T2" fmla="*/ 206 w 229"/>
                    <a:gd name="T3" fmla="*/ 8 h 221"/>
                    <a:gd name="T4" fmla="*/ 0 w 229"/>
                    <a:gd name="T5" fmla="*/ 214 h 221"/>
                    <a:gd name="T6" fmla="*/ 8 w 229"/>
                    <a:gd name="T7" fmla="*/ 220 h 221"/>
                    <a:gd name="T8" fmla="*/ 9 w 229"/>
                    <a:gd name="T9" fmla="*/ 221 h 221"/>
                    <a:gd name="T10" fmla="*/ 229 w 229"/>
                    <a:gd name="T11" fmla="*/ 1 h 221"/>
                    <a:gd name="T12" fmla="*/ 221 w 229"/>
                    <a:gd name="T13" fmla="*/ 0 h 221"/>
                    <a:gd name="T14" fmla="*/ 214 w 229"/>
                    <a:gd name="T15" fmla="*/ 8 h 2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9" h="221">
                      <a:moveTo>
                        <a:pt x="214" y="8"/>
                      </a:moveTo>
                      <a:cubicBezTo>
                        <a:pt x="212" y="8"/>
                        <a:pt x="210" y="8"/>
                        <a:pt x="206" y="8"/>
                      </a:cubicBezTo>
                      <a:cubicBezTo>
                        <a:pt x="0" y="214"/>
                        <a:pt x="0" y="214"/>
                        <a:pt x="0" y="214"/>
                      </a:cubicBezTo>
                      <a:cubicBezTo>
                        <a:pt x="3" y="215"/>
                        <a:pt x="7" y="216"/>
                        <a:pt x="8" y="220"/>
                      </a:cubicBezTo>
                      <a:cubicBezTo>
                        <a:pt x="8" y="220"/>
                        <a:pt x="9" y="220"/>
                        <a:pt x="9" y="221"/>
                      </a:cubicBezTo>
                      <a:cubicBezTo>
                        <a:pt x="229" y="1"/>
                        <a:pt x="229" y="1"/>
                        <a:pt x="229" y="1"/>
                      </a:cubicBezTo>
                      <a:cubicBezTo>
                        <a:pt x="226" y="0"/>
                        <a:pt x="223" y="0"/>
                        <a:pt x="221" y="0"/>
                      </a:cubicBezTo>
                      <a:cubicBezTo>
                        <a:pt x="216" y="0"/>
                        <a:pt x="214" y="3"/>
                        <a:pt x="214" y="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24" name="Freeform 600"/>
                <p:cNvSpPr/>
                <p:nvPr/>
              </p:nvSpPr>
              <p:spPr bwMode="auto">
                <a:xfrm>
                  <a:off x="563" y="1247"/>
                  <a:ext cx="26" cy="25"/>
                </a:xfrm>
                <a:custGeom>
                  <a:avLst/>
                  <a:gdLst>
                    <a:gd name="T0" fmla="*/ 24 w 26"/>
                    <a:gd name="T1" fmla="*/ 7 h 25"/>
                    <a:gd name="T2" fmla="*/ 22 w 26"/>
                    <a:gd name="T3" fmla="*/ 0 h 25"/>
                    <a:gd name="T4" fmla="*/ 0 w 26"/>
                    <a:gd name="T5" fmla="*/ 22 h 25"/>
                    <a:gd name="T6" fmla="*/ 11 w 26"/>
                    <a:gd name="T7" fmla="*/ 25 h 25"/>
                    <a:gd name="T8" fmla="*/ 26 w 26"/>
                    <a:gd name="T9" fmla="*/ 10 h 25"/>
                    <a:gd name="T10" fmla="*/ 24 w 26"/>
                    <a:gd name="T11" fmla="*/ 7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25">
                      <a:moveTo>
                        <a:pt x="24" y="7"/>
                      </a:moveTo>
                      <a:cubicBezTo>
                        <a:pt x="24" y="4"/>
                        <a:pt x="23" y="2"/>
                        <a:pt x="22" y="0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3" y="23"/>
                        <a:pt x="8" y="23"/>
                        <a:pt x="11" y="25"/>
                      </a:cubicBezTo>
                      <a:cubicBezTo>
                        <a:pt x="26" y="10"/>
                        <a:pt x="26" y="10"/>
                        <a:pt x="26" y="10"/>
                      </a:cubicBezTo>
                      <a:cubicBezTo>
                        <a:pt x="25" y="10"/>
                        <a:pt x="24" y="9"/>
                        <a:pt x="24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25" name="Freeform 601"/>
                <p:cNvSpPr/>
                <p:nvPr/>
              </p:nvSpPr>
              <p:spPr bwMode="auto">
                <a:xfrm>
                  <a:off x="335" y="1527"/>
                  <a:ext cx="11" cy="9"/>
                </a:xfrm>
                <a:custGeom>
                  <a:avLst/>
                  <a:gdLst>
                    <a:gd name="T0" fmla="*/ 5 w 11"/>
                    <a:gd name="T1" fmla="*/ 0 h 9"/>
                    <a:gd name="T2" fmla="*/ 0 w 11"/>
                    <a:gd name="T3" fmla="*/ 2 h 9"/>
                    <a:gd name="T4" fmla="*/ 4 w 11"/>
                    <a:gd name="T5" fmla="*/ 9 h 9"/>
                    <a:gd name="T6" fmla="*/ 11 w 11"/>
                    <a:gd name="T7" fmla="*/ 2 h 9"/>
                    <a:gd name="T8" fmla="*/ 5 w 11"/>
                    <a:gd name="T9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9">
                      <a:moveTo>
                        <a:pt x="5" y="0"/>
                      </a:moveTo>
                      <a:cubicBezTo>
                        <a:pt x="3" y="0"/>
                        <a:pt x="0" y="0"/>
                        <a:pt x="0" y="2"/>
                      </a:cubicBezTo>
                      <a:cubicBezTo>
                        <a:pt x="0" y="5"/>
                        <a:pt x="2" y="7"/>
                        <a:pt x="4" y="9"/>
                      </a:cubicBez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9" y="1"/>
                        <a:pt x="7" y="0"/>
                        <a:pt x="5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26" name="Freeform 602"/>
                <p:cNvSpPr/>
                <p:nvPr/>
              </p:nvSpPr>
              <p:spPr bwMode="auto">
                <a:xfrm>
                  <a:off x="344" y="1271"/>
                  <a:ext cx="257" cy="252"/>
                </a:xfrm>
                <a:custGeom>
                  <a:avLst/>
                  <a:gdLst>
                    <a:gd name="T0" fmla="*/ 230 w 255"/>
                    <a:gd name="T1" fmla="*/ 13 h 251"/>
                    <a:gd name="T2" fmla="*/ 235 w 255"/>
                    <a:gd name="T3" fmla="*/ 11 h 251"/>
                    <a:gd name="T4" fmla="*/ 220 w 255"/>
                    <a:gd name="T5" fmla="*/ 31 h 251"/>
                    <a:gd name="T6" fmla="*/ 215 w 255"/>
                    <a:gd name="T7" fmla="*/ 28 h 251"/>
                    <a:gd name="T8" fmla="*/ 0 w 255"/>
                    <a:gd name="T9" fmla="*/ 243 h 251"/>
                    <a:gd name="T10" fmla="*/ 1 w 255"/>
                    <a:gd name="T11" fmla="*/ 244 h 251"/>
                    <a:gd name="T12" fmla="*/ 4 w 255"/>
                    <a:gd name="T13" fmla="*/ 245 h 251"/>
                    <a:gd name="T14" fmla="*/ 4 w 255"/>
                    <a:gd name="T15" fmla="*/ 245 h 251"/>
                    <a:gd name="T16" fmla="*/ 7 w 255"/>
                    <a:gd name="T17" fmla="*/ 251 h 251"/>
                    <a:gd name="T18" fmla="*/ 255 w 255"/>
                    <a:gd name="T19" fmla="*/ 3 h 251"/>
                    <a:gd name="T20" fmla="*/ 243 w 255"/>
                    <a:gd name="T21" fmla="*/ 0 h 251"/>
                    <a:gd name="T22" fmla="*/ 230 w 255"/>
                    <a:gd name="T23" fmla="*/ 13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55" h="251">
                      <a:moveTo>
                        <a:pt x="230" y="13"/>
                      </a:moveTo>
                      <a:cubicBezTo>
                        <a:pt x="232" y="12"/>
                        <a:pt x="233" y="12"/>
                        <a:pt x="235" y="11"/>
                      </a:cubicBezTo>
                      <a:cubicBezTo>
                        <a:pt x="238" y="23"/>
                        <a:pt x="220" y="17"/>
                        <a:pt x="220" y="31"/>
                      </a:cubicBezTo>
                      <a:cubicBezTo>
                        <a:pt x="216" y="32"/>
                        <a:pt x="215" y="30"/>
                        <a:pt x="215" y="28"/>
                      </a:cubicBezTo>
                      <a:cubicBezTo>
                        <a:pt x="0" y="243"/>
                        <a:pt x="0" y="243"/>
                        <a:pt x="0" y="243"/>
                      </a:cubicBezTo>
                      <a:cubicBezTo>
                        <a:pt x="0" y="243"/>
                        <a:pt x="1" y="244"/>
                        <a:pt x="1" y="244"/>
                      </a:cubicBezTo>
                      <a:cubicBezTo>
                        <a:pt x="1" y="244"/>
                        <a:pt x="3" y="245"/>
                        <a:pt x="4" y="245"/>
                      </a:cubicBezTo>
                      <a:cubicBezTo>
                        <a:pt x="4" y="245"/>
                        <a:pt x="4" y="245"/>
                        <a:pt x="4" y="245"/>
                      </a:cubicBezTo>
                      <a:cubicBezTo>
                        <a:pt x="5" y="248"/>
                        <a:pt x="7" y="249"/>
                        <a:pt x="7" y="251"/>
                      </a:cubicBezTo>
                      <a:cubicBezTo>
                        <a:pt x="255" y="3"/>
                        <a:pt x="255" y="3"/>
                        <a:pt x="255" y="3"/>
                      </a:cubicBezTo>
                      <a:cubicBezTo>
                        <a:pt x="251" y="1"/>
                        <a:pt x="247" y="3"/>
                        <a:pt x="243" y="0"/>
                      </a:cubicBezTo>
                      <a:lnTo>
                        <a:pt x="230" y="13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27" name="Freeform 603"/>
                <p:cNvSpPr/>
                <p:nvPr/>
              </p:nvSpPr>
              <p:spPr bwMode="auto">
                <a:xfrm>
                  <a:off x="592" y="1266"/>
                  <a:ext cx="3" cy="2"/>
                </a:xfrm>
                <a:custGeom>
                  <a:avLst/>
                  <a:gdLst>
                    <a:gd name="T0" fmla="*/ 3 w 3"/>
                    <a:gd name="T1" fmla="*/ 0 h 2"/>
                    <a:gd name="T2" fmla="*/ 0 w 3"/>
                    <a:gd name="T3" fmla="*/ 2 h 2"/>
                    <a:gd name="T4" fmla="*/ 3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3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28" name="Freeform 604"/>
                <p:cNvSpPr/>
                <p:nvPr/>
              </p:nvSpPr>
              <p:spPr bwMode="auto">
                <a:xfrm>
                  <a:off x="338" y="1277"/>
                  <a:ext cx="285" cy="290"/>
                </a:xfrm>
                <a:custGeom>
                  <a:avLst/>
                  <a:gdLst>
                    <a:gd name="T0" fmla="*/ 277 w 283"/>
                    <a:gd name="T1" fmla="*/ 0 h 288"/>
                    <a:gd name="T2" fmla="*/ 266 w 283"/>
                    <a:gd name="T3" fmla="*/ 12 h 288"/>
                    <a:gd name="T4" fmla="*/ 266 w 283"/>
                    <a:gd name="T5" fmla="*/ 7 h 288"/>
                    <a:gd name="T6" fmla="*/ 4 w 283"/>
                    <a:gd name="T7" fmla="*/ 268 h 288"/>
                    <a:gd name="T8" fmla="*/ 0 w 283"/>
                    <a:gd name="T9" fmla="*/ 288 h 288"/>
                    <a:gd name="T10" fmla="*/ 283 w 283"/>
                    <a:gd name="T11" fmla="*/ 4 h 288"/>
                    <a:gd name="T12" fmla="*/ 277 w 283"/>
                    <a:gd name="T13" fmla="*/ 0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83" h="288">
                      <a:moveTo>
                        <a:pt x="277" y="0"/>
                      </a:moveTo>
                      <a:cubicBezTo>
                        <a:pt x="269" y="0"/>
                        <a:pt x="275" y="12"/>
                        <a:pt x="266" y="12"/>
                      </a:cubicBezTo>
                      <a:cubicBezTo>
                        <a:pt x="266" y="10"/>
                        <a:pt x="266" y="8"/>
                        <a:pt x="266" y="7"/>
                      </a:cubicBezTo>
                      <a:cubicBezTo>
                        <a:pt x="4" y="268"/>
                        <a:pt x="4" y="268"/>
                        <a:pt x="4" y="268"/>
                      </a:cubicBezTo>
                      <a:cubicBezTo>
                        <a:pt x="3" y="274"/>
                        <a:pt x="1" y="281"/>
                        <a:pt x="0" y="288"/>
                      </a:cubicBezTo>
                      <a:cubicBezTo>
                        <a:pt x="283" y="4"/>
                        <a:pt x="283" y="4"/>
                        <a:pt x="283" y="4"/>
                      </a:cubicBezTo>
                      <a:cubicBezTo>
                        <a:pt x="281" y="2"/>
                        <a:pt x="278" y="0"/>
                        <a:pt x="277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29" name="Freeform 605"/>
                <p:cNvSpPr/>
                <p:nvPr/>
              </p:nvSpPr>
              <p:spPr bwMode="auto">
                <a:xfrm>
                  <a:off x="339" y="1295"/>
                  <a:ext cx="291" cy="299"/>
                </a:xfrm>
                <a:custGeom>
                  <a:avLst/>
                  <a:gdLst>
                    <a:gd name="T0" fmla="*/ 282 w 289"/>
                    <a:gd name="T1" fmla="*/ 0 h 297"/>
                    <a:gd name="T2" fmla="*/ 0 w 289"/>
                    <a:gd name="T3" fmla="*/ 283 h 297"/>
                    <a:gd name="T4" fmla="*/ 0 w 289"/>
                    <a:gd name="T5" fmla="*/ 297 h 297"/>
                    <a:gd name="T6" fmla="*/ 289 w 289"/>
                    <a:gd name="T7" fmla="*/ 8 h 297"/>
                    <a:gd name="T8" fmla="*/ 282 w 289"/>
                    <a:gd name="T9" fmla="*/ 0 h 2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9" h="297">
                      <a:moveTo>
                        <a:pt x="282" y="0"/>
                      </a:moveTo>
                      <a:cubicBezTo>
                        <a:pt x="0" y="283"/>
                        <a:pt x="0" y="283"/>
                        <a:pt x="0" y="283"/>
                      </a:cubicBezTo>
                      <a:cubicBezTo>
                        <a:pt x="0" y="287"/>
                        <a:pt x="0" y="293"/>
                        <a:pt x="0" y="297"/>
                      </a:cubicBezTo>
                      <a:cubicBezTo>
                        <a:pt x="289" y="8"/>
                        <a:pt x="289" y="8"/>
                        <a:pt x="289" y="8"/>
                      </a:cubicBezTo>
                      <a:cubicBezTo>
                        <a:pt x="286" y="7"/>
                        <a:pt x="283" y="3"/>
                        <a:pt x="28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530" name="Freeform 606"/>
                <p:cNvSpPr/>
                <p:nvPr/>
              </p:nvSpPr>
              <p:spPr bwMode="auto">
                <a:xfrm>
                  <a:off x="646" y="1269"/>
                  <a:ext cx="16" cy="14"/>
                </a:xfrm>
                <a:custGeom>
                  <a:avLst/>
                  <a:gdLst>
                    <a:gd name="T0" fmla="*/ 7 w 16"/>
                    <a:gd name="T1" fmla="*/ 0 h 14"/>
                    <a:gd name="T2" fmla="*/ 0 w 16"/>
                    <a:gd name="T3" fmla="*/ 6 h 14"/>
                    <a:gd name="T4" fmla="*/ 4 w 16"/>
                    <a:gd name="T5" fmla="*/ 13 h 14"/>
                    <a:gd name="T6" fmla="*/ 4 w 16"/>
                    <a:gd name="T7" fmla="*/ 14 h 14"/>
                    <a:gd name="T8" fmla="*/ 16 w 16"/>
                    <a:gd name="T9" fmla="*/ 2 h 14"/>
                    <a:gd name="T10" fmla="*/ 14 w 16"/>
                    <a:gd name="T11" fmla="*/ 2 h 14"/>
                    <a:gd name="T12" fmla="*/ 7 w 16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4">
                      <a:moveTo>
                        <a:pt x="7" y="0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9"/>
                        <a:pt x="4" y="11"/>
                        <a:pt x="4" y="13"/>
                      </a:cubicBez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5" y="2"/>
                        <a:pt x="15" y="2"/>
                        <a:pt x="14" y="2"/>
                      </a:cubicBezTo>
                      <a:cubicBezTo>
                        <a:pt x="12" y="2"/>
                        <a:pt x="10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</p:grpSp>
          <p:grpSp>
            <p:nvGrpSpPr>
              <p:cNvPr id="14" name="Group 808"/>
              <p:cNvGrpSpPr/>
              <p:nvPr/>
            </p:nvGrpSpPr>
            <p:grpSpPr bwMode="auto">
              <a:xfrm>
                <a:off x="6089" y="2872"/>
                <a:ext cx="2440" cy="2120"/>
                <a:chOff x="242" y="1031"/>
                <a:chExt cx="976" cy="848"/>
              </a:xfrm>
            </p:grpSpPr>
            <p:sp>
              <p:nvSpPr>
                <p:cNvPr id="131" name="Freeform 608"/>
                <p:cNvSpPr/>
                <p:nvPr/>
              </p:nvSpPr>
              <p:spPr bwMode="auto">
                <a:xfrm>
                  <a:off x="641" y="1284"/>
                  <a:ext cx="8" cy="8"/>
                </a:xfrm>
                <a:custGeom>
                  <a:avLst/>
                  <a:gdLst>
                    <a:gd name="T0" fmla="*/ 2 w 8"/>
                    <a:gd name="T1" fmla="*/ 4 h 8"/>
                    <a:gd name="T2" fmla="*/ 0 w 8"/>
                    <a:gd name="T3" fmla="*/ 8 h 8"/>
                    <a:gd name="T4" fmla="*/ 8 w 8"/>
                    <a:gd name="T5" fmla="*/ 0 h 8"/>
                    <a:gd name="T6" fmla="*/ 2 w 8"/>
                    <a:gd name="T7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8">
                      <a:moveTo>
                        <a:pt x="2" y="4"/>
                      </a:moveTo>
                      <a:cubicBezTo>
                        <a:pt x="1" y="5"/>
                        <a:pt x="1" y="7"/>
                        <a:pt x="0" y="8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6" y="1"/>
                        <a:pt x="3" y="2"/>
                        <a:pt x="2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32" name="Freeform 609"/>
                <p:cNvSpPr/>
                <p:nvPr/>
              </p:nvSpPr>
              <p:spPr bwMode="auto">
                <a:xfrm>
                  <a:off x="598" y="1328"/>
                  <a:ext cx="33" cy="25"/>
                </a:xfrm>
                <a:custGeom>
                  <a:avLst/>
                  <a:gdLst>
                    <a:gd name="T0" fmla="*/ 15 w 33"/>
                    <a:gd name="T1" fmla="*/ 18 h 25"/>
                    <a:gd name="T2" fmla="*/ 18 w 33"/>
                    <a:gd name="T3" fmla="*/ 18 h 25"/>
                    <a:gd name="T4" fmla="*/ 33 w 33"/>
                    <a:gd name="T5" fmla="*/ 3 h 25"/>
                    <a:gd name="T6" fmla="*/ 29 w 33"/>
                    <a:gd name="T7" fmla="*/ 2 h 25"/>
                    <a:gd name="T8" fmla="*/ 25 w 33"/>
                    <a:gd name="T9" fmla="*/ 1 h 25"/>
                    <a:gd name="T10" fmla="*/ 21 w 33"/>
                    <a:gd name="T11" fmla="*/ 0 h 25"/>
                    <a:gd name="T12" fmla="*/ 0 w 33"/>
                    <a:gd name="T13" fmla="*/ 21 h 25"/>
                    <a:gd name="T14" fmla="*/ 9 w 33"/>
                    <a:gd name="T15" fmla="*/ 24 h 25"/>
                    <a:gd name="T16" fmla="*/ 15 w 33"/>
                    <a:gd name="T17" fmla="*/ 18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3" h="25">
                      <a:moveTo>
                        <a:pt x="15" y="18"/>
                      </a:moveTo>
                      <a:cubicBezTo>
                        <a:pt x="15" y="18"/>
                        <a:pt x="17" y="18"/>
                        <a:pt x="18" y="18"/>
                      </a:cubicBezTo>
                      <a:cubicBezTo>
                        <a:pt x="33" y="3"/>
                        <a:pt x="33" y="3"/>
                        <a:pt x="33" y="3"/>
                      </a:cubicBezTo>
                      <a:cubicBezTo>
                        <a:pt x="32" y="2"/>
                        <a:pt x="30" y="2"/>
                        <a:pt x="29" y="2"/>
                      </a:cubicBezTo>
                      <a:cubicBezTo>
                        <a:pt x="27" y="2"/>
                        <a:pt x="26" y="1"/>
                        <a:pt x="25" y="1"/>
                      </a:cubicBezTo>
                      <a:cubicBezTo>
                        <a:pt x="24" y="0"/>
                        <a:pt x="22" y="0"/>
                        <a:pt x="21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2" y="22"/>
                        <a:pt x="5" y="22"/>
                        <a:pt x="9" y="24"/>
                      </a:cubicBezTo>
                      <a:cubicBezTo>
                        <a:pt x="15" y="25"/>
                        <a:pt x="12" y="18"/>
                        <a:pt x="15" y="1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33" name="Freeform 610"/>
                <p:cNvSpPr/>
                <p:nvPr/>
              </p:nvSpPr>
              <p:spPr bwMode="auto">
                <a:xfrm>
                  <a:off x="340" y="1351"/>
                  <a:ext cx="265" cy="266"/>
                </a:xfrm>
                <a:custGeom>
                  <a:avLst/>
                  <a:gdLst>
                    <a:gd name="T0" fmla="*/ 241 w 263"/>
                    <a:gd name="T1" fmla="*/ 25 h 264"/>
                    <a:gd name="T2" fmla="*/ 250 w 263"/>
                    <a:gd name="T3" fmla="*/ 11 h 264"/>
                    <a:gd name="T4" fmla="*/ 259 w 263"/>
                    <a:gd name="T5" fmla="*/ 10 h 264"/>
                    <a:gd name="T6" fmla="*/ 263 w 263"/>
                    <a:gd name="T7" fmla="*/ 6 h 264"/>
                    <a:gd name="T8" fmla="*/ 263 w 263"/>
                    <a:gd name="T9" fmla="*/ 6 h 264"/>
                    <a:gd name="T10" fmla="*/ 254 w 263"/>
                    <a:gd name="T11" fmla="*/ 0 h 264"/>
                    <a:gd name="T12" fmla="*/ 0 w 263"/>
                    <a:gd name="T13" fmla="*/ 255 h 264"/>
                    <a:gd name="T14" fmla="*/ 5 w 263"/>
                    <a:gd name="T15" fmla="*/ 264 h 264"/>
                    <a:gd name="T16" fmla="*/ 234 w 263"/>
                    <a:gd name="T17" fmla="*/ 35 h 264"/>
                    <a:gd name="T18" fmla="*/ 241 w 263"/>
                    <a:gd name="T19" fmla="*/ 25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3" h="264">
                      <a:moveTo>
                        <a:pt x="241" y="25"/>
                      </a:moveTo>
                      <a:cubicBezTo>
                        <a:pt x="243" y="23"/>
                        <a:pt x="248" y="12"/>
                        <a:pt x="250" y="11"/>
                      </a:cubicBezTo>
                      <a:cubicBezTo>
                        <a:pt x="253" y="10"/>
                        <a:pt x="256" y="11"/>
                        <a:pt x="259" y="10"/>
                      </a:cubicBezTo>
                      <a:cubicBezTo>
                        <a:pt x="263" y="6"/>
                        <a:pt x="263" y="6"/>
                        <a:pt x="263" y="6"/>
                      </a:cubicBezTo>
                      <a:cubicBezTo>
                        <a:pt x="263" y="6"/>
                        <a:pt x="263" y="6"/>
                        <a:pt x="263" y="6"/>
                      </a:cubicBezTo>
                      <a:cubicBezTo>
                        <a:pt x="263" y="3"/>
                        <a:pt x="258" y="2"/>
                        <a:pt x="254" y="0"/>
                      </a:cubicBezTo>
                      <a:cubicBezTo>
                        <a:pt x="0" y="255"/>
                        <a:pt x="0" y="255"/>
                        <a:pt x="0" y="255"/>
                      </a:cubicBezTo>
                      <a:cubicBezTo>
                        <a:pt x="1" y="258"/>
                        <a:pt x="3" y="261"/>
                        <a:pt x="5" y="264"/>
                      </a:cubicBezTo>
                      <a:cubicBezTo>
                        <a:pt x="234" y="35"/>
                        <a:pt x="234" y="35"/>
                        <a:pt x="234" y="35"/>
                      </a:cubicBezTo>
                      <a:cubicBezTo>
                        <a:pt x="235" y="31"/>
                        <a:pt x="238" y="28"/>
                        <a:pt x="241" y="2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34" name="Freeform 611"/>
                <p:cNvSpPr/>
                <p:nvPr/>
              </p:nvSpPr>
              <p:spPr bwMode="auto">
                <a:xfrm>
                  <a:off x="623" y="1329"/>
                  <a:ext cx="4" cy="1"/>
                </a:xfrm>
                <a:custGeom>
                  <a:avLst/>
                  <a:gdLst>
                    <a:gd name="T0" fmla="*/ 4 w 4"/>
                    <a:gd name="T1" fmla="*/ 1 h 1"/>
                    <a:gd name="T2" fmla="*/ 0 w 4"/>
                    <a:gd name="T3" fmla="*/ 0 h 1"/>
                    <a:gd name="T4" fmla="*/ 4 w 4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4" y="1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1" y="0"/>
                        <a:pt x="2" y="1"/>
                        <a:pt x="4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35" name="Freeform 612"/>
                <p:cNvSpPr/>
                <p:nvPr/>
              </p:nvSpPr>
              <p:spPr bwMode="auto">
                <a:xfrm>
                  <a:off x="620" y="1276"/>
                  <a:ext cx="59" cy="54"/>
                </a:xfrm>
                <a:custGeom>
                  <a:avLst/>
                  <a:gdLst>
                    <a:gd name="T0" fmla="*/ 7 w 59"/>
                    <a:gd name="T1" fmla="*/ 54 h 54"/>
                    <a:gd name="T2" fmla="*/ 8 w 59"/>
                    <a:gd name="T3" fmla="*/ 54 h 54"/>
                    <a:gd name="T4" fmla="*/ 15 w 59"/>
                    <a:gd name="T5" fmla="*/ 51 h 54"/>
                    <a:gd name="T6" fmla="*/ 20 w 59"/>
                    <a:gd name="T7" fmla="*/ 46 h 54"/>
                    <a:gd name="T8" fmla="*/ 21 w 59"/>
                    <a:gd name="T9" fmla="*/ 44 h 54"/>
                    <a:gd name="T10" fmla="*/ 19 w 59"/>
                    <a:gd name="T11" fmla="*/ 38 h 54"/>
                    <a:gd name="T12" fmla="*/ 26 w 59"/>
                    <a:gd name="T13" fmla="*/ 40 h 54"/>
                    <a:gd name="T14" fmla="*/ 53 w 59"/>
                    <a:gd name="T15" fmla="*/ 13 h 54"/>
                    <a:gd name="T16" fmla="*/ 56 w 59"/>
                    <a:gd name="T17" fmla="*/ 10 h 54"/>
                    <a:gd name="T18" fmla="*/ 59 w 59"/>
                    <a:gd name="T19" fmla="*/ 7 h 54"/>
                    <a:gd name="T20" fmla="*/ 58 w 59"/>
                    <a:gd name="T21" fmla="*/ 2 h 54"/>
                    <a:gd name="T22" fmla="*/ 51 w 59"/>
                    <a:gd name="T23" fmla="*/ 0 h 54"/>
                    <a:gd name="T24" fmla="*/ 0 w 59"/>
                    <a:gd name="T25" fmla="*/ 51 h 54"/>
                    <a:gd name="T26" fmla="*/ 3 w 59"/>
                    <a:gd name="T27" fmla="*/ 53 h 54"/>
                    <a:gd name="T28" fmla="*/ 7 w 59"/>
                    <a:gd name="T29" fmla="*/ 54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9" h="54">
                      <a:moveTo>
                        <a:pt x="7" y="54"/>
                      </a:moveTo>
                      <a:cubicBezTo>
                        <a:pt x="7" y="54"/>
                        <a:pt x="8" y="54"/>
                        <a:pt x="8" y="54"/>
                      </a:cubicBezTo>
                      <a:cubicBezTo>
                        <a:pt x="10" y="54"/>
                        <a:pt x="13" y="53"/>
                        <a:pt x="15" y="51"/>
                      </a:cubicBezTo>
                      <a:cubicBezTo>
                        <a:pt x="20" y="46"/>
                        <a:pt x="20" y="46"/>
                        <a:pt x="20" y="46"/>
                      </a:cubicBezTo>
                      <a:cubicBezTo>
                        <a:pt x="21" y="45"/>
                        <a:pt x="21" y="45"/>
                        <a:pt x="21" y="44"/>
                      </a:cubicBezTo>
                      <a:cubicBezTo>
                        <a:pt x="21" y="43"/>
                        <a:pt x="17" y="38"/>
                        <a:pt x="19" y="38"/>
                      </a:cubicBezTo>
                      <a:cubicBezTo>
                        <a:pt x="22" y="38"/>
                        <a:pt x="24" y="39"/>
                        <a:pt x="26" y="40"/>
                      </a:cubicBezTo>
                      <a:cubicBezTo>
                        <a:pt x="53" y="13"/>
                        <a:pt x="53" y="13"/>
                        <a:pt x="53" y="13"/>
                      </a:cubicBezTo>
                      <a:cubicBezTo>
                        <a:pt x="54" y="12"/>
                        <a:pt x="54" y="11"/>
                        <a:pt x="56" y="10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9" y="6"/>
                        <a:pt x="58" y="5"/>
                        <a:pt x="58" y="2"/>
                      </a:cubicBezTo>
                      <a:cubicBezTo>
                        <a:pt x="55" y="2"/>
                        <a:pt x="53" y="1"/>
                        <a:pt x="51" y="0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1" y="52"/>
                        <a:pt x="2" y="52"/>
                        <a:pt x="3" y="53"/>
                      </a:cubicBezTo>
                      <a:cubicBezTo>
                        <a:pt x="4" y="53"/>
                        <a:pt x="5" y="53"/>
                        <a:pt x="7" y="5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36" name="Freeform 613"/>
                <p:cNvSpPr/>
                <p:nvPr/>
              </p:nvSpPr>
              <p:spPr bwMode="auto">
                <a:xfrm>
                  <a:off x="659" y="1316"/>
                  <a:ext cx="1" cy="1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37" name="Freeform 614"/>
                <p:cNvSpPr/>
                <p:nvPr/>
              </p:nvSpPr>
              <p:spPr bwMode="auto">
                <a:xfrm>
                  <a:off x="352" y="1404"/>
                  <a:ext cx="229" cy="231"/>
                </a:xfrm>
                <a:custGeom>
                  <a:avLst/>
                  <a:gdLst>
                    <a:gd name="T0" fmla="*/ 226 w 227"/>
                    <a:gd name="T1" fmla="*/ 7 h 230"/>
                    <a:gd name="T2" fmla="*/ 219 w 227"/>
                    <a:gd name="T3" fmla="*/ 10 h 230"/>
                    <a:gd name="T4" fmla="*/ 219 w 227"/>
                    <a:gd name="T5" fmla="*/ 0 h 230"/>
                    <a:gd name="T6" fmla="*/ 0 w 227"/>
                    <a:gd name="T7" fmla="*/ 219 h 230"/>
                    <a:gd name="T8" fmla="*/ 2 w 227"/>
                    <a:gd name="T9" fmla="*/ 220 h 230"/>
                    <a:gd name="T10" fmla="*/ 4 w 227"/>
                    <a:gd name="T11" fmla="*/ 230 h 230"/>
                    <a:gd name="T12" fmla="*/ 227 w 227"/>
                    <a:gd name="T13" fmla="*/ 7 h 230"/>
                    <a:gd name="T14" fmla="*/ 226 w 227"/>
                    <a:gd name="T15" fmla="*/ 7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27" h="230">
                      <a:moveTo>
                        <a:pt x="226" y="7"/>
                      </a:moveTo>
                      <a:cubicBezTo>
                        <a:pt x="223" y="7"/>
                        <a:pt x="222" y="9"/>
                        <a:pt x="219" y="10"/>
                      </a:cubicBezTo>
                      <a:cubicBezTo>
                        <a:pt x="220" y="7"/>
                        <a:pt x="220" y="5"/>
                        <a:pt x="219" y="0"/>
                      </a:cubicBezTo>
                      <a:cubicBezTo>
                        <a:pt x="0" y="219"/>
                        <a:pt x="0" y="219"/>
                        <a:pt x="0" y="219"/>
                      </a:cubicBezTo>
                      <a:cubicBezTo>
                        <a:pt x="1" y="220"/>
                        <a:pt x="1" y="220"/>
                        <a:pt x="2" y="220"/>
                      </a:cubicBezTo>
                      <a:cubicBezTo>
                        <a:pt x="2" y="225"/>
                        <a:pt x="2" y="228"/>
                        <a:pt x="4" y="230"/>
                      </a:cubicBezTo>
                      <a:cubicBezTo>
                        <a:pt x="227" y="7"/>
                        <a:pt x="227" y="7"/>
                        <a:pt x="227" y="7"/>
                      </a:cubicBezTo>
                      <a:cubicBezTo>
                        <a:pt x="227" y="7"/>
                        <a:pt x="227" y="7"/>
                        <a:pt x="226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38" name="Freeform 615"/>
                <p:cNvSpPr/>
                <p:nvPr/>
              </p:nvSpPr>
              <p:spPr bwMode="auto">
                <a:xfrm>
                  <a:off x="662" y="1299"/>
                  <a:ext cx="18" cy="19"/>
                </a:xfrm>
                <a:custGeom>
                  <a:avLst/>
                  <a:gdLst>
                    <a:gd name="T0" fmla="*/ 1 w 18"/>
                    <a:gd name="T1" fmla="*/ 16 h 19"/>
                    <a:gd name="T2" fmla="*/ 18 w 18"/>
                    <a:gd name="T3" fmla="*/ 3 h 19"/>
                    <a:gd name="T4" fmla="*/ 15 w 18"/>
                    <a:gd name="T5" fmla="*/ 0 h 19"/>
                    <a:gd name="T6" fmla="*/ 0 w 18"/>
                    <a:gd name="T7" fmla="*/ 15 h 19"/>
                    <a:gd name="T8" fmla="*/ 1 w 18"/>
                    <a:gd name="T9" fmla="*/ 16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9">
                      <a:moveTo>
                        <a:pt x="1" y="16"/>
                      </a:moveTo>
                      <a:cubicBezTo>
                        <a:pt x="3" y="19"/>
                        <a:pt x="18" y="7"/>
                        <a:pt x="18" y="3"/>
                      </a:cubicBezTo>
                      <a:cubicBezTo>
                        <a:pt x="18" y="2"/>
                        <a:pt x="16" y="1"/>
                        <a:pt x="15" y="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1" y="15"/>
                        <a:pt x="1" y="16"/>
                        <a:pt x="1" y="1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39" name="Freeform 616"/>
                <p:cNvSpPr/>
                <p:nvPr/>
              </p:nvSpPr>
              <p:spPr bwMode="auto">
                <a:xfrm>
                  <a:off x="361" y="1418"/>
                  <a:ext cx="230" cy="236"/>
                </a:xfrm>
                <a:custGeom>
                  <a:avLst/>
                  <a:gdLst>
                    <a:gd name="T0" fmla="*/ 224 w 228"/>
                    <a:gd name="T1" fmla="*/ 0 h 235"/>
                    <a:gd name="T2" fmla="*/ 0 w 228"/>
                    <a:gd name="T3" fmla="*/ 225 h 235"/>
                    <a:gd name="T4" fmla="*/ 4 w 228"/>
                    <a:gd name="T5" fmla="*/ 231 h 235"/>
                    <a:gd name="T6" fmla="*/ 4 w 228"/>
                    <a:gd name="T7" fmla="*/ 235 h 235"/>
                    <a:gd name="T8" fmla="*/ 228 w 228"/>
                    <a:gd name="T9" fmla="*/ 12 h 235"/>
                    <a:gd name="T10" fmla="*/ 224 w 228"/>
                    <a:gd name="T11" fmla="*/ 0 h 2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8" h="235">
                      <a:moveTo>
                        <a:pt x="224" y="0"/>
                      </a:moveTo>
                      <a:cubicBezTo>
                        <a:pt x="0" y="225"/>
                        <a:pt x="0" y="225"/>
                        <a:pt x="0" y="225"/>
                      </a:cubicBezTo>
                      <a:cubicBezTo>
                        <a:pt x="1" y="227"/>
                        <a:pt x="3" y="229"/>
                        <a:pt x="4" y="231"/>
                      </a:cubicBezTo>
                      <a:cubicBezTo>
                        <a:pt x="4" y="232"/>
                        <a:pt x="4" y="234"/>
                        <a:pt x="4" y="235"/>
                      </a:cubicBezTo>
                      <a:cubicBezTo>
                        <a:pt x="228" y="12"/>
                        <a:pt x="228" y="12"/>
                        <a:pt x="228" y="12"/>
                      </a:cubicBezTo>
                      <a:cubicBezTo>
                        <a:pt x="227" y="9"/>
                        <a:pt x="226" y="4"/>
                        <a:pt x="224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40" name="Freeform 617"/>
                <p:cNvSpPr/>
                <p:nvPr/>
              </p:nvSpPr>
              <p:spPr bwMode="auto">
                <a:xfrm>
                  <a:off x="375" y="1429"/>
                  <a:ext cx="241" cy="235"/>
                </a:xfrm>
                <a:custGeom>
                  <a:avLst/>
                  <a:gdLst>
                    <a:gd name="T0" fmla="*/ 237 w 239"/>
                    <a:gd name="T1" fmla="*/ 4 h 234"/>
                    <a:gd name="T2" fmla="*/ 228 w 239"/>
                    <a:gd name="T3" fmla="*/ 0 h 234"/>
                    <a:gd name="T4" fmla="*/ 0 w 239"/>
                    <a:gd name="T5" fmla="*/ 229 h 234"/>
                    <a:gd name="T6" fmla="*/ 10 w 239"/>
                    <a:gd name="T7" fmla="*/ 234 h 234"/>
                    <a:gd name="T8" fmla="*/ 239 w 239"/>
                    <a:gd name="T9" fmla="*/ 5 h 234"/>
                    <a:gd name="T10" fmla="*/ 237 w 239"/>
                    <a:gd name="T11" fmla="*/ 4 h 2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39" h="234">
                      <a:moveTo>
                        <a:pt x="237" y="4"/>
                      </a:moveTo>
                      <a:cubicBezTo>
                        <a:pt x="235" y="4"/>
                        <a:pt x="232" y="2"/>
                        <a:pt x="228" y="0"/>
                      </a:cubicBezTo>
                      <a:cubicBezTo>
                        <a:pt x="0" y="229"/>
                        <a:pt x="0" y="229"/>
                        <a:pt x="0" y="229"/>
                      </a:cubicBezTo>
                      <a:cubicBezTo>
                        <a:pt x="3" y="231"/>
                        <a:pt x="7" y="232"/>
                        <a:pt x="10" y="234"/>
                      </a:cubicBezTo>
                      <a:cubicBezTo>
                        <a:pt x="239" y="5"/>
                        <a:pt x="239" y="5"/>
                        <a:pt x="239" y="5"/>
                      </a:cubicBezTo>
                      <a:cubicBezTo>
                        <a:pt x="238" y="5"/>
                        <a:pt x="237" y="5"/>
                        <a:pt x="237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41" name="Freeform 618"/>
                <p:cNvSpPr/>
                <p:nvPr/>
              </p:nvSpPr>
              <p:spPr bwMode="auto">
                <a:xfrm>
                  <a:off x="702" y="1363"/>
                  <a:ext cx="13" cy="10"/>
                </a:xfrm>
                <a:custGeom>
                  <a:avLst/>
                  <a:gdLst>
                    <a:gd name="T0" fmla="*/ 9 w 12"/>
                    <a:gd name="T1" fmla="*/ 0 h 10"/>
                    <a:gd name="T2" fmla="*/ 0 w 12"/>
                    <a:gd name="T3" fmla="*/ 7 h 10"/>
                    <a:gd name="T4" fmla="*/ 2 w 12"/>
                    <a:gd name="T5" fmla="*/ 10 h 10"/>
                    <a:gd name="T6" fmla="*/ 12 w 12"/>
                    <a:gd name="T7" fmla="*/ 1 h 10"/>
                    <a:gd name="T8" fmla="*/ 9 w 12"/>
                    <a:gd name="T9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0">
                      <a:moveTo>
                        <a:pt x="9" y="0"/>
                      </a:moveTo>
                      <a:cubicBezTo>
                        <a:pt x="4" y="0"/>
                        <a:pt x="0" y="2"/>
                        <a:pt x="0" y="7"/>
                      </a:cubicBezTo>
                      <a:cubicBezTo>
                        <a:pt x="0" y="8"/>
                        <a:pt x="1" y="9"/>
                        <a:pt x="2" y="10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1" y="1"/>
                        <a:pt x="10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42" name="Freeform 619"/>
                <p:cNvSpPr/>
                <p:nvPr/>
              </p:nvSpPr>
              <p:spPr bwMode="auto">
                <a:xfrm>
                  <a:off x="394" y="1438"/>
                  <a:ext cx="242" cy="242"/>
                </a:xfrm>
                <a:custGeom>
                  <a:avLst/>
                  <a:gdLst>
                    <a:gd name="T0" fmla="*/ 230 w 241"/>
                    <a:gd name="T1" fmla="*/ 0 h 241"/>
                    <a:gd name="T2" fmla="*/ 0 w 241"/>
                    <a:gd name="T3" fmla="*/ 231 h 241"/>
                    <a:gd name="T4" fmla="*/ 2 w 241"/>
                    <a:gd name="T5" fmla="*/ 234 h 241"/>
                    <a:gd name="T6" fmla="*/ 5 w 241"/>
                    <a:gd name="T7" fmla="*/ 234 h 241"/>
                    <a:gd name="T8" fmla="*/ 5 w 241"/>
                    <a:gd name="T9" fmla="*/ 237 h 241"/>
                    <a:gd name="T10" fmla="*/ 6 w 241"/>
                    <a:gd name="T11" fmla="*/ 241 h 241"/>
                    <a:gd name="T12" fmla="*/ 241 w 241"/>
                    <a:gd name="T13" fmla="*/ 5 h 241"/>
                    <a:gd name="T14" fmla="*/ 230 w 241"/>
                    <a:gd name="T15" fmla="*/ 0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1" h="241">
                      <a:moveTo>
                        <a:pt x="230" y="0"/>
                      </a:moveTo>
                      <a:cubicBezTo>
                        <a:pt x="0" y="231"/>
                        <a:pt x="0" y="231"/>
                        <a:pt x="0" y="231"/>
                      </a:cubicBezTo>
                      <a:cubicBezTo>
                        <a:pt x="1" y="232"/>
                        <a:pt x="1" y="233"/>
                        <a:pt x="2" y="234"/>
                      </a:cubicBezTo>
                      <a:cubicBezTo>
                        <a:pt x="5" y="234"/>
                        <a:pt x="5" y="234"/>
                        <a:pt x="5" y="234"/>
                      </a:cubicBezTo>
                      <a:cubicBezTo>
                        <a:pt x="5" y="237"/>
                        <a:pt x="5" y="237"/>
                        <a:pt x="5" y="237"/>
                      </a:cubicBezTo>
                      <a:cubicBezTo>
                        <a:pt x="5" y="238"/>
                        <a:pt x="5" y="240"/>
                        <a:pt x="6" y="241"/>
                      </a:cubicBezTo>
                      <a:cubicBezTo>
                        <a:pt x="241" y="5"/>
                        <a:pt x="241" y="5"/>
                        <a:pt x="241" y="5"/>
                      </a:cubicBezTo>
                      <a:cubicBezTo>
                        <a:pt x="238" y="3"/>
                        <a:pt x="234" y="2"/>
                        <a:pt x="23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43" name="Freeform 620"/>
                <p:cNvSpPr/>
                <p:nvPr/>
              </p:nvSpPr>
              <p:spPr bwMode="auto">
                <a:xfrm>
                  <a:off x="704" y="1365"/>
                  <a:ext cx="38" cy="34"/>
                </a:xfrm>
                <a:custGeom>
                  <a:avLst/>
                  <a:gdLst>
                    <a:gd name="T0" fmla="*/ 35 w 37"/>
                    <a:gd name="T1" fmla="*/ 0 h 33"/>
                    <a:gd name="T2" fmla="*/ 27 w 37"/>
                    <a:gd name="T3" fmla="*/ 3 h 33"/>
                    <a:gd name="T4" fmla="*/ 21 w 37"/>
                    <a:gd name="T5" fmla="*/ 2 h 33"/>
                    <a:gd name="T6" fmla="*/ 0 w 37"/>
                    <a:gd name="T7" fmla="*/ 23 h 33"/>
                    <a:gd name="T8" fmla="*/ 5 w 37"/>
                    <a:gd name="T9" fmla="*/ 30 h 33"/>
                    <a:gd name="T10" fmla="*/ 5 w 37"/>
                    <a:gd name="T11" fmla="*/ 33 h 33"/>
                    <a:gd name="T12" fmla="*/ 37 w 37"/>
                    <a:gd name="T13" fmla="*/ 1 h 33"/>
                    <a:gd name="T14" fmla="*/ 35 w 37"/>
                    <a:gd name="T15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7" h="33">
                      <a:moveTo>
                        <a:pt x="35" y="0"/>
                      </a:moveTo>
                      <a:cubicBezTo>
                        <a:pt x="32" y="0"/>
                        <a:pt x="32" y="3"/>
                        <a:pt x="27" y="3"/>
                      </a:cubicBezTo>
                      <a:cubicBezTo>
                        <a:pt x="25" y="3"/>
                        <a:pt x="23" y="3"/>
                        <a:pt x="21" y="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2" y="25"/>
                        <a:pt x="4" y="28"/>
                        <a:pt x="5" y="30"/>
                      </a:cubicBezTo>
                      <a:cubicBezTo>
                        <a:pt x="5" y="31"/>
                        <a:pt x="5" y="32"/>
                        <a:pt x="5" y="33"/>
                      </a:cubicBezTo>
                      <a:cubicBezTo>
                        <a:pt x="37" y="1"/>
                        <a:pt x="37" y="1"/>
                        <a:pt x="37" y="1"/>
                      </a:cubicBezTo>
                      <a:cubicBezTo>
                        <a:pt x="36" y="0"/>
                        <a:pt x="36" y="0"/>
                        <a:pt x="35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44" name="Freeform 621"/>
                <p:cNvSpPr/>
                <p:nvPr/>
              </p:nvSpPr>
              <p:spPr bwMode="auto">
                <a:xfrm>
                  <a:off x="698" y="1407"/>
                  <a:ext cx="2" cy="2"/>
                </a:xfrm>
                <a:custGeom>
                  <a:avLst/>
                  <a:gdLst>
                    <a:gd name="T0" fmla="*/ 0 w 2"/>
                    <a:gd name="T1" fmla="*/ 1 h 2"/>
                    <a:gd name="T2" fmla="*/ 1 w 2"/>
                    <a:gd name="T3" fmla="*/ 2 h 2"/>
                    <a:gd name="T4" fmla="*/ 2 w 2"/>
                    <a:gd name="T5" fmla="*/ 0 h 2"/>
                    <a:gd name="T6" fmla="*/ 0 w 2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1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1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45" name="Freeform 622"/>
                <p:cNvSpPr/>
                <p:nvPr/>
              </p:nvSpPr>
              <p:spPr bwMode="auto">
                <a:xfrm>
                  <a:off x="404" y="1448"/>
                  <a:ext cx="254" cy="253"/>
                </a:xfrm>
                <a:custGeom>
                  <a:avLst/>
                  <a:gdLst>
                    <a:gd name="T0" fmla="*/ 9 w 253"/>
                    <a:gd name="T1" fmla="*/ 237 h 252"/>
                    <a:gd name="T2" fmla="*/ 10 w 253"/>
                    <a:gd name="T3" fmla="*/ 233 h 252"/>
                    <a:gd name="T4" fmla="*/ 17 w 253"/>
                    <a:gd name="T5" fmla="*/ 237 h 252"/>
                    <a:gd name="T6" fmla="*/ 253 w 253"/>
                    <a:gd name="T7" fmla="*/ 1 h 252"/>
                    <a:gd name="T8" fmla="*/ 243 w 253"/>
                    <a:gd name="T9" fmla="*/ 1 h 252"/>
                    <a:gd name="T10" fmla="*/ 240 w 253"/>
                    <a:gd name="T11" fmla="*/ 0 h 252"/>
                    <a:gd name="T12" fmla="*/ 0 w 253"/>
                    <a:gd name="T13" fmla="*/ 240 h 252"/>
                    <a:gd name="T14" fmla="*/ 3 w 253"/>
                    <a:gd name="T15" fmla="*/ 252 h 252"/>
                    <a:gd name="T16" fmla="*/ 11 w 253"/>
                    <a:gd name="T17" fmla="*/ 244 h 252"/>
                    <a:gd name="T18" fmla="*/ 9 w 253"/>
                    <a:gd name="T19" fmla="*/ 237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3" h="252">
                      <a:moveTo>
                        <a:pt x="9" y="237"/>
                      </a:moveTo>
                      <a:cubicBezTo>
                        <a:pt x="9" y="236"/>
                        <a:pt x="9" y="234"/>
                        <a:pt x="10" y="233"/>
                      </a:cubicBezTo>
                      <a:cubicBezTo>
                        <a:pt x="12" y="236"/>
                        <a:pt x="15" y="236"/>
                        <a:pt x="17" y="237"/>
                      </a:cubicBezTo>
                      <a:cubicBezTo>
                        <a:pt x="253" y="1"/>
                        <a:pt x="253" y="1"/>
                        <a:pt x="253" y="1"/>
                      </a:cubicBezTo>
                      <a:cubicBezTo>
                        <a:pt x="243" y="1"/>
                        <a:pt x="243" y="1"/>
                        <a:pt x="243" y="1"/>
                      </a:cubicBezTo>
                      <a:cubicBezTo>
                        <a:pt x="242" y="1"/>
                        <a:pt x="241" y="0"/>
                        <a:pt x="240" y="0"/>
                      </a:cubicBezTo>
                      <a:cubicBezTo>
                        <a:pt x="0" y="240"/>
                        <a:pt x="0" y="240"/>
                        <a:pt x="0" y="240"/>
                      </a:cubicBezTo>
                      <a:cubicBezTo>
                        <a:pt x="1" y="243"/>
                        <a:pt x="1" y="249"/>
                        <a:pt x="3" y="252"/>
                      </a:cubicBezTo>
                      <a:cubicBezTo>
                        <a:pt x="11" y="244"/>
                        <a:pt x="11" y="244"/>
                        <a:pt x="11" y="244"/>
                      </a:cubicBezTo>
                      <a:cubicBezTo>
                        <a:pt x="10" y="242"/>
                        <a:pt x="9" y="240"/>
                        <a:pt x="9" y="23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46" name="Freeform 623"/>
                <p:cNvSpPr/>
                <p:nvPr/>
              </p:nvSpPr>
              <p:spPr bwMode="auto">
                <a:xfrm>
                  <a:off x="414" y="1702"/>
                  <a:ext cx="14" cy="15"/>
                </a:xfrm>
                <a:custGeom>
                  <a:avLst/>
                  <a:gdLst>
                    <a:gd name="T0" fmla="*/ 14 w 14"/>
                    <a:gd name="T1" fmla="*/ 7 h 14"/>
                    <a:gd name="T2" fmla="*/ 12 w 14"/>
                    <a:gd name="T3" fmla="*/ 5 h 14"/>
                    <a:gd name="T4" fmla="*/ 5 w 14"/>
                    <a:gd name="T5" fmla="*/ 0 h 14"/>
                    <a:gd name="T6" fmla="*/ 0 w 14"/>
                    <a:gd name="T7" fmla="*/ 6 h 14"/>
                    <a:gd name="T8" fmla="*/ 6 w 14"/>
                    <a:gd name="T9" fmla="*/ 14 h 14"/>
                    <a:gd name="T10" fmla="*/ 14 w 14"/>
                    <a:gd name="T11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14">
                      <a:moveTo>
                        <a:pt x="14" y="7"/>
                      </a:moveTo>
                      <a:cubicBezTo>
                        <a:pt x="13" y="6"/>
                        <a:pt x="13" y="6"/>
                        <a:pt x="12" y="5"/>
                      </a:cubicBezTo>
                      <a:cubicBezTo>
                        <a:pt x="10" y="3"/>
                        <a:pt x="7" y="2"/>
                        <a:pt x="5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2" y="8"/>
                        <a:pt x="4" y="11"/>
                        <a:pt x="6" y="14"/>
                      </a:cubicBezTo>
                      <a:lnTo>
                        <a:pt x="14" y="7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47" name="Freeform 624"/>
                <p:cNvSpPr/>
                <p:nvPr/>
              </p:nvSpPr>
              <p:spPr bwMode="auto">
                <a:xfrm>
                  <a:off x="706" y="1372"/>
                  <a:ext cx="52" cy="54"/>
                </a:xfrm>
                <a:custGeom>
                  <a:avLst/>
                  <a:gdLst>
                    <a:gd name="T0" fmla="*/ 52 w 52"/>
                    <a:gd name="T1" fmla="*/ 7 h 53"/>
                    <a:gd name="T2" fmla="*/ 51 w 52"/>
                    <a:gd name="T3" fmla="*/ 4 h 53"/>
                    <a:gd name="T4" fmla="*/ 44 w 52"/>
                    <a:gd name="T5" fmla="*/ 0 h 53"/>
                    <a:gd name="T6" fmla="*/ 0 w 52"/>
                    <a:gd name="T7" fmla="*/ 44 h 53"/>
                    <a:gd name="T8" fmla="*/ 6 w 52"/>
                    <a:gd name="T9" fmla="*/ 53 h 53"/>
                    <a:gd name="T10" fmla="*/ 52 w 52"/>
                    <a:gd name="T11" fmla="*/ 7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53">
                      <a:moveTo>
                        <a:pt x="52" y="7"/>
                      </a:moveTo>
                      <a:cubicBezTo>
                        <a:pt x="52" y="6"/>
                        <a:pt x="51" y="5"/>
                        <a:pt x="51" y="4"/>
                      </a:cubicBezTo>
                      <a:cubicBezTo>
                        <a:pt x="48" y="3"/>
                        <a:pt x="46" y="2"/>
                        <a:pt x="44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2" y="46"/>
                        <a:pt x="4" y="49"/>
                        <a:pt x="6" y="53"/>
                      </a:cubicBezTo>
                      <a:lnTo>
                        <a:pt x="52" y="7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48" name="Freeform 625"/>
                <p:cNvSpPr/>
                <p:nvPr/>
              </p:nvSpPr>
              <p:spPr bwMode="auto">
                <a:xfrm>
                  <a:off x="429" y="1452"/>
                  <a:ext cx="243" cy="252"/>
                </a:xfrm>
                <a:custGeom>
                  <a:avLst/>
                  <a:gdLst>
                    <a:gd name="T0" fmla="*/ 239 w 242"/>
                    <a:gd name="T1" fmla="*/ 0 h 251"/>
                    <a:gd name="T2" fmla="*/ 0 w 242"/>
                    <a:gd name="T3" fmla="*/ 240 h 251"/>
                    <a:gd name="T4" fmla="*/ 1 w 242"/>
                    <a:gd name="T5" fmla="*/ 245 h 251"/>
                    <a:gd name="T6" fmla="*/ 4 w 242"/>
                    <a:gd name="T7" fmla="*/ 251 h 251"/>
                    <a:gd name="T8" fmla="*/ 242 w 242"/>
                    <a:gd name="T9" fmla="*/ 13 h 251"/>
                    <a:gd name="T10" fmla="*/ 239 w 242"/>
                    <a:gd name="T11" fmla="*/ 0 h 2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42" h="251">
                      <a:moveTo>
                        <a:pt x="239" y="0"/>
                      </a:moveTo>
                      <a:cubicBezTo>
                        <a:pt x="0" y="240"/>
                        <a:pt x="0" y="240"/>
                        <a:pt x="0" y="240"/>
                      </a:cubicBezTo>
                      <a:cubicBezTo>
                        <a:pt x="0" y="242"/>
                        <a:pt x="0" y="244"/>
                        <a:pt x="1" y="245"/>
                      </a:cubicBezTo>
                      <a:cubicBezTo>
                        <a:pt x="3" y="246"/>
                        <a:pt x="3" y="248"/>
                        <a:pt x="4" y="251"/>
                      </a:cubicBezTo>
                      <a:cubicBezTo>
                        <a:pt x="242" y="13"/>
                        <a:pt x="242" y="13"/>
                        <a:pt x="242" y="13"/>
                      </a:cubicBezTo>
                      <a:cubicBezTo>
                        <a:pt x="242" y="8"/>
                        <a:pt x="242" y="4"/>
                        <a:pt x="239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49" name="Freeform 626"/>
                <p:cNvSpPr/>
                <p:nvPr/>
              </p:nvSpPr>
              <p:spPr bwMode="auto">
                <a:xfrm>
                  <a:off x="415" y="1721"/>
                  <a:ext cx="2" cy="0"/>
                </a:xfrm>
                <a:custGeom>
                  <a:avLst/>
                  <a:gdLst>
                    <a:gd name="T0" fmla="*/ 0 w 2"/>
                    <a:gd name="T1" fmla="*/ 1 w 2"/>
                    <a:gd name="T2" fmla="*/ 2 w 2"/>
                    <a:gd name="T3" fmla="*/ 0 w 2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2">
                      <a:moveTo>
                        <a:pt x="0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50" name="Freeform 627"/>
                <p:cNvSpPr/>
                <p:nvPr/>
              </p:nvSpPr>
              <p:spPr bwMode="auto">
                <a:xfrm>
                  <a:off x="439" y="1535"/>
                  <a:ext cx="188" cy="184"/>
                </a:xfrm>
                <a:custGeom>
                  <a:avLst/>
                  <a:gdLst>
                    <a:gd name="T0" fmla="*/ 187 w 187"/>
                    <a:gd name="T1" fmla="*/ 0 h 182"/>
                    <a:gd name="T2" fmla="*/ 175 w 187"/>
                    <a:gd name="T3" fmla="*/ 6 h 182"/>
                    <a:gd name="T4" fmla="*/ 167 w 187"/>
                    <a:gd name="T5" fmla="*/ 9 h 182"/>
                    <a:gd name="T6" fmla="*/ 167 w 187"/>
                    <a:gd name="T7" fmla="*/ 9 h 182"/>
                    <a:gd name="T8" fmla="*/ 0 w 187"/>
                    <a:gd name="T9" fmla="*/ 176 h 182"/>
                    <a:gd name="T10" fmla="*/ 5 w 187"/>
                    <a:gd name="T11" fmla="*/ 181 h 182"/>
                    <a:gd name="T12" fmla="*/ 8 w 187"/>
                    <a:gd name="T13" fmla="*/ 181 h 182"/>
                    <a:gd name="T14" fmla="*/ 8 w 187"/>
                    <a:gd name="T15" fmla="*/ 182 h 182"/>
                    <a:gd name="T16" fmla="*/ 186 w 187"/>
                    <a:gd name="T17" fmla="*/ 4 h 182"/>
                    <a:gd name="T18" fmla="*/ 187 w 187"/>
                    <a:gd name="T19" fmla="*/ 0 h 1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87" h="182">
                      <a:moveTo>
                        <a:pt x="187" y="0"/>
                      </a:moveTo>
                      <a:cubicBezTo>
                        <a:pt x="183" y="1"/>
                        <a:pt x="178" y="6"/>
                        <a:pt x="175" y="6"/>
                      </a:cubicBezTo>
                      <a:cubicBezTo>
                        <a:pt x="172" y="6"/>
                        <a:pt x="172" y="9"/>
                        <a:pt x="167" y="9"/>
                      </a:cubicBezTo>
                      <a:cubicBezTo>
                        <a:pt x="167" y="9"/>
                        <a:pt x="167" y="9"/>
                        <a:pt x="167" y="9"/>
                      </a:cubicBezTo>
                      <a:cubicBezTo>
                        <a:pt x="0" y="176"/>
                        <a:pt x="0" y="176"/>
                        <a:pt x="0" y="176"/>
                      </a:cubicBezTo>
                      <a:cubicBezTo>
                        <a:pt x="1" y="177"/>
                        <a:pt x="3" y="179"/>
                        <a:pt x="5" y="181"/>
                      </a:cubicBezTo>
                      <a:cubicBezTo>
                        <a:pt x="6" y="180"/>
                        <a:pt x="6" y="180"/>
                        <a:pt x="8" y="181"/>
                      </a:cubicBezTo>
                      <a:cubicBezTo>
                        <a:pt x="8" y="181"/>
                        <a:pt x="8" y="182"/>
                        <a:pt x="8" y="182"/>
                      </a:cubicBezTo>
                      <a:cubicBezTo>
                        <a:pt x="186" y="4"/>
                        <a:pt x="186" y="4"/>
                        <a:pt x="186" y="4"/>
                      </a:cubicBezTo>
                      <a:cubicBezTo>
                        <a:pt x="187" y="3"/>
                        <a:pt x="187" y="2"/>
                        <a:pt x="187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51" name="Freeform 628"/>
                <p:cNvSpPr/>
                <p:nvPr/>
              </p:nvSpPr>
              <p:spPr bwMode="auto">
                <a:xfrm>
                  <a:off x="692" y="1384"/>
                  <a:ext cx="82" cy="83"/>
                </a:xfrm>
                <a:custGeom>
                  <a:avLst/>
                  <a:gdLst>
                    <a:gd name="T0" fmla="*/ 74 w 81"/>
                    <a:gd name="T1" fmla="*/ 0 h 82"/>
                    <a:gd name="T2" fmla="*/ 22 w 81"/>
                    <a:gd name="T3" fmla="*/ 52 h 82"/>
                    <a:gd name="T4" fmla="*/ 22 w 81"/>
                    <a:gd name="T5" fmla="*/ 56 h 82"/>
                    <a:gd name="T6" fmla="*/ 0 w 81"/>
                    <a:gd name="T7" fmla="*/ 74 h 82"/>
                    <a:gd name="T8" fmla="*/ 6 w 81"/>
                    <a:gd name="T9" fmla="*/ 82 h 82"/>
                    <a:gd name="T10" fmla="*/ 81 w 81"/>
                    <a:gd name="T11" fmla="*/ 7 h 82"/>
                    <a:gd name="T12" fmla="*/ 81 w 81"/>
                    <a:gd name="T13" fmla="*/ 4 h 82"/>
                    <a:gd name="T14" fmla="*/ 74 w 81"/>
                    <a:gd name="T15" fmla="*/ 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82">
                      <a:moveTo>
                        <a:pt x="74" y="0"/>
                      </a:moveTo>
                      <a:cubicBezTo>
                        <a:pt x="22" y="52"/>
                        <a:pt x="22" y="52"/>
                        <a:pt x="22" y="52"/>
                      </a:cubicBezTo>
                      <a:cubicBezTo>
                        <a:pt x="22" y="53"/>
                        <a:pt x="22" y="54"/>
                        <a:pt x="22" y="56"/>
                      </a:cubicBezTo>
                      <a:cubicBezTo>
                        <a:pt x="22" y="61"/>
                        <a:pt x="6" y="73"/>
                        <a:pt x="0" y="74"/>
                      </a:cubicBezTo>
                      <a:cubicBezTo>
                        <a:pt x="3" y="76"/>
                        <a:pt x="5" y="79"/>
                        <a:pt x="6" y="82"/>
                      </a:cubicBezTo>
                      <a:cubicBezTo>
                        <a:pt x="81" y="7"/>
                        <a:pt x="81" y="7"/>
                        <a:pt x="81" y="7"/>
                      </a:cubicBezTo>
                      <a:cubicBezTo>
                        <a:pt x="81" y="6"/>
                        <a:pt x="81" y="5"/>
                        <a:pt x="81" y="4"/>
                      </a:cubicBezTo>
                      <a:cubicBezTo>
                        <a:pt x="80" y="1"/>
                        <a:pt x="77" y="0"/>
                        <a:pt x="74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52" name="Freeform 629"/>
                <p:cNvSpPr/>
                <p:nvPr/>
              </p:nvSpPr>
              <p:spPr bwMode="auto">
                <a:xfrm>
                  <a:off x="630" y="1477"/>
                  <a:ext cx="50" cy="49"/>
                </a:xfrm>
                <a:custGeom>
                  <a:avLst/>
                  <a:gdLst>
                    <a:gd name="T0" fmla="*/ 4 w 50"/>
                    <a:gd name="T1" fmla="*/ 49 h 49"/>
                    <a:gd name="T2" fmla="*/ 4 w 50"/>
                    <a:gd name="T3" fmla="*/ 46 h 49"/>
                    <a:gd name="T4" fmla="*/ 7 w 50"/>
                    <a:gd name="T5" fmla="*/ 46 h 49"/>
                    <a:gd name="T6" fmla="*/ 11 w 50"/>
                    <a:gd name="T7" fmla="*/ 48 h 49"/>
                    <a:gd name="T8" fmla="*/ 50 w 50"/>
                    <a:gd name="T9" fmla="*/ 9 h 49"/>
                    <a:gd name="T10" fmla="*/ 43 w 50"/>
                    <a:gd name="T11" fmla="*/ 0 h 49"/>
                    <a:gd name="T12" fmla="*/ 0 w 50"/>
                    <a:gd name="T13" fmla="*/ 44 h 49"/>
                    <a:gd name="T14" fmla="*/ 4 w 50"/>
                    <a:gd name="T15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49">
                      <a:moveTo>
                        <a:pt x="4" y="49"/>
                      </a:moveTo>
                      <a:cubicBezTo>
                        <a:pt x="5" y="48"/>
                        <a:pt x="4" y="46"/>
                        <a:pt x="4" y="46"/>
                      </a:cubicBezTo>
                      <a:cubicBezTo>
                        <a:pt x="5" y="46"/>
                        <a:pt x="6" y="46"/>
                        <a:pt x="7" y="46"/>
                      </a:cubicBezTo>
                      <a:cubicBezTo>
                        <a:pt x="7" y="46"/>
                        <a:pt x="9" y="47"/>
                        <a:pt x="11" y="48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47" y="6"/>
                        <a:pt x="45" y="3"/>
                        <a:pt x="43" y="0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2" y="45"/>
                        <a:pt x="3" y="48"/>
                        <a:pt x="4" y="4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53" name="Freeform 630"/>
                <p:cNvSpPr/>
                <p:nvPr/>
              </p:nvSpPr>
              <p:spPr bwMode="auto">
                <a:xfrm>
                  <a:off x="426" y="1719"/>
                  <a:ext cx="12" cy="14"/>
                </a:xfrm>
                <a:custGeom>
                  <a:avLst/>
                  <a:gdLst>
                    <a:gd name="T0" fmla="*/ 6 w 12"/>
                    <a:gd name="T1" fmla="*/ 0 h 14"/>
                    <a:gd name="T2" fmla="*/ 6 w 12"/>
                    <a:gd name="T3" fmla="*/ 0 h 14"/>
                    <a:gd name="T4" fmla="*/ 0 w 12"/>
                    <a:gd name="T5" fmla="*/ 7 h 14"/>
                    <a:gd name="T6" fmla="*/ 2 w 12"/>
                    <a:gd name="T7" fmla="*/ 9 h 14"/>
                    <a:gd name="T8" fmla="*/ 7 w 12"/>
                    <a:gd name="T9" fmla="*/ 14 h 14"/>
                    <a:gd name="T10" fmla="*/ 12 w 12"/>
                    <a:gd name="T11" fmla="*/ 10 h 14"/>
                    <a:gd name="T12" fmla="*/ 6 w 12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14">
                      <a:moveTo>
                        <a:pt x="6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1" y="7"/>
                        <a:pt x="2" y="8"/>
                        <a:pt x="2" y="9"/>
                      </a:cubicBezTo>
                      <a:cubicBezTo>
                        <a:pt x="4" y="10"/>
                        <a:pt x="6" y="12"/>
                        <a:pt x="7" y="14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0" y="7"/>
                        <a:pt x="7" y="4"/>
                        <a:pt x="6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54" name="Freeform 631"/>
                <p:cNvSpPr/>
                <p:nvPr/>
              </p:nvSpPr>
              <p:spPr bwMode="auto">
                <a:xfrm>
                  <a:off x="438" y="1738"/>
                  <a:ext cx="9" cy="13"/>
                </a:xfrm>
                <a:custGeom>
                  <a:avLst/>
                  <a:gdLst>
                    <a:gd name="T0" fmla="*/ 5 w 9"/>
                    <a:gd name="T1" fmla="*/ 0 h 13"/>
                    <a:gd name="T2" fmla="*/ 0 w 9"/>
                    <a:gd name="T3" fmla="*/ 6 h 13"/>
                    <a:gd name="T4" fmla="*/ 0 w 9"/>
                    <a:gd name="T5" fmla="*/ 6 h 13"/>
                    <a:gd name="T6" fmla="*/ 2 w 9"/>
                    <a:gd name="T7" fmla="*/ 8 h 13"/>
                    <a:gd name="T8" fmla="*/ 6 w 9"/>
                    <a:gd name="T9" fmla="*/ 13 h 13"/>
                    <a:gd name="T10" fmla="*/ 9 w 9"/>
                    <a:gd name="T11" fmla="*/ 10 h 13"/>
                    <a:gd name="T12" fmla="*/ 5 w 9"/>
                    <a:gd name="T13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" h="13">
                      <a:moveTo>
                        <a:pt x="5" y="0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7"/>
                        <a:pt x="0" y="7"/>
                        <a:pt x="2" y="8"/>
                      </a:cubicBezTo>
                      <a:cubicBezTo>
                        <a:pt x="3" y="9"/>
                        <a:pt x="4" y="12"/>
                        <a:pt x="6" y="13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8" y="7"/>
                        <a:pt x="6" y="4"/>
                        <a:pt x="5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55" name="Freeform 632"/>
                <p:cNvSpPr/>
                <p:nvPr/>
              </p:nvSpPr>
              <p:spPr bwMode="auto">
                <a:xfrm>
                  <a:off x="454" y="1541"/>
                  <a:ext cx="197" cy="195"/>
                </a:xfrm>
                <a:custGeom>
                  <a:avLst/>
                  <a:gdLst>
                    <a:gd name="T0" fmla="*/ 180 w 196"/>
                    <a:gd name="T1" fmla="*/ 5 h 193"/>
                    <a:gd name="T2" fmla="*/ 179 w 196"/>
                    <a:gd name="T3" fmla="*/ 4 h 193"/>
                    <a:gd name="T4" fmla="*/ 0 w 196"/>
                    <a:gd name="T5" fmla="*/ 183 h 193"/>
                    <a:gd name="T6" fmla="*/ 4 w 196"/>
                    <a:gd name="T7" fmla="*/ 187 h 193"/>
                    <a:gd name="T8" fmla="*/ 5 w 196"/>
                    <a:gd name="T9" fmla="*/ 193 h 193"/>
                    <a:gd name="T10" fmla="*/ 177 w 196"/>
                    <a:gd name="T11" fmla="*/ 22 h 193"/>
                    <a:gd name="T12" fmla="*/ 179 w 196"/>
                    <a:gd name="T13" fmla="*/ 17 h 193"/>
                    <a:gd name="T14" fmla="*/ 173 w 196"/>
                    <a:gd name="T15" fmla="*/ 20 h 193"/>
                    <a:gd name="T16" fmla="*/ 191 w 196"/>
                    <a:gd name="T17" fmla="*/ 7 h 193"/>
                    <a:gd name="T18" fmla="*/ 191 w 196"/>
                    <a:gd name="T19" fmla="*/ 7 h 193"/>
                    <a:gd name="T20" fmla="*/ 196 w 196"/>
                    <a:gd name="T21" fmla="*/ 2 h 193"/>
                    <a:gd name="T22" fmla="*/ 187 w 196"/>
                    <a:gd name="T23" fmla="*/ 0 h 193"/>
                    <a:gd name="T24" fmla="*/ 180 w 196"/>
                    <a:gd name="T25" fmla="*/ 5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96" h="193">
                      <a:moveTo>
                        <a:pt x="180" y="5"/>
                      </a:moveTo>
                      <a:cubicBezTo>
                        <a:pt x="179" y="5"/>
                        <a:pt x="179" y="4"/>
                        <a:pt x="179" y="4"/>
                      </a:cubicBezTo>
                      <a:cubicBezTo>
                        <a:pt x="0" y="183"/>
                        <a:pt x="0" y="183"/>
                        <a:pt x="0" y="183"/>
                      </a:cubicBezTo>
                      <a:cubicBezTo>
                        <a:pt x="2" y="184"/>
                        <a:pt x="3" y="186"/>
                        <a:pt x="4" y="187"/>
                      </a:cubicBezTo>
                      <a:cubicBezTo>
                        <a:pt x="5" y="189"/>
                        <a:pt x="4" y="192"/>
                        <a:pt x="5" y="193"/>
                      </a:cubicBezTo>
                      <a:cubicBezTo>
                        <a:pt x="177" y="22"/>
                        <a:pt x="177" y="22"/>
                        <a:pt x="177" y="22"/>
                      </a:cubicBezTo>
                      <a:cubicBezTo>
                        <a:pt x="178" y="20"/>
                        <a:pt x="178" y="18"/>
                        <a:pt x="179" y="17"/>
                      </a:cubicBezTo>
                      <a:cubicBezTo>
                        <a:pt x="177" y="17"/>
                        <a:pt x="176" y="19"/>
                        <a:pt x="173" y="20"/>
                      </a:cubicBezTo>
                      <a:cubicBezTo>
                        <a:pt x="173" y="15"/>
                        <a:pt x="185" y="7"/>
                        <a:pt x="191" y="7"/>
                      </a:cubicBezTo>
                      <a:cubicBezTo>
                        <a:pt x="191" y="7"/>
                        <a:pt x="191" y="7"/>
                        <a:pt x="191" y="7"/>
                      </a:cubicBezTo>
                      <a:cubicBezTo>
                        <a:pt x="196" y="2"/>
                        <a:pt x="196" y="2"/>
                        <a:pt x="196" y="2"/>
                      </a:cubicBezTo>
                      <a:cubicBezTo>
                        <a:pt x="194" y="1"/>
                        <a:pt x="191" y="0"/>
                        <a:pt x="187" y="0"/>
                      </a:cubicBezTo>
                      <a:cubicBezTo>
                        <a:pt x="184" y="0"/>
                        <a:pt x="183" y="5"/>
                        <a:pt x="180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56" name="Freeform 633"/>
                <p:cNvSpPr/>
                <p:nvPr/>
              </p:nvSpPr>
              <p:spPr bwMode="auto">
                <a:xfrm>
                  <a:off x="649" y="1404"/>
                  <a:ext cx="135" cy="137"/>
                </a:xfrm>
                <a:custGeom>
                  <a:avLst/>
                  <a:gdLst>
                    <a:gd name="T0" fmla="*/ 131 w 134"/>
                    <a:gd name="T1" fmla="*/ 5 h 137"/>
                    <a:gd name="T2" fmla="*/ 127 w 134"/>
                    <a:gd name="T3" fmla="*/ 0 h 137"/>
                    <a:gd name="T4" fmla="*/ 51 w 134"/>
                    <a:gd name="T5" fmla="*/ 75 h 137"/>
                    <a:gd name="T6" fmla="*/ 53 w 134"/>
                    <a:gd name="T7" fmla="*/ 80 h 137"/>
                    <a:gd name="T8" fmla="*/ 48 w 134"/>
                    <a:gd name="T9" fmla="*/ 87 h 137"/>
                    <a:gd name="T10" fmla="*/ 39 w 134"/>
                    <a:gd name="T11" fmla="*/ 90 h 137"/>
                    <a:gd name="T12" fmla="*/ 38 w 134"/>
                    <a:gd name="T13" fmla="*/ 89 h 137"/>
                    <a:gd name="T14" fmla="*/ 0 w 134"/>
                    <a:gd name="T15" fmla="*/ 127 h 137"/>
                    <a:gd name="T16" fmla="*/ 1 w 134"/>
                    <a:gd name="T17" fmla="*/ 129 h 137"/>
                    <a:gd name="T18" fmla="*/ 4 w 134"/>
                    <a:gd name="T19" fmla="*/ 136 h 137"/>
                    <a:gd name="T20" fmla="*/ 4 w 134"/>
                    <a:gd name="T21" fmla="*/ 137 h 137"/>
                    <a:gd name="T22" fmla="*/ 134 w 134"/>
                    <a:gd name="T23" fmla="*/ 7 h 137"/>
                    <a:gd name="T24" fmla="*/ 131 w 134"/>
                    <a:gd name="T25" fmla="*/ 5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4" h="137">
                      <a:moveTo>
                        <a:pt x="131" y="5"/>
                      </a:moveTo>
                      <a:cubicBezTo>
                        <a:pt x="129" y="5"/>
                        <a:pt x="128" y="3"/>
                        <a:pt x="127" y="0"/>
                      </a:cubicBezTo>
                      <a:cubicBezTo>
                        <a:pt x="51" y="75"/>
                        <a:pt x="51" y="75"/>
                        <a:pt x="51" y="75"/>
                      </a:cubicBezTo>
                      <a:cubicBezTo>
                        <a:pt x="51" y="77"/>
                        <a:pt x="52" y="79"/>
                        <a:pt x="53" y="80"/>
                      </a:cubicBezTo>
                      <a:cubicBezTo>
                        <a:pt x="52" y="82"/>
                        <a:pt x="48" y="84"/>
                        <a:pt x="48" y="87"/>
                      </a:cubicBezTo>
                      <a:cubicBezTo>
                        <a:pt x="44" y="87"/>
                        <a:pt x="42" y="92"/>
                        <a:pt x="39" y="90"/>
                      </a:cubicBezTo>
                      <a:cubicBezTo>
                        <a:pt x="39" y="90"/>
                        <a:pt x="38" y="89"/>
                        <a:pt x="38" y="89"/>
                      </a:cubicBezTo>
                      <a:cubicBezTo>
                        <a:pt x="0" y="127"/>
                        <a:pt x="0" y="127"/>
                        <a:pt x="0" y="127"/>
                      </a:cubicBezTo>
                      <a:cubicBezTo>
                        <a:pt x="1" y="128"/>
                        <a:pt x="1" y="129"/>
                        <a:pt x="1" y="129"/>
                      </a:cubicBezTo>
                      <a:cubicBezTo>
                        <a:pt x="3" y="132"/>
                        <a:pt x="1" y="134"/>
                        <a:pt x="4" y="136"/>
                      </a:cubicBezTo>
                      <a:cubicBezTo>
                        <a:pt x="4" y="137"/>
                        <a:pt x="4" y="137"/>
                        <a:pt x="4" y="137"/>
                      </a:cubicBezTo>
                      <a:cubicBezTo>
                        <a:pt x="134" y="7"/>
                        <a:pt x="134" y="7"/>
                        <a:pt x="134" y="7"/>
                      </a:cubicBezTo>
                      <a:cubicBezTo>
                        <a:pt x="133" y="6"/>
                        <a:pt x="132" y="5"/>
                        <a:pt x="131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57" name="Freeform 634"/>
                <p:cNvSpPr/>
                <p:nvPr/>
              </p:nvSpPr>
              <p:spPr bwMode="auto">
                <a:xfrm>
                  <a:off x="452" y="1754"/>
                  <a:ext cx="4" cy="7"/>
                </a:xfrm>
                <a:custGeom>
                  <a:avLst/>
                  <a:gdLst>
                    <a:gd name="T0" fmla="*/ 2 w 4"/>
                    <a:gd name="T1" fmla="*/ 7 h 7"/>
                    <a:gd name="T2" fmla="*/ 4 w 4"/>
                    <a:gd name="T3" fmla="*/ 3 h 7"/>
                    <a:gd name="T4" fmla="*/ 3 w 4"/>
                    <a:gd name="T5" fmla="*/ 0 h 7"/>
                    <a:gd name="T6" fmla="*/ 0 w 4"/>
                    <a:gd name="T7" fmla="*/ 4 h 7"/>
                    <a:gd name="T8" fmla="*/ 2 w 4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7">
                      <a:moveTo>
                        <a:pt x="2" y="7"/>
                      </a:moveTo>
                      <a:cubicBezTo>
                        <a:pt x="3" y="7"/>
                        <a:pt x="4" y="4"/>
                        <a:pt x="4" y="3"/>
                      </a:cubicBezTo>
                      <a:cubicBezTo>
                        <a:pt x="4" y="2"/>
                        <a:pt x="4" y="1"/>
                        <a:pt x="3" y="0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1" y="5"/>
                        <a:pt x="2" y="7"/>
                        <a:pt x="2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58" name="Freeform 635"/>
                <p:cNvSpPr/>
                <p:nvPr/>
              </p:nvSpPr>
              <p:spPr bwMode="auto">
                <a:xfrm>
                  <a:off x="663" y="1394"/>
                  <a:ext cx="158" cy="155"/>
                </a:xfrm>
                <a:custGeom>
                  <a:avLst/>
                  <a:gdLst>
                    <a:gd name="T0" fmla="*/ 153 w 157"/>
                    <a:gd name="T1" fmla="*/ 1 h 154"/>
                    <a:gd name="T2" fmla="*/ 151 w 157"/>
                    <a:gd name="T3" fmla="*/ 0 h 154"/>
                    <a:gd name="T4" fmla="*/ 140 w 157"/>
                    <a:gd name="T5" fmla="*/ 10 h 154"/>
                    <a:gd name="T6" fmla="*/ 133 w 157"/>
                    <a:gd name="T7" fmla="*/ 17 h 154"/>
                    <a:gd name="T8" fmla="*/ 0 w 157"/>
                    <a:gd name="T9" fmla="*/ 151 h 154"/>
                    <a:gd name="T10" fmla="*/ 11 w 157"/>
                    <a:gd name="T11" fmla="*/ 154 h 154"/>
                    <a:gd name="T12" fmla="*/ 157 w 157"/>
                    <a:gd name="T13" fmla="*/ 8 h 154"/>
                    <a:gd name="T14" fmla="*/ 153 w 157"/>
                    <a:gd name="T15" fmla="*/ 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7" h="154">
                      <a:moveTo>
                        <a:pt x="153" y="1"/>
                      </a:moveTo>
                      <a:cubicBezTo>
                        <a:pt x="153" y="1"/>
                        <a:pt x="152" y="1"/>
                        <a:pt x="151" y="0"/>
                      </a:cubicBezTo>
                      <a:cubicBezTo>
                        <a:pt x="140" y="10"/>
                        <a:pt x="140" y="10"/>
                        <a:pt x="140" y="10"/>
                      </a:cubicBezTo>
                      <a:cubicBezTo>
                        <a:pt x="138" y="13"/>
                        <a:pt x="136" y="16"/>
                        <a:pt x="133" y="17"/>
                      </a:cubicBezTo>
                      <a:cubicBezTo>
                        <a:pt x="0" y="151"/>
                        <a:pt x="0" y="151"/>
                        <a:pt x="0" y="151"/>
                      </a:cubicBezTo>
                      <a:cubicBezTo>
                        <a:pt x="4" y="152"/>
                        <a:pt x="8" y="153"/>
                        <a:pt x="11" y="154"/>
                      </a:cubicBezTo>
                      <a:cubicBezTo>
                        <a:pt x="157" y="8"/>
                        <a:pt x="157" y="8"/>
                        <a:pt x="157" y="8"/>
                      </a:cubicBezTo>
                      <a:cubicBezTo>
                        <a:pt x="155" y="6"/>
                        <a:pt x="153" y="4"/>
                        <a:pt x="153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59" name="Freeform 636"/>
                <p:cNvSpPr/>
                <p:nvPr/>
              </p:nvSpPr>
              <p:spPr bwMode="auto">
                <a:xfrm>
                  <a:off x="467" y="1582"/>
                  <a:ext cx="166" cy="168"/>
                </a:xfrm>
                <a:custGeom>
                  <a:avLst/>
                  <a:gdLst>
                    <a:gd name="T0" fmla="*/ 160 w 165"/>
                    <a:gd name="T1" fmla="*/ 4 h 167"/>
                    <a:gd name="T2" fmla="*/ 160 w 165"/>
                    <a:gd name="T3" fmla="*/ 0 h 167"/>
                    <a:gd name="T4" fmla="*/ 0 w 165"/>
                    <a:gd name="T5" fmla="*/ 160 h 167"/>
                    <a:gd name="T6" fmla="*/ 3 w 165"/>
                    <a:gd name="T7" fmla="*/ 162 h 167"/>
                    <a:gd name="T8" fmla="*/ 8 w 165"/>
                    <a:gd name="T9" fmla="*/ 167 h 167"/>
                    <a:gd name="T10" fmla="*/ 165 w 165"/>
                    <a:gd name="T11" fmla="*/ 9 h 167"/>
                    <a:gd name="T12" fmla="*/ 160 w 165"/>
                    <a:gd name="T13" fmla="*/ 4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5" h="167">
                      <a:moveTo>
                        <a:pt x="160" y="4"/>
                      </a:moveTo>
                      <a:cubicBezTo>
                        <a:pt x="160" y="3"/>
                        <a:pt x="160" y="1"/>
                        <a:pt x="160" y="0"/>
                      </a:cubicBezTo>
                      <a:cubicBezTo>
                        <a:pt x="0" y="160"/>
                        <a:pt x="0" y="160"/>
                        <a:pt x="0" y="160"/>
                      </a:cubicBezTo>
                      <a:cubicBezTo>
                        <a:pt x="1" y="160"/>
                        <a:pt x="2" y="161"/>
                        <a:pt x="3" y="162"/>
                      </a:cubicBezTo>
                      <a:cubicBezTo>
                        <a:pt x="4" y="163"/>
                        <a:pt x="6" y="165"/>
                        <a:pt x="8" y="167"/>
                      </a:cubicBezTo>
                      <a:cubicBezTo>
                        <a:pt x="165" y="9"/>
                        <a:pt x="165" y="9"/>
                        <a:pt x="165" y="9"/>
                      </a:cubicBezTo>
                      <a:cubicBezTo>
                        <a:pt x="162" y="9"/>
                        <a:pt x="160" y="7"/>
                        <a:pt x="160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60" name="Freeform 637"/>
                <p:cNvSpPr/>
                <p:nvPr/>
              </p:nvSpPr>
              <p:spPr bwMode="auto">
                <a:xfrm>
                  <a:off x="640" y="1553"/>
                  <a:ext cx="25" cy="32"/>
                </a:xfrm>
                <a:custGeom>
                  <a:avLst/>
                  <a:gdLst>
                    <a:gd name="T0" fmla="*/ 17 w 25"/>
                    <a:gd name="T1" fmla="*/ 0 h 32"/>
                    <a:gd name="T2" fmla="*/ 1 w 25"/>
                    <a:gd name="T3" fmla="*/ 16 h 32"/>
                    <a:gd name="T4" fmla="*/ 1 w 25"/>
                    <a:gd name="T5" fmla="*/ 18 h 32"/>
                    <a:gd name="T6" fmla="*/ 1 w 25"/>
                    <a:gd name="T7" fmla="*/ 27 h 32"/>
                    <a:gd name="T8" fmla="*/ 0 w 25"/>
                    <a:gd name="T9" fmla="*/ 32 h 32"/>
                    <a:gd name="T10" fmla="*/ 25 w 25"/>
                    <a:gd name="T11" fmla="*/ 6 h 32"/>
                    <a:gd name="T12" fmla="*/ 17 w 25"/>
                    <a:gd name="T13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5" h="32">
                      <a:moveTo>
                        <a:pt x="17" y="0"/>
                      </a:move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8"/>
                      </a:cubicBezTo>
                      <a:cubicBezTo>
                        <a:pt x="1" y="18"/>
                        <a:pt x="1" y="23"/>
                        <a:pt x="1" y="27"/>
                      </a:cubicBezTo>
                      <a:cubicBezTo>
                        <a:pt x="1" y="28"/>
                        <a:pt x="1" y="30"/>
                        <a:pt x="0" y="32"/>
                      </a:cubicBezTo>
                      <a:cubicBezTo>
                        <a:pt x="25" y="6"/>
                        <a:pt x="25" y="6"/>
                        <a:pt x="25" y="6"/>
                      </a:cubicBezTo>
                      <a:cubicBezTo>
                        <a:pt x="25" y="4"/>
                        <a:pt x="20" y="1"/>
                        <a:pt x="17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61" name="Freeform 638"/>
                <p:cNvSpPr/>
                <p:nvPr/>
              </p:nvSpPr>
              <p:spPr bwMode="auto">
                <a:xfrm>
                  <a:off x="481" y="1411"/>
                  <a:ext cx="351" cy="355"/>
                </a:xfrm>
                <a:custGeom>
                  <a:avLst/>
                  <a:gdLst>
                    <a:gd name="T0" fmla="*/ 183 w 349"/>
                    <a:gd name="T1" fmla="*/ 174 h 353"/>
                    <a:gd name="T2" fmla="*/ 184 w 349"/>
                    <a:gd name="T3" fmla="*/ 175 h 353"/>
                    <a:gd name="T4" fmla="*/ 349 w 349"/>
                    <a:gd name="T5" fmla="*/ 10 h 353"/>
                    <a:gd name="T6" fmla="*/ 344 w 349"/>
                    <a:gd name="T7" fmla="*/ 1 h 353"/>
                    <a:gd name="T8" fmla="*/ 344 w 349"/>
                    <a:gd name="T9" fmla="*/ 0 h 353"/>
                    <a:gd name="T10" fmla="*/ 203 w 349"/>
                    <a:gd name="T11" fmla="*/ 141 h 353"/>
                    <a:gd name="T12" fmla="*/ 207 w 349"/>
                    <a:gd name="T13" fmla="*/ 148 h 353"/>
                    <a:gd name="T14" fmla="*/ 204 w 349"/>
                    <a:gd name="T15" fmla="*/ 151 h 353"/>
                    <a:gd name="T16" fmla="*/ 197 w 349"/>
                    <a:gd name="T17" fmla="*/ 147 h 353"/>
                    <a:gd name="T18" fmla="*/ 196 w 349"/>
                    <a:gd name="T19" fmla="*/ 148 h 353"/>
                    <a:gd name="T20" fmla="*/ 189 w 349"/>
                    <a:gd name="T21" fmla="*/ 165 h 353"/>
                    <a:gd name="T22" fmla="*/ 186 w 349"/>
                    <a:gd name="T23" fmla="*/ 158 h 353"/>
                    <a:gd name="T24" fmla="*/ 0 w 349"/>
                    <a:gd name="T25" fmla="*/ 344 h 353"/>
                    <a:gd name="T26" fmla="*/ 6 w 349"/>
                    <a:gd name="T27" fmla="*/ 353 h 353"/>
                    <a:gd name="T28" fmla="*/ 183 w 349"/>
                    <a:gd name="T29" fmla="*/ 176 h 353"/>
                    <a:gd name="T30" fmla="*/ 183 w 349"/>
                    <a:gd name="T31" fmla="*/ 174 h 3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49" h="353">
                      <a:moveTo>
                        <a:pt x="183" y="174"/>
                      </a:moveTo>
                      <a:cubicBezTo>
                        <a:pt x="183" y="174"/>
                        <a:pt x="184" y="175"/>
                        <a:pt x="184" y="175"/>
                      </a:cubicBezTo>
                      <a:cubicBezTo>
                        <a:pt x="349" y="10"/>
                        <a:pt x="349" y="10"/>
                        <a:pt x="349" y="10"/>
                      </a:cubicBezTo>
                      <a:cubicBezTo>
                        <a:pt x="346" y="8"/>
                        <a:pt x="342" y="4"/>
                        <a:pt x="344" y="1"/>
                      </a:cubicBezTo>
                      <a:cubicBezTo>
                        <a:pt x="344" y="1"/>
                        <a:pt x="344" y="1"/>
                        <a:pt x="344" y="0"/>
                      </a:cubicBezTo>
                      <a:cubicBezTo>
                        <a:pt x="203" y="141"/>
                        <a:pt x="203" y="141"/>
                        <a:pt x="203" y="141"/>
                      </a:cubicBezTo>
                      <a:cubicBezTo>
                        <a:pt x="206" y="143"/>
                        <a:pt x="207" y="145"/>
                        <a:pt x="207" y="148"/>
                      </a:cubicBezTo>
                      <a:cubicBezTo>
                        <a:pt x="207" y="150"/>
                        <a:pt x="206" y="151"/>
                        <a:pt x="204" y="151"/>
                      </a:cubicBezTo>
                      <a:cubicBezTo>
                        <a:pt x="202" y="151"/>
                        <a:pt x="199" y="148"/>
                        <a:pt x="197" y="147"/>
                      </a:cubicBezTo>
                      <a:cubicBezTo>
                        <a:pt x="196" y="148"/>
                        <a:pt x="196" y="148"/>
                        <a:pt x="196" y="148"/>
                      </a:cubicBezTo>
                      <a:cubicBezTo>
                        <a:pt x="195" y="153"/>
                        <a:pt x="193" y="165"/>
                        <a:pt x="189" y="165"/>
                      </a:cubicBezTo>
                      <a:cubicBezTo>
                        <a:pt x="187" y="163"/>
                        <a:pt x="187" y="161"/>
                        <a:pt x="186" y="158"/>
                      </a:cubicBezTo>
                      <a:cubicBezTo>
                        <a:pt x="0" y="344"/>
                        <a:pt x="0" y="344"/>
                        <a:pt x="0" y="344"/>
                      </a:cubicBezTo>
                      <a:cubicBezTo>
                        <a:pt x="3" y="347"/>
                        <a:pt x="5" y="350"/>
                        <a:pt x="6" y="353"/>
                      </a:cubicBezTo>
                      <a:cubicBezTo>
                        <a:pt x="183" y="176"/>
                        <a:pt x="183" y="176"/>
                        <a:pt x="183" y="176"/>
                      </a:cubicBezTo>
                      <a:cubicBezTo>
                        <a:pt x="183" y="175"/>
                        <a:pt x="183" y="175"/>
                        <a:pt x="183" y="17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62" name="Freeform 639"/>
                <p:cNvSpPr/>
                <p:nvPr/>
              </p:nvSpPr>
              <p:spPr bwMode="auto">
                <a:xfrm>
                  <a:off x="692" y="1430"/>
                  <a:ext cx="149" cy="145"/>
                </a:xfrm>
                <a:custGeom>
                  <a:avLst/>
                  <a:gdLst>
                    <a:gd name="T0" fmla="*/ 145 w 148"/>
                    <a:gd name="T1" fmla="*/ 1 h 144"/>
                    <a:gd name="T2" fmla="*/ 144 w 148"/>
                    <a:gd name="T3" fmla="*/ 0 h 144"/>
                    <a:gd name="T4" fmla="*/ 0 w 148"/>
                    <a:gd name="T5" fmla="*/ 144 h 144"/>
                    <a:gd name="T6" fmla="*/ 3 w 148"/>
                    <a:gd name="T7" fmla="*/ 143 h 144"/>
                    <a:gd name="T8" fmla="*/ 21 w 148"/>
                    <a:gd name="T9" fmla="*/ 139 h 144"/>
                    <a:gd name="T10" fmla="*/ 148 w 148"/>
                    <a:gd name="T11" fmla="*/ 11 h 144"/>
                    <a:gd name="T12" fmla="*/ 140 w 148"/>
                    <a:gd name="T13" fmla="*/ 6 h 144"/>
                    <a:gd name="T14" fmla="*/ 145 w 148"/>
                    <a:gd name="T15" fmla="*/ 1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48" h="144">
                      <a:moveTo>
                        <a:pt x="145" y="1"/>
                      </a:moveTo>
                      <a:cubicBezTo>
                        <a:pt x="145" y="1"/>
                        <a:pt x="145" y="0"/>
                        <a:pt x="144" y="0"/>
                      </a:cubicBezTo>
                      <a:cubicBezTo>
                        <a:pt x="0" y="144"/>
                        <a:pt x="0" y="144"/>
                        <a:pt x="0" y="144"/>
                      </a:cubicBezTo>
                      <a:cubicBezTo>
                        <a:pt x="1" y="143"/>
                        <a:pt x="3" y="143"/>
                        <a:pt x="3" y="143"/>
                      </a:cubicBezTo>
                      <a:cubicBezTo>
                        <a:pt x="7" y="142"/>
                        <a:pt x="14" y="140"/>
                        <a:pt x="21" y="139"/>
                      </a:cubicBezTo>
                      <a:cubicBezTo>
                        <a:pt x="148" y="11"/>
                        <a:pt x="148" y="11"/>
                        <a:pt x="148" y="11"/>
                      </a:cubicBezTo>
                      <a:cubicBezTo>
                        <a:pt x="145" y="10"/>
                        <a:pt x="143" y="8"/>
                        <a:pt x="140" y="6"/>
                      </a:cubicBezTo>
                      <a:cubicBezTo>
                        <a:pt x="142" y="5"/>
                        <a:pt x="145" y="4"/>
                        <a:pt x="145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63" name="Freeform 640"/>
                <p:cNvSpPr>
                  <a:spLocks noEditPoints="1"/>
                </p:cNvSpPr>
                <p:nvPr/>
              </p:nvSpPr>
              <p:spPr bwMode="auto">
                <a:xfrm>
                  <a:off x="489" y="1575"/>
                  <a:ext cx="217" cy="214"/>
                </a:xfrm>
                <a:custGeom>
                  <a:avLst/>
                  <a:gdLst>
                    <a:gd name="T0" fmla="*/ 62 w 215"/>
                    <a:gd name="T1" fmla="*/ 153 h 213"/>
                    <a:gd name="T2" fmla="*/ 72 w 215"/>
                    <a:gd name="T3" fmla="*/ 135 h 213"/>
                    <a:gd name="T4" fmla="*/ 79 w 215"/>
                    <a:gd name="T5" fmla="*/ 134 h 213"/>
                    <a:gd name="T6" fmla="*/ 94 w 215"/>
                    <a:gd name="T7" fmla="*/ 123 h 213"/>
                    <a:gd name="T8" fmla="*/ 215 w 215"/>
                    <a:gd name="T9" fmla="*/ 2 h 213"/>
                    <a:gd name="T10" fmla="*/ 205 w 215"/>
                    <a:gd name="T11" fmla="*/ 1 h 213"/>
                    <a:gd name="T12" fmla="*/ 202 w 215"/>
                    <a:gd name="T13" fmla="*/ 2 h 213"/>
                    <a:gd name="T14" fmla="*/ 203 w 215"/>
                    <a:gd name="T15" fmla="*/ 3 h 213"/>
                    <a:gd name="T16" fmla="*/ 202 w 215"/>
                    <a:gd name="T17" fmla="*/ 1 h 213"/>
                    <a:gd name="T18" fmla="*/ 202 w 215"/>
                    <a:gd name="T19" fmla="*/ 0 h 213"/>
                    <a:gd name="T20" fmla="*/ 193 w 215"/>
                    <a:gd name="T21" fmla="*/ 9 h 213"/>
                    <a:gd name="T22" fmla="*/ 194 w 215"/>
                    <a:gd name="T23" fmla="*/ 9 h 213"/>
                    <a:gd name="T24" fmla="*/ 200 w 215"/>
                    <a:gd name="T25" fmla="*/ 11 h 213"/>
                    <a:gd name="T26" fmla="*/ 185 w 215"/>
                    <a:gd name="T27" fmla="*/ 17 h 213"/>
                    <a:gd name="T28" fmla="*/ 3 w 215"/>
                    <a:gd name="T29" fmla="*/ 200 h 213"/>
                    <a:gd name="T30" fmla="*/ 0 w 215"/>
                    <a:gd name="T31" fmla="*/ 207 h 213"/>
                    <a:gd name="T32" fmla="*/ 4 w 215"/>
                    <a:gd name="T33" fmla="*/ 213 h 213"/>
                    <a:gd name="T34" fmla="*/ 4 w 215"/>
                    <a:gd name="T35" fmla="*/ 213 h 213"/>
                    <a:gd name="T36" fmla="*/ 63 w 215"/>
                    <a:gd name="T37" fmla="*/ 154 h 213"/>
                    <a:gd name="T38" fmla="*/ 62 w 215"/>
                    <a:gd name="T39" fmla="*/ 153 h 213"/>
                    <a:gd name="T40" fmla="*/ 204 w 215"/>
                    <a:gd name="T41" fmla="*/ 5 h 213"/>
                    <a:gd name="T42" fmla="*/ 203 w 215"/>
                    <a:gd name="T43" fmla="*/ 4 h 213"/>
                    <a:gd name="T44" fmla="*/ 204 w 215"/>
                    <a:gd name="T45" fmla="*/ 5 h 213"/>
                    <a:gd name="T46" fmla="*/ 205 w 215"/>
                    <a:gd name="T47" fmla="*/ 8 h 213"/>
                    <a:gd name="T48" fmla="*/ 204 w 215"/>
                    <a:gd name="T49" fmla="*/ 6 h 213"/>
                    <a:gd name="T50" fmla="*/ 205 w 215"/>
                    <a:gd name="T51" fmla="*/ 8 h 213"/>
                    <a:gd name="T52" fmla="*/ 201 w 215"/>
                    <a:gd name="T53" fmla="*/ 10 h 213"/>
                    <a:gd name="T54" fmla="*/ 205 w 215"/>
                    <a:gd name="T55" fmla="*/ 8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15" h="213">
                      <a:moveTo>
                        <a:pt x="62" y="153"/>
                      </a:moveTo>
                      <a:cubicBezTo>
                        <a:pt x="62" y="145"/>
                        <a:pt x="66" y="137"/>
                        <a:pt x="72" y="135"/>
                      </a:cubicBezTo>
                      <a:cubicBezTo>
                        <a:pt x="74" y="134"/>
                        <a:pt x="77" y="136"/>
                        <a:pt x="79" y="134"/>
                      </a:cubicBezTo>
                      <a:cubicBezTo>
                        <a:pt x="82" y="130"/>
                        <a:pt x="86" y="124"/>
                        <a:pt x="94" y="123"/>
                      </a:cubicBezTo>
                      <a:cubicBezTo>
                        <a:pt x="215" y="2"/>
                        <a:pt x="215" y="2"/>
                        <a:pt x="215" y="2"/>
                      </a:cubicBezTo>
                      <a:cubicBezTo>
                        <a:pt x="212" y="2"/>
                        <a:pt x="208" y="1"/>
                        <a:pt x="205" y="1"/>
                      </a:cubicBezTo>
                      <a:cubicBezTo>
                        <a:pt x="204" y="1"/>
                        <a:pt x="204" y="2"/>
                        <a:pt x="202" y="2"/>
                      </a:cubicBezTo>
                      <a:cubicBezTo>
                        <a:pt x="202" y="2"/>
                        <a:pt x="203" y="3"/>
                        <a:pt x="203" y="3"/>
                      </a:cubicBezTo>
                      <a:cubicBezTo>
                        <a:pt x="202" y="3"/>
                        <a:pt x="202" y="2"/>
                        <a:pt x="202" y="1"/>
                      </a:cubicBezTo>
                      <a:cubicBezTo>
                        <a:pt x="202" y="1"/>
                        <a:pt x="202" y="1"/>
                        <a:pt x="202" y="0"/>
                      </a:cubicBezTo>
                      <a:cubicBezTo>
                        <a:pt x="193" y="9"/>
                        <a:pt x="193" y="9"/>
                        <a:pt x="193" y="9"/>
                      </a:cubicBezTo>
                      <a:cubicBezTo>
                        <a:pt x="193" y="9"/>
                        <a:pt x="193" y="9"/>
                        <a:pt x="194" y="9"/>
                      </a:cubicBezTo>
                      <a:cubicBezTo>
                        <a:pt x="197" y="9"/>
                        <a:pt x="199" y="11"/>
                        <a:pt x="200" y="11"/>
                      </a:cubicBezTo>
                      <a:cubicBezTo>
                        <a:pt x="196" y="13"/>
                        <a:pt x="190" y="15"/>
                        <a:pt x="185" y="17"/>
                      </a:cubicBezTo>
                      <a:cubicBezTo>
                        <a:pt x="3" y="200"/>
                        <a:pt x="3" y="200"/>
                        <a:pt x="3" y="200"/>
                      </a:cubicBezTo>
                      <a:cubicBezTo>
                        <a:pt x="2" y="203"/>
                        <a:pt x="0" y="204"/>
                        <a:pt x="0" y="207"/>
                      </a:cubicBezTo>
                      <a:cubicBezTo>
                        <a:pt x="0" y="210"/>
                        <a:pt x="1" y="213"/>
                        <a:pt x="4" y="213"/>
                      </a:cubicBezTo>
                      <a:cubicBezTo>
                        <a:pt x="4" y="213"/>
                        <a:pt x="4" y="213"/>
                        <a:pt x="4" y="213"/>
                      </a:cubicBezTo>
                      <a:cubicBezTo>
                        <a:pt x="63" y="154"/>
                        <a:pt x="63" y="154"/>
                        <a:pt x="63" y="154"/>
                      </a:cubicBezTo>
                      <a:cubicBezTo>
                        <a:pt x="62" y="154"/>
                        <a:pt x="62" y="154"/>
                        <a:pt x="62" y="153"/>
                      </a:cubicBezTo>
                      <a:close/>
                      <a:moveTo>
                        <a:pt x="204" y="5"/>
                      </a:moveTo>
                      <a:cubicBezTo>
                        <a:pt x="204" y="5"/>
                        <a:pt x="203" y="4"/>
                        <a:pt x="203" y="4"/>
                      </a:cubicBezTo>
                      <a:cubicBezTo>
                        <a:pt x="203" y="4"/>
                        <a:pt x="204" y="5"/>
                        <a:pt x="204" y="5"/>
                      </a:cubicBezTo>
                      <a:close/>
                      <a:moveTo>
                        <a:pt x="205" y="8"/>
                      </a:moveTo>
                      <a:cubicBezTo>
                        <a:pt x="205" y="8"/>
                        <a:pt x="204" y="7"/>
                        <a:pt x="204" y="6"/>
                      </a:cubicBezTo>
                      <a:cubicBezTo>
                        <a:pt x="204" y="7"/>
                        <a:pt x="205" y="8"/>
                        <a:pt x="205" y="8"/>
                      </a:cubicBezTo>
                      <a:cubicBezTo>
                        <a:pt x="204" y="9"/>
                        <a:pt x="203" y="9"/>
                        <a:pt x="201" y="10"/>
                      </a:cubicBezTo>
                      <a:cubicBezTo>
                        <a:pt x="203" y="9"/>
                        <a:pt x="204" y="9"/>
                        <a:pt x="205" y="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64" name="Freeform 641"/>
                <p:cNvSpPr/>
                <p:nvPr/>
              </p:nvSpPr>
              <p:spPr bwMode="auto">
                <a:xfrm>
                  <a:off x="502" y="1744"/>
                  <a:ext cx="51" cy="56"/>
                </a:xfrm>
                <a:custGeom>
                  <a:avLst/>
                  <a:gdLst>
                    <a:gd name="T0" fmla="*/ 49 w 50"/>
                    <a:gd name="T1" fmla="*/ 4 h 56"/>
                    <a:gd name="T2" fmla="*/ 50 w 50"/>
                    <a:gd name="T3" fmla="*/ 0 h 56"/>
                    <a:gd name="T4" fmla="*/ 0 w 50"/>
                    <a:gd name="T5" fmla="*/ 51 h 56"/>
                    <a:gd name="T6" fmla="*/ 4 w 50"/>
                    <a:gd name="T7" fmla="*/ 54 h 56"/>
                    <a:gd name="T8" fmla="*/ 7 w 50"/>
                    <a:gd name="T9" fmla="*/ 56 h 56"/>
                    <a:gd name="T10" fmla="*/ 9 w 50"/>
                    <a:gd name="T11" fmla="*/ 56 h 56"/>
                    <a:gd name="T12" fmla="*/ 49 w 50"/>
                    <a:gd name="T13" fmla="*/ 17 h 56"/>
                    <a:gd name="T14" fmla="*/ 49 w 50"/>
                    <a:gd name="T15" fmla="*/ 4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0" h="56">
                      <a:moveTo>
                        <a:pt x="49" y="4"/>
                      </a:moveTo>
                      <a:cubicBezTo>
                        <a:pt x="49" y="3"/>
                        <a:pt x="50" y="1"/>
                        <a:pt x="50" y="0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1" y="52"/>
                        <a:pt x="3" y="53"/>
                        <a:pt x="4" y="54"/>
                      </a:cubicBezTo>
                      <a:cubicBezTo>
                        <a:pt x="5" y="54"/>
                        <a:pt x="5" y="55"/>
                        <a:pt x="7" y="56"/>
                      </a:cubicBezTo>
                      <a:cubicBezTo>
                        <a:pt x="8" y="56"/>
                        <a:pt x="9" y="56"/>
                        <a:pt x="9" y="56"/>
                      </a:cubicBezTo>
                      <a:cubicBezTo>
                        <a:pt x="49" y="17"/>
                        <a:pt x="49" y="17"/>
                        <a:pt x="49" y="17"/>
                      </a:cubicBezTo>
                      <a:lnTo>
                        <a:pt x="49" y="4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65" name="Freeform 642"/>
                <p:cNvSpPr/>
                <p:nvPr/>
              </p:nvSpPr>
              <p:spPr bwMode="auto">
                <a:xfrm>
                  <a:off x="597" y="1448"/>
                  <a:ext cx="260" cy="256"/>
                </a:xfrm>
                <a:custGeom>
                  <a:avLst/>
                  <a:gdLst>
                    <a:gd name="T0" fmla="*/ 180 w 259"/>
                    <a:gd name="T1" fmla="*/ 77 h 255"/>
                    <a:gd name="T2" fmla="*/ 196 w 259"/>
                    <a:gd name="T3" fmla="*/ 65 h 255"/>
                    <a:gd name="T4" fmla="*/ 202 w 259"/>
                    <a:gd name="T5" fmla="*/ 57 h 255"/>
                    <a:gd name="T6" fmla="*/ 209 w 259"/>
                    <a:gd name="T7" fmla="*/ 56 h 255"/>
                    <a:gd name="T8" fmla="*/ 259 w 259"/>
                    <a:gd name="T9" fmla="*/ 6 h 255"/>
                    <a:gd name="T10" fmla="*/ 250 w 259"/>
                    <a:gd name="T11" fmla="*/ 0 h 255"/>
                    <a:gd name="T12" fmla="*/ 0 w 259"/>
                    <a:gd name="T13" fmla="*/ 250 h 255"/>
                    <a:gd name="T14" fmla="*/ 10 w 259"/>
                    <a:gd name="T15" fmla="*/ 255 h 255"/>
                    <a:gd name="T16" fmla="*/ 18 w 259"/>
                    <a:gd name="T17" fmla="*/ 247 h 255"/>
                    <a:gd name="T18" fmla="*/ 15 w 259"/>
                    <a:gd name="T19" fmla="*/ 247 h 255"/>
                    <a:gd name="T20" fmla="*/ 19 w 259"/>
                    <a:gd name="T21" fmla="*/ 246 h 255"/>
                    <a:gd name="T22" fmla="*/ 196 w 259"/>
                    <a:gd name="T23" fmla="*/ 69 h 255"/>
                    <a:gd name="T24" fmla="*/ 180 w 259"/>
                    <a:gd name="T25" fmla="*/ 77 h 2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59" h="255">
                      <a:moveTo>
                        <a:pt x="180" y="77"/>
                      </a:moveTo>
                      <a:cubicBezTo>
                        <a:pt x="184" y="69"/>
                        <a:pt x="189" y="72"/>
                        <a:pt x="196" y="65"/>
                      </a:cubicBezTo>
                      <a:cubicBezTo>
                        <a:pt x="199" y="62"/>
                        <a:pt x="197" y="59"/>
                        <a:pt x="202" y="57"/>
                      </a:cubicBezTo>
                      <a:cubicBezTo>
                        <a:pt x="205" y="56"/>
                        <a:pt x="207" y="56"/>
                        <a:pt x="209" y="56"/>
                      </a:cubicBezTo>
                      <a:cubicBezTo>
                        <a:pt x="259" y="6"/>
                        <a:pt x="259" y="6"/>
                        <a:pt x="259" y="6"/>
                      </a:cubicBezTo>
                      <a:cubicBezTo>
                        <a:pt x="255" y="5"/>
                        <a:pt x="252" y="3"/>
                        <a:pt x="250" y="0"/>
                      </a:cubicBezTo>
                      <a:cubicBezTo>
                        <a:pt x="0" y="250"/>
                        <a:pt x="0" y="250"/>
                        <a:pt x="0" y="250"/>
                      </a:cubicBezTo>
                      <a:cubicBezTo>
                        <a:pt x="3" y="250"/>
                        <a:pt x="6" y="253"/>
                        <a:pt x="10" y="255"/>
                      </a:cubicBezTo>
                      <a:cubicBezTo>
                        <a:pt x="18" y="247"/>
                        <a:pt x="18" y="247"/>
                        <a:pt x="18" y="247"/>
                      </a:cubicBezTo>
                      <a:cubicBezTo>
                        <a:pt x="17" y="247"/>
                        <a:pt x="17" y="247"/>
                        <a:pt x="15" y="247"/>
                      </a:cubicBezTo>
                      <a:cubicBezTo>
                        <a:pt x="16" y="246"/>
                        <a:pt x="18" y="246"/>
                        <a:pt x="19" y="246"/>
                      </a:cubicBezTo>
                      <a:cubicBezTo>
                        <a:pt x="196" y="69"/>
                        <a:pt x="196" y="69"/>
                        <a:pt x="196" y="69"/>
                      </a:cubicBezTo>
                      <a:cubicBezTo>
                        <a:pt x="190" y="72"/>
                        <a:pt x="186" y="76"/>
                        <a:pt x="180" y="7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66" name="Freeform 643"/>
                <p:cNvSpPr/>
                <p:nvPr/>
              </p:nvSpPr>
              <p:spPr bwMode="auto">
                <a:xfrm>
                  <a:off x="861" y="1456"/>
                  <a:ext cx="11" cy="8"/>
                </a:xfrm>
                <a:custGeom>
                  <a:avLst/>
                  <a:gdLst>
                    <a:gd name="T0" fmla="*/ 9 w 10"/>
                    <a:gd name="T1" fmla="*/ 2 h 8"/>
                    <a:gd name="T2" fmla="*/ 8 w 10"/>
                    <a:gd name="T3" fmla="*/ 0 h 8"/>
                    <a:gd name="T4" fmla="*/ 0 w 10"/>
                    <a:gd name="T5" fmla="*/ 8 h 8"/>
                    <a:gd name="T6" fmla="*/ 9 w 10"/>
                    <a:gd name="T7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8">
                      <a:moveTo>
                        <a:pt x="9" y="2"/>
                      </a:moveTo>
                      <a:cubicBezTo>
                        <a:pt x="10" y="1"/>
                        <a:pt x="8" y="1"/>
                        <a:pt x="8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4" y="7"/>
                        <a:pt x="9" y="5"/>
                        <a:pt x="9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67" name="Freeform 644"/>
                <p:cNvSpPr>
                  <a:spLocks noEditPoints="1"/>
                </p:cNvSpPr>
                <p:nvPr/>
              </p:nvSpPr>
              <p:spPr bwMode="auto">
                <a:xfrm>
                  <a:off x="629" y="1515"/>
                  <a:ext cx="189" cy="181"/>
                </a:xfrm>
                <a:custGeom>
                  <a:avLst/>
                  <a:gdLst>
                    <a:gd name="T0" fmla="*/ 92 w 188"/>
                    <a:gd name="T1" fmla="*/ 103 h 180"/>
                    <a:gd name="T2" fmla="*/ 92 w 188"/>
                    <a:gd name="T3" fmla="*/ 103 h 180"/>
                    <a:gd name="T4" fmla="*/ 108 w 188"/>
                    <a:gd name="T5" fmla="*/ 86 h 180"/>
                    <a:gd name="T6" fmla="*/ 108 w 188"/>
                    <a:gd name="T7" fmla="*/ 85 h 180"/>
                    <a:gd name="T8" fmla="*/ 110 w 188"/>
                    <a:gd name="T9" fmla="*/ 83 h 180"/>
                    <a:gd name="T10" fmla="*/ 111 w 188"/>
                    <a:gd name="T11" fmla="*/ 84 h 180"/>
                    <a:gd name="T12" fmla="*/ 162 w 188"/>
                    <a:gd name="T13" fmla="*/ 33 h 180"/>
                    <a:gd name="T14" fmla="*/ 162 w 188"/>
                    <a:gd name="T15" fmla="*/ 33 h 180"/>
                    <a:gd name="T16" fmla="*/ 162 w 188"/>
                    <a:gd name="T17" fmla="*/ 33 h 180"/>
                    <a:gd name="T18" fmla="*/ 181 w 188"/>
                    <a:gd name="T19" fmla="*/ 14 h 180"/>
                    <a:gd name="T20" fmla="*/ 177 w 188"/>
                    <a:gd name="T21" fmla="*/ 13 h 180"/>
                    <a:gd name="T22" fmla="*/ 188 w 188"/>
                    <a:gd name="T23" fmla="*/ 4 h 180"/>
                    <a:gd name="T24" fmla="*/ 180 w 188"/>
                    <a:gd name="T25" fmla="*/ 0 h 180"/>
                    <a:gd name="T26" fmla="*/ 159 w 188"/>
                    <a:gd name="T27" fmla="*/ 21 h 180"/>
                    <a:gd name="T28" fmla="*/ 159 w 188"/>
                    <a:gd name="T29" fmla="*/ 21 h 180"/>
                    <a:gd name="T30" fmla="*/ 159 w 188"/>
                    <a:gd name="T31" fmla="*/ 21 h 180"/>
                    <a:gd name="T32" fmla="*/ 0 w 188"/>
                    <a:gd name="T33" fmla="*/ 180 h 180"/>
                    <a:gd name="T34" fmla="*/ 7 w 188"/>
                    <a:gd name="T35" fmla="*/ 177 h 180"/>
                    <a:gd name="T36" fmla="*/ 14 w 188"/>
                    <a:gd name="T37" fmla="*/ 180 h 180"/>
                    <a:gd name="T38" fmla="*/ 92 w 188"/>
                    <a:gd name="T39" fmla="*/ 103 h 180"/>
                    <a:gd name="T40" fmla="*/ 92 w 188"/>
                    <a:gd name="T41" fmla="*/ 103 h 180"/>
                    <a:gd name="T42" fmla="*/ 162 w 188"/>
                    <a:gd name="T43" fmla="*/ 33 h 180"/>
                    <a:gd name="T44" fmla="*/ 161 w 188"/>
                    <a:gd name="T45" fmla="*/ 29 h 180"/>
                    <a:gd name="T46" fmla="*/ 162 w 188"/>
                    <a:gd name="T47" fmla="*/ 33 h 180"/>
                    <a:gd name="T48" fmla="*/ 161 w 188"/>
                    <a:gd name="T49" fmla="*/ 29 h 180"/>
                    <a:gd name="T50" fmla="*/ 161 w 188"/>
                    <a:gd name="T51" fmla="*/ 28 h 180"/>
                    <a:gd name="T52" fmla="*/ 161 w 188"/>
                    <a:gd name="T53" fmla="*/ 29 h 180"/>
                    <a:gd name="T54" fmla="*/ 161 w 188"/>
                    <a:gd name="T55" fmla="*/ 27 h 180"/>
                    <a:gd name="T56" fmla="*/ 161 w 188"/>
                    <a:gd name="T57" fmla="*/ 26 h 180"/>
                    <a:gd name="T58" fmla="*/ 161 w 188"/>
                    <a:gd name="T59" fmla="*/ 27 h 180"/>
                    <a:gd name="T60" fmla="*/ 161 w 188"/>
                    <a:gd name="T61" fmla="*/ 25 h 180"/>
                    <a:gd name="T62" fmla="*/ 161 w 188"/>
                    <a:gd name="T63" fmla="*/ 24 h 180"/>
                    <a:gd name="T64" fmla="*/ 161 w 188"/>
                    <a:gd name="T65" fmla="*/ 25 h 180"/>
                    <a:gd name="T66" fmla="*/ 160 w 188"/>
                    <a:gd name="T67" fmla="*/ 24 h 180"/>
                    <a:gd name="T68" fmla="*/ 160 w 188"/>
                    <a:gd name="T69" fmla="*/ 23 h 180"/>
                    <a:gd name="T70" fmla="*/ 160 w 188"/>
                    <a:gd name="T71" fmla="*/ 24 h 180"/>
                    <a:gd name="T72" fmla="*/ 160 w 188"/>
                    <a:gd name="T73" fmla="*/ 22 h 180"/>
                    <a:gd name="T74" fmla="*/ 160 w 188"/>
                    <a:gd name="T75" fmla="*/ 21 h 180"/>
                    <a:gd name="T76" fmla="*/ 160 w 188"/>
                    <a:gd name="T77" fmla="*/ 22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188" h="180">
                      <a:moveTo>
                        <a:pt x="92" y="103"/>
                      </a:moveTo>
                      <a:cubicBezTo>
                        <a:pt x="92" y="103"/>
                        <a:pt x="92" y="103"/>
                        <a:pt x="92" y="103"/>
                      </a:cubicBezTo>
                      <a:cubicBezTo>
                        <a:pt x="108" y="86"/>
                        <a:pt x="108" y="86"/>
                        <a:pt x="108" y="86"/>
                      </a:cubicBezTo>
                      <a:cubicBezTo>
                        <a:pt x="108" y="86"/>
                        <a:pt x="108" y="86"/>
                        <a:pt x="108" y="85"/>
                      </a:cubicBezTo>
                      <a:cubicBezTo>
                        <a:pt x="108" y="84"/>
                        <a:pt x="109" y="84"/>
                        <a:pt x="110" y="83"/>
                      </a:cubicBezTo>
                      <a:cubicBezTo>
                        <a:pt x="110" y="83"/>
                        <a:pt x="111" y="83"/>
                        <a:pt x="111" y="84"/>
                      </a:cubicBezTo>
                      <a:cubicBezTo>
                        <a:pt x="162" y="33"/>
                        <a:pt x="162" y="33"/>
                        <a:pt x="162" y="33"/>
                      </a:cubicBezTo>
                      <a:cubicBezTo>
                        <a:pt x="162" y="33"/>
                        <a:pt x="162" y="33"/>
                        <a:pt x="162" y="33"/>
                      </a:cubicBezTo>
                      <a:cubicBezTo>
                        <a:pt x="162" y="33"/>
                        <a:pt x="162" y="33"/>
                        <a:pt x="162" y="33"/>
                      </a:cubicBezTo>
                      <a:cubicBezTo>
                        <a:pt x="181" y="14"/>
                        <a:pt x="181" y="14"/>
                        <a:pt x="181" y="14"/>
                      </a:cubicBezTo>
                      <a:cubicBezTo>
                        <a:pt x="180" y="13"/>
                        <a:pt x="178" y="13"/>
                        <a:pt x="177" y="13"/>
                      </a:cubicBezTo>
                      <a:cubicBezTo>
                        <a:pt x="178" y="11"/>
                        <a:pt x="188" y="10"/>
                        <a:pt x="188" y="4"/>
                      </a:cubicBezTo>
                      <a:cubicBezTo>
                        <a:pt x="188" y="0"/>
                        <a:pt x="185" y="0"/>
                        <a:pt x="180" y="0"/>
                      </a:cubicBezTo>
                      <a:cubicBezTo>
                        <a:pt x="159" y="21"/>
                        <a:pt x="159" y="21"/>
                        <a:pt x="159" y="21"/>
                      </a:cubicBezTo>
                      <a:cubicBezTo>
                        <a:pt x="159" y="21"/>
                        <a:pt x="159" y="21"/>
                        <a:pt x="159" y="21"/>
                      </a:cubicBezTo>
                      <a:cubicBezTo>
                        <a:pt x="159" y="21"/>
                        <a:pt x="159" y="21"/>
                        <a:pt x="159" y="21"/>
                      </a:cubicBezTo>
                      <a:cubicBezTo>
                        <a:pt x="0" y="180"/>
                        <a:pt x="0" y="180"/>
                        <a:pt x="0" y="180"/>
                      </a:cubicBezTo>
                      <a:cubicBezTo>
                        <a:pt x="2" y="179"/>
                        <a:pt x="3" y="177"/>
                        <a:pt x="7" y="177"/>
                      </a:cubicBezTo>
                      <a:cubicBezTo>
                        <a:pt x="10" y="177"/>
                        <a:pt x="12" y="179"/>
                        <a:pt x="14" y="180"/>
                      </a:cubicBezTo>
                      <a:cubicBezTo>
                        <a:pt x="92" y="103"/>
                        <a:pt x="92" y="103"/>
                        <a:pt x="92" y="103"/>
                      </a:cubicBezTo>
                      <a:cubicBezTo>
                        <a:pt x="92" y="103"/>
                        <a:pt x="92" y="103"/>
                        <a:pt x="92" y="103"/>
                      </a:cubicBezTo>
                      <a:close/>
                      <a:moveTo>
                        <a:pt x="162" y="33"/>
                      </a:moveTo>
                      <a:cubicBezTo>
                        <a:pt x="161" y="32"/>
                        <a:pt x="161" y="30"/>
                        <a:pt x="161" y="29"/>
                      </a:cubicBezTo>
                      <a:cubicBezTo>
                        <a:pt x="161" y="30"/>
                        <a:pt x="161" y="32"/>
                        <a:pt x="162" y="33"/>
                      </a:cubicBezTo>
                      <a:close/>
                      <a:moveTo>
                        <a:pt x="161" y="29"/>
                      </a:moveTo>
                      <a:cubicBezTo>
                        <a:pt x="161" y="29"/>
                        <a:pt x="161" y="28"/>
                        <a:pt x="161" y="28"/>
                      </a:cubicBezTo>
                      <a:cubicBezTo>
                        <a:pt x="161" y="28"/>
                        <a:pt x="161" y="29"/>
                        <a:pt x="161" y="29"/>
                      </a:cubicBezTo>
                      <a:close/>
                      <a:moveTo>
                        <a:pt x="161" y="27"/>
                      </a:moveTo>
                      <a:cubicBezTo>
                        <a:pt x="161" y="27"/>
                        <a:pt x="161" y="26"/>
                        <a:pt x="161" y="26"/>
                      </a:cubicBezTo>
                      <a:cubicBezTo>
                        <a:pt x="161" y="26"/>
                        <a:pt x="161" y="27"/>
                        <a:pt x="161" y="27"/>
                      </a:cubicBezTo>
                      <a:close/>
                      <a:moveTo>
                        <a:pt x="161" y="25"/>
                      </a:moveTo>
                      <a:cubicBezTo>
                        <a:pt x="161" y="25"/>
                        <a:pt x="161" y="25"/>
                        <a:pt x="161" y="24"/>
                      </a:cubicBezTo>
                      <a:cubicBezTo>
                        <a:pt x="161" y="25"/>
                        <a:pt x="161" y="25"/>
                        <a:pt x="161" y="25"/>
                      </a:cubicBezTo>
                      <a:close/>
                      <a:moveTo>
                        <a:pt x="160" y="24"/>
                      </a:moveTo>
                      <a:cubicBezTo>
                        <a:pt x="160" y="23"/>
                        <a:pt x="160" y="23"/>
                        <a:pt x="160" y="23"/>
                      </a:cubicBezTo>
                      <a:cubicBezTo>
                        <a:pt x="160" y="23"/>
                        <a:pt x="160" y="23"/>
                        <a:pt x="160" y="24"/>
                      </a:cubicBezTo>
                      <a:close/>
                      <a:moveTo>
                        <a:pt x="160" y="22"/>
                      </a:moveTo>
                      <a:cubicBezTo>
                        <a:pt x="160" y="22"/>
                        <a:pt x="160" y="22"/>
                        <a:pt x="160" y="21"/>
                      </a:cubicBezTo>
                      <a:cubicBezTo>
                        <a:pt x="160" y="22"/>
                        <a:pt x="160" y="22"/>
                        <a:pt x="160" y="2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68" name="Freeform 645"/>
                <p:cNvSpPr/>
                <p:nvPr/>
              </p:nvSpPr>
              <p:spPr bwMode="auto">
                <a:xfrm>
                  <a:off x="521" y="1772"/>
                  <a:ext cx="38" cy="37"/>
                </a:xfrm>
                <a:custGeom>
                  <a:avLst/>
                  <a:gdLst>
                    <a:gd name="T0" fmla="*/ 32 w 37"/>
                    <a:gd name="T1" fmla="*/ 4 h 37"/>
                    <a:gd name="T2" fmla="*/ 32 w 37"/>
                    <a:gd name="T3" fmla="*/ 0 h 37"/>
                    <a:gd name="T4" fmla="*/ 0 w 37"/>
                    <a:gd name="T5" fmla="*/ 32 h 37"/>
                    <a:gd name="T6" fmla="*/ 6 w 37"/>
                    <a:gd name="T7" fmla="*/ 37 h 37"/>
                    <a:gd name="T8" fmla="*/ 10 w 37"/>
                    <a:gd name="T9" fmla="*/ 37 h 37"/>
                    <a:gd name="T10" fmla="*/ 37 w 37"/>
                    <a:gd name="T11" fmla="*/ 10 h 37"/>
                    <a:gd name="T12" fmla="*/ 32 w 37"/>
                    <a:gd name="T13" fmla="*/ 4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" h="37">
                      <a:moveTo>
                        <a:pt x="32" y="4"/>
                      </a:moveTo>
                      <a:cubicBezTo>
                        <a:pt x="32" y="2"/>
                        <a:pt x="32" y="1"/>
                        <a:pt x="32" y="0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2" y="34"/>
                        <a:pt x="3" y="36"/>
                        <a:pt x="6" y="37"/>
                      </a:cubicBezTo>
                      <a:cubicBezTo>
                        <a:pt x="7" y="37"/>
                        <a:pt x="9" y="37"/>
                        <a:pt x="10" y="37"/>
                      </a:cubicBezTo>
                      <a:cubicBezTo>
                        <a:pt x="37" y="10"/>
                        <a:pt x="37" y="10"/>
                        <a:pt x="37" y="10"/>
                      </a:cubicBezTo>
                      <a:cubicBezTo>
                        <a:pt x="35" y="8"/>
                        <a:pt x="33" y="5"/>
                        <a:pt x="32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69" name="Freeform 646"/>
                <p:cNvSpPr/>
                <p:nvPr/>
              </p:nvSpPr>
              <p:spPr bwMode="auto">
                <a:xfrm>
                  <a:off x="822" y="1462"/>
                  <a:ext cx="58" cy="42"/>
                </a:xfrm>
                <a:custGeom>
                  <a:avLst/>
                  <a:gdLst>
                    <a:gd name="T0" fmla="*/ 6 w 57"/>
                    <a:gd name="T1" fmla="*/ 42 h 42"/>
                    <a:gd name="T2" fmla="*/ 14 w 57"/>
                    <a:gd name="T3" fmla="*/ 42 h 42"/>
                    <a:gd name="T4" fmla="*/ 57 w 57"/>
                    <a:gd name="T5" fmla="*/ 0 h 42"/>
                    <a:gd name="T6" fmla="*/ 57 w 57"/>
                    <a:gd name="T7" fmla="*/ 0 h 42"/>
                    <a:gd name="T8" fmla="*/ 34 w 57"/>
                    <a:gd name="T9" fmla="*/ 7 h 42"/>
                    <a:gd name="T10" fmla="*/ 0 w 57"/>
                    <a:gd name="T11" fmla="*/ 42 h 42"/>
                    <a:gd name="T12" fmla="*/ 6 w 57"/>
                    <a:gd name="T13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7" h="42">
                      <a:moveTo>
                        <a:pt x="6" y="42"/>
                      </a:moveTo>
                      <a:cubicBezTo>
                        <a:pt x="9" y="42"/>
                        <a:pt x="12" y="42"/>
                        <a:pt x="14" y="42"/>
                      </a:cubicBezTo>
                      <a:cubicBezTo>
                        <a:pt x="57" y="0"/>
                        <a:pt x="57" y="0"/>
                        <a:pt x="57" y="0"/>
                      </a:cubicBezTo>
                      <a:cubicBezTo>
                        <a:pt x="57" y="0"/>
                        <a:pt x="57" y="0"/>
                        <a:pt x="57" y="0"/>
                      </a:cubicBezTo>
                      <a:cubicBezTo>
                        <a:pt x="52" y="2"/>
                        <a:pt x="42" y="6"/>
                        <a:pt x="34" y="7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2"/>
                        <a:pt x="3" y="42"/>
                        <a:pt x="6" y="4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70" name="Freeform 647"/>
                <p:cNvSpPr/>
                <p:nvPr/>
              </p:nvSpPr>
              <p:spPr bwMode="auto">
                <a:xfrm>
                  <a:off x="541" y="1790"/>
                  <a:ext cx="33" cy="27"/>
                </a:xfrm>
                <a:custGeom>
                  <a:avLst/>
                  <a:gdLst>
                    <a:gd name="T0" fmla="*/ 31 w 32"/>
                    <a:gd name="T1" fmla="*/ 6 h 27"/>
                    <a:gd name="T2" fmla="*/ 23 w 32"/>
                    <a:gd name="T3" fmla="*/ 0 h 27"/>
                    <a:gd name="T4" fmla="*/ 0 w 32"/>
                    <a:gd name="T5" fmla="*/ 23 h 27"/>
                    <a:gd name="T6" fmla="*/ 9 w 32"/>
                    <a:gd name="T7" fmla="*/ 27 h 27"/>
                    <a:gd name="T8" fmla="*/ 10 w 32"/>
                    <a:gd name="T9" fmla="*/ 27 h 27"/>
                    <a:gd name="T10" fmla="*/ 32 w 32"/>
                    <a:gd name="T11" fmla="*/ 6 h 27"/>
                    <a:gd name="T12" fmla="*/ 31 w 32"/>
                    <a:gd name="T13" fmla="*/ 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" h="27">
                      <a:moveTo>
                        <a:pt x="31" y="6"/>
                      </a:moveTo>
                      <a:cubicBezTo>
                        <a:pt x="27" y="4"/>
                        <a:pt x="25" y="2"/>
                        <a:pt x="23" y="0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3" y="25"/>
                        <a:pt x="7" y="27"/>
                        <a:pt x="9" y="27"/>
                      </a:cubicBez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2" y="6"/>
                        <a:pt x="31" y="6"/>
                        <a:pt x="31" y="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71" name="Freeform 648"/>
                <p:cNvSpPr/>
                <p:nvPr/>
              </p:nvSpPr>
              <p:spPr bwMode="auto">
                <a:xfrm>
                  <a:off x="802" y="1557"/>
                  <a:ext cx="11" cy="11"/>
                </a:xfrm>
                <a:custGeom>
                  <a:avLst/>
                  <a:gdLst>
                    <a:gd name="T0" fmla="*/ 0 w 11"/>
                    <a:gd name="T1" fmla="*/ 10 h 11"/>
                    <a:gd name="T2" fmla="*/ 0 w 11"/>
                    <a:gd name="T3" fmla="*/ 11 h 11"/>
                    <a:gd name="T4" fmla="*/ 11 w 11"/>
                    <a:gd name="T5" fmla="*/ 0 h 11"/>
                    <a:gd name="T6" fmla="*/ 0 w 11"/>
                    <a:gd name="T7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1">
                      <a:moveTo>
                        <a:pt x="0" y="10"/>
                      </a:moveTo>
                      <a:cubicBezTo>
                        <a:pt x="0" y="10"/>
                        <a:pt x="0" y="10"/>
                        <a:pt x="0" y="1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6" y="1"/>
                        <a:pt x="0" y="5"/>
                        <a:pt x="0" y="1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72" name="Freeform 649"/>
                <p:cNvSpPr/>
                <p:nvPr/>
              </p:nvSpPr>
              <p:spPr bwMode="auto">
                <a:xfrm>
                  <a:off x="790" y="1560"/>
                  <a:ext cx="5" cy="5"/>
                </a:xfrm>
                <a:custGeom>
                  <a:avLst/>
                  <a:gdLst>
                    <a:gd name="T0" fmla="*/ 5 w 5"/>
                    <a:gd name="T1" fmla="*/ 1 h 5"/>
                    <a:gd name="T2" fmla="*/ 5 w 5"/>
                    <a:gd name="T3" fmla="*/ 0 h 5"/>
                    <a:gd name="T4" fmla="*/ 0 w 5"/>
                    <a:gd name="T5" fmla="*/ 5 h 5"/>
                    <a:gd name="T6" fmla="*/ 5 w 5"/>
                    <a:gd name="T7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5">
                      <a:moveTo>
                        <a:pt x="5" y="1"/>
                      </a:moveTo>
                      <a:cubicBezTo>
                        <a:pt x="5" y="1"/>
                        <a:pt x="5" y="1"/>
                        <a:pt x="5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5"/>
                        <a:pt x="4" y="3"/>
                        <a:pt x="5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73" name="Freeform 650"/>
                <p:cNvSpPr/>
                <p:nvPr/>
              </p:nvSpPr>
              <p:spPr bwMode="auto">
                <a:xfrm>
                  <a:off x="760" y="1587"/>
                  <a:ext cx="16" cy="8"/>
                </a:xfrm>
                <a:custGeom>
                  <a:avLst/>
                  <a:gdLst>
                    <a:gd name="T0" fmla="*/ 5 w 16"/>
                    <a:gd name="T1" fmla="*/ 6 h 8"/>
                    <a:gd name="T2" fmla="*/ 16 w 16"/>
                    <a:gd name="T3" fmla="*/ 4 h 8"/>
                    <a:gd name="T4" fmla="*/ 16 w 16"/>
                    <a:gd name="T5" fmla="*/ 2 h 8"/>
                    <a:gd name="T6" fmla="*/ 11 w 16"/>
                    <a:gd name="T7" fmla="*/ 4 h 8"/>
                    <a:gd name="T8" fmla="*/ 8 w 16"/>
                    <a:gd name="T9" fmla="*/ 0 h 8"/>
                    <a:gd name="T10" fmla="*/ 0 w 16"/>
                    <a:gd name="T11" fmla="*/ 8 h 8"/>
                    <a:gd name="T12" fmla="*/ 5 w 16"/>
                    <a:gd name="T13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8">
                      <a:moveTo>
                        <a:pt x="5" y="6"/>
                      </a:moveTo>
                      <a:cubicBezTo>
                        <a:pt x="6" y="7"/>
                        <a:pt x="14" y="5"/>
                        <a:pt x="16" y="4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6" y="2"/>
                        <a:pt x="12" y="4"/>
                        <a:pt x="11" y="4"/>
                      </a:cubicBezTo>
                      <a:cubicBezTo>
                        <a:pt x="10" y="4"/>
                        <a:pt x="8" y="2"/>
                        <a:pt x="8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8"/>
                        <a:pt x="4" y="7"/>
                        <a:pt x="5" y="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74" name="Freeform 651"/>
                <p:cNvSpPr/>
                <p:nvPr/>
              </p:nvSpPr>
              <p:spPr bwMode="auto">
                <a:xfrm>
                  <a:off x="658" y="1632"/>
                  <a:ext cx="68" cy="71"/>
                </a:xfrm>
                <a:custGeom>
                  <a:avLst/>
                  <a:gdLst>
                    <a:gd name="T0" fmla="*/ 47 w 67"/>
                    <a:gd name="T1" fmla="*/ 32 h 71"/>
                    <a:gd name="T2" fmla="*/ 50 w 67"/>
                    <a:gd name="T3" fmla="*/ 28 h 71"/>
                    <a:gd name="T4" fmla="*/ 52 w 67"/>
                    <a:gd name="T5" fmla="*/ 27 h 71"/>
                    <a:gd name="T6" fmla="*/ 66 w 67"/>
                    <a:gd name="T7" fmla="*/ 12 h 71"/>
                    <a:gd name="T8" fmla="*/ 63 w 67"/>
                    <a:gd name="T9" fmla="*/ 10 h 71"/>
                    <a:gd name="T10" fmla="*/ 67 w 67"/>
                    <a:gd name="T11" fmla="*/ 7 h 71"/>
                    <a:gd name="T12" fmla="*/ 67 w 67"/>
                    <a:gd name="T13" fmla="*/ 5 h 71"/>
                    <a:gd name="T14" fmla="*/ 63 w 67"/>
                    <a:gd name="T15" fmla="*/ 5 h 71"/>
                    <a:gd name="T16" fmla="*/ 63 w 67"/>
                    <a:gd name="T17" fmla="*/ 0 h 71"/>
                    <a:gd name="T18" fmla="*/ 0 w 67"/>
                    <a:gd name="T19" fmla="*/ 64 h 71"/>
                    <a:gd name="T20" fmla="*/ 7 w 67"/>
                    <a:gd name="T21" fmla="*/ 71 h 71"/>
                    <a:gd name="T22" fmla="*/ 20 w 67"/>
                    <a:gd name="T23" fmla="*/ 59 h 71"/>
                    <a:gd name="T24" fmla="*/ 47 w 67"/>
                    <a:gd name="T25" fmla="*/ 32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7" h="71">
                      <a:moveTo>
                        <a:pt x="47" y="32"/>
                      </a:moveTo>
                      <a:cubicBezTo>
                        <a:pt x="50" y="28"/>
                        <a:pt x="50" y="28"/>
                        <a:pt x="50" y="28"/>
                      </a:cubicBezTo>
                      <a:cubicBezTo>
                        <a:pt x="51" y="28"/>
                        <a:pt x="51" y="27"/>
                        <a:pt x="52" y="27"/>
                      </a:cubicBezTo>
                      <a:cubicBezTo>
                        <a:pt x="66" y="12"/>
                        <a:pt x="66" y="12"/>
                        <a:pt x="66" y="12"/>
                      </a:cubicBezTo>
                      <a:cubicBezTo>
                        <a:pt x="65" y="12"/>
                        <a:pt x="64" y="12"/>
                        <a:pt x="63" y="10"/>
                      </a:cubicBezTo>
                      <a:cubicBezTo>
                        <a:pt x="65" y="10"/>
                        <a:pt x="67" y="9"/>
                        <a:pt x="67" y="7"/>
                      </a:cubicBezTo>
                      <a:cubicBezTo>
                        <a:pt x="67" y="6"/>
                        <a:pt x="67" y="5"/>
                        <a:pt x="67" y="5"/>
                      </a:cubicBezTo>
                      <a:cubicBezTo>
                        <a:pt x="67" y="5"/>
                        <a:pt x="64" y="5"/>
                        <a:pt x="63" y="5"/>
                      </a:cubicBezTo>
                      <a:cubicBezTo>
                        <a:pt x="62" y="2"/>
                        <a:pt x="63" y="3"/>
                        <a:pt x="63" y="0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4" y="65"/>
                        <a:pt x="6" y="68"/>
                        <a:pt x="7" y="71"/>
                      </a:cubicBezTo>
                      <a:cubicBezTo>
                        <a:pt x="20" y="59"/>
                        <a:pt x="20" y="59"/>
                        <a:pt x="20" y="59"/>
                      </a:cubicBezTo>
                      <a:cubicBezTo>
                        <a:pt x="22" y="43"/>
                        <a:pt x="36" y="38"/>
                        <a:pt x="47" y="3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75" name="Freeform 652"/>
                <p:cNvSpPr/>
                <p:nvPr/>
              </p:nvSpPr>
              <p:spPr bwMode="auto">
                <a:xfrm>
                  <a:off x="851" y="1472"/>
                  <a:ext cx="34" cy="31"/>
                </a:xfrm>
                <a:custGeom>
                  <a:avLst/>
                  <a:gdLst>
                    <a:gd name="T0" fmla="*/ 6 w 33"/>
                    <a:gd name="T1" fmla="*/ 26 h 31"/>
                    <a:gd name="T2" fmla="*/ 33 w 33"/>
                    <a:gd name="T3" fmla="*/ 10 h 31"/>
                    <a:gd name="T4" fmla="*/ 30 w 33"/>
                    <a:gd name="T5" fmla="*/ 0 h 31"/>
                    <a:gd name="T6" fmla="*/ 0 w 33"/>
                    <a:gd name="T7" fmla="*/ 31 h 31"/>
                    <a:gd name="T8" fmla="*/ 6 w 33"/>
                    <a:gd name="T9" fmla="*/ 26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31">
                      <a:moveTo>
                        <a:pt x="6" y="26"/>
                      </a:moveTo>
                      <a:cubicBezTo>
                        <a:pt x="10" y="20"/>
                        <a:pt x="33" y="19"/>
                        <a:pt x="33" y="10"/>
                      </a:cubicBezTo>
                      <a:cubicBezTo>
                        <a:pt x="33" y="6"/>
                        <a:pt x="32" y="3"/>
                        <a:pt x="30" y="0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2" y="30"/>
                        <a:pt x="4" y="29"/>
                        <a:pt x="6" y="2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76" name="Freeform 653"/>
                <p:cNvSpPr/>
                <p:nvPr/>
              </p:nvSpPr>
              <p:spPr bwMode="auto">
                <a:xfrm>
                  <a:off x="726" y="1624"/>
                  <a:ext cx="6" cy="8"/>
                </a:xfrm>
                <a:custGeom>
                  <a:avLst/>
                  <a:gdLst>
                    <a:gd name="T0" fmla="*/ 0 w 6"/>
                    <a:gd name="T1" fmla="*/ 7 h 8"/>
                    <a:gd name="T2" fmla="*/ 1 w 6"/>
                    <a:gd name="T3" fmla="*/ 8 h 8"/>
                    <a:gd name="T4" fmla="*/ 6 w 6"/>
                    <a:gd name="T5" fmla="*/ 0 h 8"/>
                    <a:gd name="T6" fmla="*/ 0 w 6"/>
                    <a:gd name="T7" fmla="*/ 6 h 8"/>
                    <a:gd name="T8" fmla="*/ 0 w 6"/>
                    <a:gd name="T9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8">
                      <a:moveTo>
                        <a:pt x="0" y="7"/>
                      </a:moveTo>
                      <a:cubicBezTo>
                        <a:pt x="0" y="7"/>
                        <a:pt x="0" y="8"/>
                        <a:pt x="1" y="8"/>
                      </a:cubicBezTo>
                      <a:cubicBezTo>
                        <a:pt x="1" y="8"/>
                        <a:pt x="4" y="3"/>
                        <a:pt x="6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0" y="6"/>
                        <a:pt x="0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77" name="Freeform 654"/>
                <p:cNvSpPr/>
                <p:nvPr/>
              </p:nvSpPr>
              <p:spPr bwMode="auto">
                <a:xfrm>
                  <a:off x="797" y="1541"/>
                  <a:ext cx="24" cy="18"/>
                </a:xfrm>
                <a:custGeom>
                  <a:avLst/>
                  <a:gdLst>
                    <a:gd name="T0" fmla="*/ 16 w 24"/>
                    <a:gd name="T1" fmla="*/ 0 h 17"/>
                    <a:gd name="T2" fmla="*/ 0 w 24"/>
                    <a:gd name="T3" fmla="*/ 16 h 17"/>
                    <a:gd name="T4" fmla="*/ 11 w 24"/>
                    <a:gd name="T5" fmla="*/ 15 h 17"/>
                    <a:gd name="T6" fmla="*/ 17 w 24"/>
                    <a:gd name="T7" fmla="*/ 9 h 17"/>
                    <a:gd name="T8" fmla="*/ 18 w 24"/>
                    <a:gd name="T9" fmla="*/ 13 h 17"/>
                    <a:gd name="T10" fmla="*/ 24 w 24"/>
                    <a:gd name="T11" fmla="*/ 6 h 17"/>
                    <a:gd name="T12" fmla="*/ 16 w 24"/>
                    <a:gd name="T13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" h="17">
                      <a:moveTo>
                        <a:pt x="16" y="0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" y="16"/>
                        <a:pt x="8" y="17"/>
                        <a:pt x="11" y="15"/>
                      </a:cubicBezTo>
                      <a:cubicBezTo>
                        <a:pt x="13" y="13"/>
                        <a:pt x="13" y="10"/>
                        <a:pt x="17" y="9"/>
                      </a:cubicBezTo>
                      <a:cubicBezTo>
                        <a:pt x="17" y="12"/>
                        <a:pt x="17" y="13"/>
                        <a:pt x="18" y="13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1" y="5"/>
                        <a:pt x="18" y="2"/>
                        <a:pt x="16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78" name="Freeform 655"/>
                <p:cNvSpPr/>
                <p:nvPr/>
              </p:nvSpPr>
              <p:spPr bwMode="auto">
                <a:xfrm>
                  <a:off x="668" y="1703"/>
                  <a:ext cx="17" cy="24"/>
                </a:xfrm>
                <a:custGeom>
                  <a:avLst/>
                  <a:gdLst>
                    <a:gd name="T0" fmla="*/ 12 w 17"/>
                    <a:gd name="T1" fmla="*/ 0 h 23"/>
                    <a:gd name="T2" fmla="*/ 0 w 17"/>
                    <a:gd name="T3" fmla="*/ 12 h 23"/>
                    <a:gd name="T4" fmla="*/ 2 w 17"/>
                    <a:gd name="T5" fmla="*/ 19 h 23"/>
                    <a:gd name="T6" fmla="*/ 4 w 17"/>
                    <a:gd name="T7" fmla="*/ 23 h 23"/>
                    <a:gd name="T8" fmla="*/ 17 w 17"/>
                    <a:gd name="T9" fmla="*/ 10 h 23"/>
                    <a:gd name="T10" fmla="*/ 12 w 17"/>
                    <a:gd name="T11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23">
                      <a:moveTo>
                        <a:pt x="12" y="0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5"/>
                        <a:pt x="1" y="17"/>
                        <a:pt x="2" y="19"/>
                      </a:cubicBezTo>
                      <a:cubicBezTo>
                        <a:pt x="3" y="20"/>
                        <a:pt x="3" y="22"/>
                        <a:pt x="4" y="23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6" y="6"/>
                        <a:pt x="14" y="3"/>
                        <a:pt x="1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79" name="Freeform 656"/>
                <p:cNvSpPr/>
                <p:nvPr/>
              </p:nvSpPr>
              <p:spPr bwMode="auto">
                <a:xfrm>
                  <a:off x="563" y="1770"/>
                  <a:ext cx="65" cy="50"/>
                </a:xfrm>
                <a:custGeom>
                  <a:avLst/>
                  <a:gdLst>
                    <a:gd name="T0" fmla="*/ 62 w 65"/>
                    <a:gd name="T1" fmla="*/ 0 h 50"/>
                    <a:gd name="T2" fmla="*/ 45 w 65"/>
                    <a:gd name="T3" fmla="*/ 11 h 50"/>
                    <a:gd name="T4" fmla="*/ 39 w 65"/>
                    <a:gd name="T5" fmla="*/ 22 h 50"/>
                    <a:gd name="T6" fmla="*/ 35 w 65"/>
                    <a:gd name="T7" fmla="*/ 27 h 50"/>
                    <a:gd name="T8" fmla="*/ 30 w 65"/>
                    <a:gd name="T9" fmla="*/ 25 h 50"/>
                    <a:gd name="T10" fmla="*/ 25 w 65"/>
                    <a:gd name="T11" fmla="*/ 26 h 50"/>
                    <a:gd name="T12" fmla="*/ 0 w 65"/>
                    <a:gd name="T13" fmla="*/ 50 h 50"/>
                    <a:gd name="T14" fmla="*/ 11 w 65"/>
                    <a:gd name="T15" fmla="*/ 45 h 50"/>
                    <a:gd name="T16" fmla="*/ 17 w 65"/>
                    <a:gd name="T17" fmla="*/ 46 h 50"/>
                    <a:gd name="T18" fmla="*/ 18 w 65"/>
                    <a:gd name="T19" fmla="*/ 46 h 50"/>
                    <a:gd name="T20" fmla="*/ 19 w 65"/>
                    <a:gd name="T21" fmla="*/ 47 h 50"/>
                    <a:gd name="T22" fmla="*/ 65 w 65"/>
                    <a:gd name="T23" fmla="*/ 1 h 50"/>
                    <a:gd name="T24" fmla="*/ 62 w 65"/>
                    <a:gd name="T25" fmla="*/ 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5" h="50">
                      <a:moveTo>
                        <a:pt x="62" y="0"/>
                      </a:moveTo>
                      <a:cubicBezTo>
                        <a:pt x="54" y="0"/>
                        <a:pt x="45" y="3"/>
                        <a:pt x="45" y="11"/>
                      </a:cubicBezTo>
                      <a:cubicBezTo>
                        <a:pt x="45" y="15"/>
                        <a:pt x="40" y="19"/>
                        <a:pt x="39" y="22"/>
                      </a:cubicBezTo>
                      <a:cubicBezTo>
                        <a:pt x="39" y="23"/>
                        <a:pt x="38" y="27"/>
                        <a:pt x="35" y="27"/>
                      </a:cubicBezTo>
                      <a:cubicBezTo>
                        <a:pt x="34" y="27"/>
                        <a:pt x="33" y="25"/>
                        <a:pt x="30" y="25"/>
                      </a:cubicBezTo>
                      <a:cubicBezTo>
                        <a:pt x="28" y="25"/>
                        <a:pt x="26" y="26"/>
                        <a:pt x="25" y="26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5" y="50"/>
                        <a:pt x="6" y="45"/>
                        <a:pt x="11" y="45"/>
                      </a:cubicBezTo>
                      <a:cubicBezTo>
                        <a:pt x="13" y="45"/>
                        <a:pt x="14" y="46"/>
                        <a:pt x="17" y="46"/>
                      </a:cubicBezTo>
                      <a:cubicBezTo>
                        <a:pt x="18" y="46"/>
                        <a:pt x="18" y="46"/>
                        <a:pt x="18" y="46"/>
                      </a:cubicBezTo>
                      <a:cubicBezTo>
                        <a:pt x="19" y="46"/>
                        <a:pt x="19" y="47"/>
                        <a:pt x="19" y="47"/>
                      </a:cubicBezTo>
                      <a:cubicBezTo>
                        <a:pt x="65" y="1"/>
                        <a:pt x="65" y="1"/>
                        <a:pt x="65" y="1"/>
                      </a:cubicBezTo>
                      <a:cubicBezTo>
                        <a:pt x="64" y="1"/>
                        <a:pt x="63" y="0"/>
                        <a:pt x="6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80" name="Freeform 657"/>
                <p:cNvSpPr/>
                <p:nvPr/>
              </p:nvSpPr>
              <p:spPr bwMode="auto">
                <a:xfrm>
                  <a:off x="819" y="1550"/>
                  <a:ext cx="22" cy="15"/>
                </a:xfrm>
                <a:custGeom>
                  <a:avLst/>
                  <a:gdLst>
                    <a:gd name="T0" fmla="*/ 1 w 22"/>
                    <a:gd name="T1" fmla="*/ 13 h 14"/>
                    <a:gd name="T2" fmla="*/ 22 w 22"/>
                    <a:gd name="T3" fmla="*/ 4 h 14"/>
                    <a:gd name="T4" fmla="*/ 13 w 22"/>
                    <a:gd name="T5" fmla="*/ 0 h 14"/>
                    <a:gd name="T6" fmla="*/ 0 w 22"/>
                    <a:gd name="T7" fmla="*/ 14 h 14"/>
                    <a:gd name="T8" fmla="*/ 1 w 22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14">
                      <a:moveTo>
                        <a:pt x="1" y="13"/>
                      </a:moveTo>
                      <a:cubicBezTo>
                        <a:pt x="3" y="13"/>
                        <a:pt x="22" y="6"/>
                        <a:pt x="22" y="4"/>
                      </a:cubicBezTo>
                      <a:cubicBezTo>
                        <a:pt x="22" y="1"/>
                        <a:pt x="16" y="0"/>
                        <a:pt x="13" y="0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81" name="Freeform 658"/>
                <p:cNvSpPr/>
                <p:nvPr/>
              </p:nvSpPr>
              <p:spPr bwMode="auto">
                <a:xfrm>
                  <a:off x="590" y="1775"/>
                  <a:ext cx="48" cy="55"/>
                </a:xfrm>
                <a:custGeom>
                  <a:avLst/>
                  <a:gdLst>
                    <a:gd name="T0" fmla="*/ 38 w 48"/>
                    <a:gd name="T1" fmla="*/ 23 h 55"/>
                    <a:gd name="T2" fmla="*/ 40 w 48"/>
                    <a:gd name="T3" fmla="*/ 23 h 55"/>
                    <a:gd name="T4" fmla="*/ 41 w 48"/>
                    <a:gd name="T5" fmla="*/ 23 h 55"/>
                    <a:gd name="T6" fmla="*/ 41 w 48"/>
                    <a:gd name="T7" fmla="*/ 23 h 55"/>
                    <a:gd name="T8" fmla="*/ 41 w 48"/>
                    <a:gd name="T9" fmla="*/ 22 h 55"/>
                    <a:gd name="T10" fmla="*/ 41 w 48"/>
                    <a:gd name="T11" fmla="*/ 23 h 55"/>
                    <a:gd name="T12" fmla="*/ 44 w 48"/>
                    <a:gd name="T13" fmla="*/ 14 h 55"/>
                    <a:gd name="T14" fmla="*/ 48 w 48"/>
                    <a:gd name="T15" fmla="*/ 0 h 55"/>
                    <a:gd name="T16" fmla="*/ 0 w 48"/>
                    <a:gd name="T17" fmla="*/ 48 h 55"/>
                    <a:gd name="T18" fmla="*/ 8 w 48"/>
                    <a:gd name="T19" fmla="*/ 55 h 55"/>
                    <a:gd name="T20" fmla="*/ 38 w 48"/>
                    <a:gd name="T21" fmla="*/ 26 h 55"/>
                    <a:gd name="T22" fmla="*/ 38 w 48"/>
                    <a:gd name="T23" fmla="*/ 23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8" h="55">
                      <a:moveTo>
                        <a:pt x="38" y="23"/>
                      </a:moveTo>
                      <a:cubicBezTo>
                        <a:pt x="38" y="23"/>
                        <a:pt x="37" y="23"/>
                        <a:pt x="40" y="23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1" y="23"/>
                        <a:pt x="41" y="22"/>
                        <a:pt x="41" y="22"/>
                      </a:cubicBezTo>
                      <a:cubicBezTo>
                        <a:pt x="41" y="22"/>
                        <a:pt x="41" y="23"/>
                        <a:pt x="41" y="23"/>
                      </a:cubicBezTo>
                      <a:cubicBezTo>
                        <a:pt x="41" y="20"/>
                        <a:pt x="44" y="18"/>
                        <a:pt x="44" y="14"/>
                      </a:cubicBezTo>
                      <a:cubicBezTo>
                        <a:pt x="44" y="9"/>
                        <a:pt x="47" y="4"/>
                        <a:pt x="48" y="0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2" y="51"/>
                        <a:pt x="4" y="53"/>
                        <a:pt x="8" y="55"/>
                      </a:cubicBez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8" y="25"/>
                        <a:pt x="38" y="24"/>
                        <a:pt x="38" y="2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82" name="Freeform 659"/>
                <p:cNvSpPr/>
                <p:nvPr/>
              </p:nvSpPr>
              <p:spPr bwMode="auto">
                <a:xfrm>
                  <a:off x="679" y="1724"/>
                  <a:ext cx="10" cy="16"/>
                </a:xfrm>
                <a:custGeom>
                  <a:avLst/>
                  <a:gdLst>
                    <a:gd name="T0" fmla="*/ 5 w 10"/>
                    <a:gd name="T1" fmla="*/ 16 h 16"/>
                    <a:gd name="T2" fmla="*/ 10 w 10"/>
                    <a:gd name="T3" fmla="*/ 5 h 16"/>
                    <a:gd name="T4" fmla="*/ 9 w 10"/>
                    <a:gd name="T5" fmla="*/ 0 h 16"/>
                    <a:gd name="T6" fmla="*/ 0 w 10"/>
                    <a:gd name="T7" fmla="*/ 10 h 16"/>
                    <a:gd name="T8" fmla="*/ 5 w 10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6">
                      <a:moveTo>
                        <a:pt x="5" y="16"/>
                      </a:moveTo>
                      <a:cubicBezTo>
                        <a:pt x="9" y="16"/>
                        <a:pt x="10" y="11"/>
                        <a:pt x="10" y="5"/>
                      </a:cubicBezTo>
                      <a:cubicBezTo>
                        <a:pt x="10" y="3"/>
                        <a:pt x="10" y="2"/>
                        <a:pt x="9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" y="13"/>
                        <a:pt x="1" y="16"/>
                        <a:pt x="5" y="1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83" name="Freeform 660"/>
                <p:cNvSpPr/>
                <p:nvPr/>
              </p:nvSpPr>
              <p:spPr bwMode="auto">
                <a:xfrm>
                  <a:off x="608" y="1817"/>
                  <a:ext cx="30" cy="21"/>
                </a:xfrm>
                <a:custGeom>
                  <a:avLst/>
                  <a:gdLst>
                    <a:gd name="T0" fmla="*/ 18 w 30"/>
                    <a:gd name="T1" fmla="*/ 2 h 21"/>
                    <a:gd name="T2" fmla="*/ 16 w 30"/>
                    <a:gd name="T3" fmla="*/ 0 h 21"/>
                    <a:gd name="T4" fmla="*/ 0 w 30"/>
                    <a:gd name="T5" fmla="*/ 16 h 21"/>
                    <a:gd name="T6" fmla="*/ 5 w 30"/>
                    <a:gd name="T7" fmla="*/ 18 h 21"/>
                    <a:gd name="T8" fmla="*/ 11 w 30"/>
                    <a:gd name="T9" fmla="*/ 21 h 21"/>
                    <a:gd name="T10" fmla="*/ 30 w 30"/>
                    <a:gd name="T11" fmla="*/ 1 h 21"/>
                    <a:gd name="T12" fmla="*/ 18 w 30"/>
                    <a:gd name="T13" fmla="*/ 2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" h="21">
                      <a:moveTo>
                        <a:pt x="18" y="2"/>
                      </a:moveTo>
                      <a:cubicBezTo>
                        <a:pt x="17" y="2"/>
                        <a:pt x="17" y="1"/>
                        <a:pt x="16" y="0"/>
                      </a:cubicBez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" y="17"/>
                        <a:pt x="3" y="17"/>
                        <a:pt x="5" y="18"/>
                      </a:cubicBezTo>
                      <a:cubicBezTo>
                        <a:pt x="7" y="19"/>
                        <a:pt x="9" y="20"/>
                        <a:pt x="11" y="21"/>
                      </a:cubicBezTo>
                      <a:cubicBezTo>
                        <a:pt x="30" y="1"/>
                        <a:pt x="30" y="1"/>
                        <a:pt x="30" y="1"/>
                      </a:cubicBezTo>
                      <a:cubicBezTo>
                        <a:pt x="26" y="2"/>
                        <a:pt x="23" y="2"/>
                        <a:pt x="18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84" name="Freeform 661"/>
                <p:cNvSpPr/>
                <p:nvPr/>
              </p:nvSpPr>
              <p:spPr bwMode="auto">
                <a:xfrm>
                  <a:off x="632" y="1818"/>
                  <a:ext cx="31" cy="29"/>
                </a:xfrm>
                <a:custGeom>
                  <a:avLst/>
                  <a:gdLst>
                    <a:gd name="T0" fmla="*/ 21 w 31"/>
                    <a:gd name="T1" fmla="*/ 0 h 29"/>
                    <a:gd name="T2" fmla="*/ 0 w 31"/>
                    <a:gd name="T3" fmla="*/ 20 h 29"/>
                    <a:gd name="T4" fmla="*/ 6 w 31"/>
                    <a:gd name="T5" fmla="*/ 29 h 29"/>
                    <a:gd name="T6" fmla="*/ 31 w 31"/>
                    <a:gd name="T7" fmla="*/ 5 h 29"/>
                    <a:gd name="T8" fmla="*/ 21 w 31"/>
                    <a:gd name="T9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29">
                      <a:moveTo>
                        <a:pt x="21" y="0"/>
                      </a:move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1" y="25"/>
                        <a:pt x="3" y="27"/>
                        <a:pt x="6" y="29"/>
                      </a:cubicBezTo>
                      <a:cubicBezTo>
                        <a:pt x="31" y="5"/>
                        <a:pt x="31" y="5"/>
                        <a:pt x="31" y="5"/>
                      </a:cubicBezTo>
                      <a:cubicBezTo>
                        <a:pt x="27" y="3"/>
                        <a:pt x="25" y="0"/>
                        <a:pt x="2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85" name="Freeform 662"/>
                <p:cNvSpPr/>
                <p:nvPr/>
              </p:nvSpPr>
              <p:spPr bwMode="auto">
                <a:xfrm>
                  <a:off x="646" y="1836"/>
                  <a:ext cx="19" cy="32"/>
                </a:xfrm>
                <a:custGeom>
                  <a:avLst/>
                  <a:gdLst>
                    <a:gd name="T0" fmla="*/ 19 w 19"/>
                    <a:gd name="T1" fmla="*/ 4 h 31"/>
                    <a:gd name="T2" fmla="*/ 19 w 19"/>
                    <a:gd name="T3" fmla="*/ 0 h 31"/>
                    <a:gd name="T4" fmla="*/ 0 w 19"/>
                    <a:gd name="T5" fmla="*/ 18 h 31"/>
                    <a:gd name="T6" fmla="*/ 1 w 19"/>
                    <a:gd name="T7" fmla="*/ 21 h 31"/>
                    <a:gd name="T8" fmla="*/ 2 w 19"/>
                    <a:gd name="T9" fmla="*/ 31 h 31"/>
                    <a:gd name="T10" fmla="*/ 19 w 19"/>
                    <a:gd name="T11" fmla="*/ 14 h 31"/>
                    <a:gd name="T12" fmla="*/ 19 w 19"/>
                    <a:gd name="T13" fmla="*/ 4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" h="31">
                      <a:moveTo>
                        <a:pt x="19" y="4"/>
                      </a:moveTo>
                      <a:cubicBezTo>
                        <a:pt x="19" y="3"/>
                        <a:pt x="19" y="1"/>
                        <a:pt x="19" y="0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20"/>
                        <a:pt x="1" y="21"/>
                      </a:cubicBezTo>
                      <a:cubicBezTo>
                        <a:pt x="2" y="25"/>
                        <a:pt x="1" y="28"/>
                        <a:pt x="2" y="31"/>
                      </a:cubicBezTo>
                      <a:cubicBezTo>
                        <a:pt x="19" y="14"/>
                        <a:pt x="19" y="14"/>
                        <a:pt x="19" y="14"/>
                      </a:cubicBezTo>
                      <a:cubicBezTo>
                        <a:pt x="19" y="11"/>
                        <a:pt x="19" y="7"/>
                        <a:pt x="19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86" name="Freeform 663"/>
                <p:cNvSpPr/>
                <p:nvPr/>
              </p:nvSpPr>
              <p:spPr bwMode="auto">
                <a:xfrm>
                  <a:off x="659" y="1862"/>
                  <a:ext cx="16" cy="17"/>
                </a:xfrm>
                <a:custGeom>
                  <a:avLst/>
                  <a:gdLst>
                    <a:gd name="T0" fmla="*/ 14 w 16"/>
                    <a:gd name="T1" fmla="*/ 5 h 16"/>
                    <a:gd name="T2" fmla="*/ 7 w 16"/>
                    <a:gd name="T3" fmla="*/ 0 h 16"/>
                    <a:gd name="T4" fmla="*/ 0 w 16"/>
                    <a:gd name="T5" fmla="*/ 8 h 16"/>
                    <a:gd name="T6" fmla="*/ 3 w 16"/>
                    <a:gd name="T7" fmla="*/ 11 h 16"/>
                    <a:gd name="T8" fmla="*/ 6 w 16"/>
                    <a:gd name="T9" fmla="*/ 16 h 16"/>
                    <a:gd name="T10" fmla="*/ 16 w 16"/>
                    <a:gd name="T11" fmla="*/ 6 h 16"/>
                    <a:gd name="T12" fmla="*/ 14 w 16"/>
                    <a:gd name="T13" fmla="*/ 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16">
                      <a:moveTo>
                        <a:pt x="14" y="5"/>
                      </a:moveTo>
                      <a:cubicBezTo>
                        <a:pt x="12" y="4"/>
                        <a:pt x="9" y="3"/>
                        <a:pt x="7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" y="9"/>
                        <a:pt x="3" y="10"/>
                        <a:pt x="3" y="11"/>
                      </a:cubicBezTo>
                      <a:cubicBezTo>
                        <a:pt x="4" y="13"/>
                        <a:pt x="4" y="15"/>
                        <a:pt x="6" y="16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5" y="6"/>
                        <a:pt x="15" y="6"/>
                        <a:pt x="14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87" name="Freeform 664"/>
                <p:cNvSpPr/>
                <p:nvPr/>
              </p:nvSpPr>
              <p:spPr bwMode="auto">
                <a:xfrm>
                  <a:off x="268" y="1445"/>
                  <a:ext cx="8" cy="12"/>
                </a:xfrm>
                <a:custGeom>
                  <a:avLst/>
                  <a:gdLst>
                    <a:gd name="T0" fmla="*/ 1 w 8"/>
                    <a:gd name="T1" fmla="*/ 1 h 12"/>
                    <a:gd name="T2" fmla="*/ 1 w 8"/>
                    <a:gd name="T3" fmla="*/ 1 h 12"/>
                    <a:gd name="T4" fmla="*/ 1 w 8"/>
                    <a:gd name="T5" fmla="*/ 7 h 12"/>
                    <a:gd name="T6" fmla="*/ 5 w 8"/>
                    <a:gd name="T7" fmla="*/ 12 h 12"/>
                    <a:gd name="T8" fmla="*/ 8 w 8"/>
                    <a:gd name="T9" fmla="*/ 8 h 12"/>
                    <a:gd name="T10" fmla="*/ 2 w 8"/>
                    <a:gd name="T11" fmla="*/ 0 h 12"/>
                    <a:gd name="T12" fmla="*/ 1 w 8"/>
                    <a:gd name="T13" fmla="*/ 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12">
                      <a:moveTo>
                        <a:pt x="1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3"/>
                        <a:pt x="1" y="5"/>
                        <a:pt x="1" y="7"/>
                      </a:cubicBezTo>
                      <a:cubicBezTo>
                        <a:pt x="1" y="7"/>
                        <a:pt x="3" y="11"/>
                        <a:pt x="5" y="12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7" y="5"/>
                        <a:pt x="4" y="3"/>
                        <a:pt x="2" y="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88" name="Freeform 665"/>
                <p:cNvSpPr/>
                <p:nvPr/>
              </p:nvSpPr>
              <p:spPr bwMode="auto">
                <a:xfrm>
                  <a:off x="242" y="1419"/>
                  <a:ext cx="10" cy="8"/>
                </a:xfrm>
                <a:custGeom>
                  <a:avLst/>
                  <a:gdLst>
                    <a:gd name="T0" fmla="*/ 10 w 10"/>
                    <a:gd name="T1" fmla="*/ 0 h 8"/>
                    <a:gd name="T2" fmla="*/ 3 w 10"/>
                    <a:gd name="T3" fmla="*/ 0 h 8"/>
                    <a:gd name="T4" fmla="*/ 0 w 10"/>
                    <a:gd name="T5" fmla="*/ 2 h 8"/>
                    <a:gd name="T6" fmla="*/ 3 w 10"/>
                    <a:gd name="T7" fmla="*/ 8 h 8"/>
                    <a:gd name="T8" fmla="*/ 10 w 10"/>
                    <a:gd name="T9" fmla="*/ 1 h 8"/>
                    <a:gd name="T10" fmla="*/ 10 w 10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" h="8">
                      <a:moveTo>
                        <a:pt x="10" y="0"/>
                      </a:moveTo>
                      <a:cubicBezTo>
                        <a:pt x="6" y="2"/>
                        <a:pt x="8" y="0"/>
                        <a:pt x="3" y="0"/>
                      </a:cubicBezTo>
                      <a:cubicBezTo>
                        <a:pt x="2" y="0"/>
                        <a:pt x="0" y="0"/>
                        <a:pt x="0" y="2"/>
                      </a:cubicBezTo>
                      <a:cubicBezTo>
                        <a:pt x="0" y="5"/>
                        <a:pt x="1" y="7"/>
                        <a:pt x="3" y="8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1"/>
                        <a:pt x="10" y="0"/>
                        <a:pt x="1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89" name="Freeform 666"/>
                <p:cNvSpPr/>
                <p:nvPr/>
              </p:nvSpPr>
              <p:spPr bwMode="auto">
                <a:xfrm>
                  <a:off x="250" y="1432"/>
                  <a:ext cx="6" cy="9"/>
                </a:xfrm>
                <a:custGeom>
                  <a:avLst/>
                  <a:gdLst>
                    <a:gd name="T0" fmla="*/ 4 w 6"/>
                    <a:gd name="T1" fmla="*/ 0 h 9"/>
                    <a:gd name="T2" fmla="*/ 0 w 6"/>
                    <a:gd name="T3" fmla="*/ 4 h 9"/>
                    <a:gd name="T4" fmla="*/ 4 w 6"/>
                    <a:gd name="T5" fmla="*/ 9 h 9"/>
                    <a:gd name="T6" fmla="*/ 4 w 6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9">
                      <a:moveTo>
                        <a:pt x="4" y="0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1" y="5"/>
                        <a:pt x="2" y="7"/>
                        <a:pt x="4" y="9"/>
                      </a:cubicBezTo>
                      <a:cubicBezTo>
                        <a:pt x="6" y="6"/>
                        <a:pt x="4" y="3"/>
                        <a:pt x="4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90" name="Freeform 667"/>
                <p:cNvSpPr/>
                <p:nvPr/>
              </p:nvSpPr>
              <p:spPr bwMode="auto">
                <a:xfrm>
                  <a:off x="379" y="1226"/>
                  <a:ext cx="7" cy="7"/>
                </a:xfrm>
                <a:custGeom>
                  <a:avLst/>
                  <a:gdLst>
                    <a:gd name="T0" fmla="*/ 0 w 7"/>
                    <a:gd name="T1" fmla="*/ 7 h 7"/>
                    <a:gd name="T2" fmla="*/ 7 w 7"/>
                    <a:gd name="T3" fmla="*/ 0 h 7"/>
                    <a:gd name="T4" fmla="*/ 0 w 7"/>
                    <a:gd name="T5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" h="7">
                      <a:moveTo>
                        <a:pt x="0" y="7"/>
                      </a:move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4" y="2"/>
                        <a:pt x="1" y="5"/>
                        <a:pt x="0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91" name="Freeform 668"/>
                <p:cNvSpPr/>
                <p:nvPr/>
              </p:nvSpPr>
              <p:spPr bwMode="auto">
                <a:xfrm>
                  <a:off x="381" y="1217"/>
                  <a:ext cx="36" cy="40"/>
                </a:xfrm>
                <a:custGeom>
                  <a:avLst/>
                  <a:gdLst>
                    <a:gd name="T0" fmla="*/ 31 w 35"/>
                    <a:gd name="T1" fmla="*/ 0 h 39"/>
                    <a:gd name="T2" fmla="*/ 28 w 35"/>
                    <a:gd name="T3" fmla="*/ 0 h 39"/>
                    <a:gd name="T4" fmla="*/ 0 w 35"/>
                    <a:gd name="T5" fmla="*/ 28 h 39"/>
                    <a:gd name="T6" fmla="*/ 4 w 35"/>
                    <a:gd name="T7" fmla="*/ 29 h 39"/>
                    <a:gd name="T8" fmla="*/ 14 w 35"/>
                    <a:gd name="T9" fmla="*/ 29 h 39"/>
                    <a:gd name="T10" fmla="*/ 2 w 35"/>
                    <a:gd name="T11" fmla="*/ 35 h 39"/>
                    <a:gd name="T12" fmla="*/ 4 w 35"/>
                    <a:gd name="T13" fmla="*/ 39 h 39"/>
                    <a:gd name="T14" fmla="*/ 35 w 35"/>
                    <a:gd name="T15" fmla="*/ 8 h 39"/>
                    <a:gd name="T16" fmla="*/ 31 w 35"/>
                    <a:gd name="T17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5" h="39">
                      <a:moveTo>
                        <a:pt x="31" y="0"/>
                      </a:moveTo>
                      <a:cubicBezTo>
                        <a:pt x="30" y="0"/>
                        <a:pt x="29" y="0"/>
                        <a:pt x="28" y="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2" y="28"/>
                        <a:pt x="3" y="29"/>
                        <a:pt x="4" y="29"/>
                      </a:cubicBezTo>
                      <a:cubicBezTo>
                        <a:pt x="7" y="29"/>
                        <a:pt x="9" y="28"/>
                        <a:pt x="14" y="29"/>
                      </a:cubicBezTo>
                      <a:cubicBezTo>
                        <a:pt x="10" y="31"/>
                        <a:pt x="2" y="29"/>
                        <a:pt x="2" y="35"/>
                      </a:cubicBezTo>
                      <a:cubicBezTo>
                        <a:pt x="2" y="37"/>
                        <a:pt x="3" y="38"/>
                        <a:pt x="4" y="39"/>
                      </a:cubicBezTo>
                      <a:cubicBezTo>
                        <a:pt x="35" y="8"/>
                        <a:pt x="35" y="8"/>
                        <a:pt x="35" y="8"/>
                      </a:cubicBezTo>
                      <a:cubicBezTo>
                        <a:pt x="34" y="5"/>
                        <a:pt x="34" y="0"/>
                        <a:pt x="3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92" name="Freeform 669"/>
                <p:cNvSpPr/>
                <p:nvPr/>
              </p:nvSpPr>
              <p:spPr bwMode="auto">
                <a:xfrm>
                  <a:off x="391" y="1262"/>
                  <a:ext cx="19" cy="13"/>
                </a:xfrm>
                <a:custGeom>
                  <a:avLst/>
                  <a:gdLst>
                    <a:gd name="T0" fmla="*/ 0 w 19"/>
                    <a:gd name="T1" fmla="*/ 6 h 13"/>
                    <a:gd name="T2" fmla="*/ 6 w 19"/>
                    <a:gd name="T3" fmla="*/ 13 h 13"/>
                    <a:gd name="T4" fmla="*/ 19 w 19"/>
                    <a:gd name="T5" fmla="*/ 0 h 13"/>
                    <a:gd name="T6" fmla="*/ 0 w 19"/>
                    <a:gd name="T7" fmla="*/ 6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13">
                      <a:moveTo>
                        <a:pt x="0" y="6"/>
                      </a:moveTo>
                      <a:cubicBezTo>
                        <a:pt x="1" y="8"/>
                        <a:pt x="4" y="11"/>
                        <a:pt x="6" y="13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1" y="0"/>
                        <a:pt x="5" y="2"/>
                        <a:pt x="0" y="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93" name="Freeform 670"/>
                <p:cNvSpPr/>
                <p:nvPr/>
              </p:nvSpPr>
              <p:spPr bwMode="auto">
                <a:xfrm>
                  <a:off x="398" y="1223"/>
                  <a:ext cx="45" cy="36"/>
                </a:xfrm>
                <a:custGeom>
                  <a:avLst/>
                  <a:gdLst>
                    <a:gd name="T0" fmla="*/ 41 w 45"/>
                    <a:gd name="T1" fmla="*/ 6 h 35"/>
                    <a:gd name="T2" fmla="*/ 35 w 45"/>
                    <a:gd name="T3" fmla="*/ 0 h 35"/>
                    <a:gd name="T4" fmla="*/ 0 w 45"/>
                    <a:gd name="T5" fmla="*/ 35 h 35"/>
                    <a:gd name="T6" fmla="*/ 8 w 45"/>
                    <a:gd name="T7" fmla="*/ 35 h 35"/>
                    <a:gd name="T8" fmla="*/ 15 w 45"/>
                    <a:gd name="T9" fmla="*/ 35 h 35"/>
                    <a:gd name="T10" fmla="*/ 45 w 45"/>
                    <a:gd name="T11" fmla="*/ 5 h 35"/>
                    <a:gd name="T12" fmla="*/ 41 w 45"/>
                    <a:gd name="T13" fmla="*/ 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35">
                      <a:moveTo>
                        <a:pt x="41" y="6"/>
                      </a:moveTo>
                      <a:cubicBezTo>
                        <a:pt x="39" y="3"/>
                        <a:pt x="38" y="1"/>
                        <a:pt x="35" y="0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3" y="35"/>
                        <a:pt x="6" y="35"/>
                        <a:pt x="8" y="35"/>
                      </a:cubicBezTo>
                      <a:cubicBezTo>
                        <a:pt x="9" y="35"/>
                        <a:pt x="12" y="35"/>
                        <a:pt x="15" y="35"/>
                      </a:cubicBezTo>
                      <a:cubicBezTo>
                        <a:pt x="45" y="5"/>
                        <a:pt x="45" y="5"/>
                        <a:pt x="45" y="5"/>
                      </a:cubicBezTo>
                      <a:cubicBezTo>
                        <a:pt x="43" y="6"/>
                        <a:pt x="42" y="6"/>
                        <a:pt x="41" y="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94" name="Freeform 671"/>
                <p:cNvSpPr/>
                <p:nvPr/>
              </p:nvSpPr>
              <p:spPr bwMode="auto">
                <a:xfrm>
                  <a:off x="446" y="1221"/>
                  <a:ext cx="4" cy="4"/>
                </a:xfrm>
                <a:custGeom>
                  <a:avLst/>
                  <a:gdLst>
                    <a:gd name="T0" fmla="*/ 0 w 4"/>
                    <a:gd name="T1" fmla="*/ 0 h 4"/>
                    <a:gd name="T2" fmla="*/ 0 w 4"/>
                    <a:gd name="T3" fmla="*/ 4 h 4"/>
                    <a:gd name="T4" fmla="*/ 4 w 4"/>
                    <a:gd name="T5" fmla="*/ 0 h 4"/>
                    <a:gd name="T6" fmla="*/ 0 w 4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0" y="0"/>
                      </a:move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4" y="0"/>
                        <a:pt x="4" y="0"/>
                        <a:pt x="4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95" name="Freeform 672"/>
                <p:cNvSpPr/>
                <p:nvPr/>
              </p:nvSpPr>
              <p:spPr bwMode="auto">
                <a:xfrm>
                  <a:off x="463" y="1208"/>
                  <a:ext cx="27" cy="25"/>
                </a:xfrm>
                <a:custGeom>
                  <a:avLst/>
                  <a:gdLst>
                    <a:gd name="T0" fmla="*/ 12 w 27"/>
                    <a:gd name="T1" fmla="*/ 5 h 25"/>
                    <a:gd name="T2" fmla="*/ 12 w 27"/>
                    <a:gd name="T3" fmla="*/ 8 h 25"/>
                    <a:gd name="T4" fmla="*/ 6 w 27"/>
                    <a:gd name="T5" fmla="*/ 8 h 25"/>
                    <a:gd name="T6" fmla="*/ 0 w 27"/>
                    <a:gd name="T7" fmla="*/ 14 h 25"/>
                    <a:gd name="T8" fmla="*/ 4 w 27"/>
                    <a:gd name="T9" fmla="*/ 25 h 25"/>
                    <a:gd name="T10" fmla="*/ 27 w 27"/>
                    <a:gd name="T11" fmla="*/ 2 h 25"/>
                    <a:gd name="T12" fmla="*/ 20 w 27"/>
                    <a:gd name="T13" fmla="*/ 0 h 25"/>
                    <a:gd name="T14" fmla="*/ 12 w 27"/>
                    <a:gd name="T15" fmla="*/ 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7" h="25">
                      <a:moveTo>
                        <a:pt x="12" y="5"/>
                      </a:moveTo>
                      <a:cubicBezTo>
                        <a:pt x="12" y="6"/>
                        <a:pt x="12" y="7"/>
                        <a:pt x="12" y="8"/>
                      </a:cubicBezTo>
                      <a:cubicBezTo>
                        <a:pt x="8" y="10"/>
                        <a:pt x="9" y="8"/>
                        <a:pt x="6" y="8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1" y="17"/>
                        <a:pt x="2" y="21"/>
                        <a:pt x="4" y="25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5" y="1"/>
                        <a:pt x="23" y="0"/>
                        <a:pt x="20" y="0"/>
                      </a:cubicBezTo>
                      <a:cubicBezTo>
                        <a:pt x="16" y="0"/>
                        <a:pt x="12" y="2"/>
                        <a:pt x="12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96" name="Freeform 673"/>
                <p:cNvSpPr/>
                <p:nvPr/>
              </p:nvSpPr>
              <p:spPr bwMode="auto">
                <a:xfrm>
                  <a:off x="409" y="1226"/>
                  <a:ext cx="53" cy="54"/>
                </a:xfrm>
                <a:custGeom>
                  <a:avLst/>
                  <a:gdLst>
                    <a:gd name="T0" fmla="*/ 52 w 53"/>
                    <a:gd name="T1" fmla="*/ 4 h 53"/>
                    <a:gd name="T2" fmla="*/ 50 w 53"/>
                    <a:gd name="T3" fmla="*/ 0 h 53"/>
                    <a:gd name="T4" fmla="*/ 17 w 53"/>
                    <a:gd name="T5" fmla="*/ 33 h 53"/>
                    <a:gd name="T6" fmla="*/ 18 w 53"/>
                    <a:gd name="T7" fmla="*/ 34 h 53"/>
                    <a:gd name="T8" fmla="*/ 16 w 53"/>
                    <a:gd name="T9" fmla="*/ 34 h 53"/>
                    <a:gd name="T10" fmla="*/ 0 w 53"/>
                    <a:gd name="T11" fmla="*/ 50 h 53"/>
                    <a:gd name="T12" fmla="*/ 11 w 53"/>
                    <a:gd name="T13" fmla="*/ 52 h 53"/>
                    <a:gd name="T14" fmla="*/ 12 w 53"/>
                    <a:gd name="T15" fmla="*/ 53 h 53"/>
                    <a:gd name="T16" fmla="*/ 53 w 53"/>
                    <a:gd name="T17" fmla="*/ 12 h 53"/>
                    <a:gd name="T18" fmla="*/ 52 w 53"/>
                    <a:gd name="T19" fmla="*/ 4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3" h="53">
                      <a:moveTo>
                        <a:pt x="52" y="4"/>
                      </a:moveTo>
                      <a:cubicBezTo>
                        <a:pt x="51" y="3"/>
                        <a:pt x="51" y="2"/>
                        <a:pt x="50" y="0"/>
                      </a:cubicBezTo>
                      <a:cubicBezTo>
                        <a:pt x="17" y="33"/>
                        <a:pt x="17" y="33"/>
                        <a:pt x="17" y="33"/>
                      </a:cubicBezTo>
                      <a:cubicBezTo>
                        <a:pt x="17" y="34"/>
                        <a:pt x="18" y="34"/>
                        <a:pt x="18" y="34"/>
                      </a:cubicBezTo>
                      <a:cubicBezTo>
                        <a:pt x="17" y="34"/>
                        <a:pt x="16" y="34"/>
                        <a:pt x="16" y="34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4" y="50"/>
                        <a:pt x="9" y="50"/>
                        <a:pt x="11" y="52"/>
                      </a:cubicBezTo>
                      <a:cubicBezTo>
                        <a:pt x="11" y="52"/>
                        <a:pt x="12" y="52"/>
                        <a:pt x="12" y="53"/>
                      </a:cubicBezTo>
                      <a:cubicBezTo>
                        <a:pt x="53" y="12"/>
                        <a:pt x="53" y="12"/>
                        <a:pt x="53" y="12"/>
                      </a:cubicBezTo>
                      <a:cubicBezTo>
                        <a:pt x="52" y="9"/>
                        <a:pt x="53" y="6"/>
                        <a:pt x="52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97" name="Freeform 674"/>
                <p:cNvSpPr/>
                <p:nvPr/>
              </p:nvSpPr>
              <p:spPr bwMode="auto">
                <a:xfrm>
                  <a:off x="430" y="1227"/>
                  <a:ext cx="61" cy="58"/>
                </a:xfrm>
                <a:custGeom>
                  <a:avLst/>
                  <a:gdLst>
                    <a:gd name="T0" fmla="*/ 57 w 61"/>
                    <a:gd name="T1" fmla="*/ 0 h 57"/>
                    <a:gd name="T2" fmla="*/ 0 w 61"/>
                    <a:gd name="T3" fmla="*/ 57 h 57"/>
                    <a:gd name="T4" fmla="*/ 15 w 61"/>
                    <a:gd name="T5" fmla="*/ 57 h 57"/>
                    <a:gd name="T6" fmla="*/ 61 w 61"/>
                    <a:gd name="T7" fmla="*/ 10 h 57"/>
                    <a:gd name="T8" fmla="*/ 57 w 61"/>
                    <a:gd name="T9" fmla="*/ 0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57">
                      <a:moveTo>
                        <a:pt x="57" y="0"/>
                      </a:moveTo>
                      <a:cubicBezTo>
                        <a:pt x="0" y="57"/>
                        <a:pt x="0" y="57"/>
                        <a:pt x="0" y="57"/>
                      </a:cubicBezTo>
                      <a:cubicBezTo>
                        <a:pt x="4" y="57"/>
                        <a:pt x="8" y="57"/>
                        <a:pt x="15" y="57"/>
                      </a:cubicBezTo>
                      <a:cubicBezTo>
                        <a:pt x="61" y="10"/>
                        <a:pt x="61" y="10"/>
                        <a:pt x="61" y="10"/>
                      </a:cubicBezTo>
                      <a:cubicBezTo>
                        <a:pt x="60" y="7"/>
                        <a:pt x="58" y="4"/>
                        <a:pt x="57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98" name="Freeform 675"/>
                <p:cNvSpPr/>
                <p:nvPr/>
              </p:nvSpPr>
              <p:spPr bwMode="auto">
                <a:xfrm>
                  <a:off x="462" y="1249"/>
                  <a:ext cx="40" cy="33"/>
                </a:xfrm>
                <a:custGeom>
                  <a:avLst/>
                  <a:gdLst>
                    <a:gd name="T0" fmla="*/ 33 w 40"/>
                    <a:gd name="T1" fmla="*/ 0 h 33"/>
                    <a:gd name="T2" fmla="*/ 0 w 40"/>
                    <a:gd name="T3" fmla="*/ 33 h 33"/>
                    <a:gd name="T4" fmla="*/ 8 w 40"/>
                    <a:gd name="T5" fmla="*/ 31 h 33"/>
                    <a:gd name="T6" fmla="*/ 15 w 40"/>
                    <a:gd name="T7" fmla="*/ 26 h 33"/>
                    <a:gd name="T8" fmla="*/ 20 w 40"/>
                    <a:gd name="T9" fmla="*/ 27 h 33"/>
                    <a:gd name="T10" fmla="*/ 40 w 40"/>
                    <a:gd name="T11" fmla="*/ 8 h 33"/>
                    <a:gd name="T12" fmla="*/ 33 w 40"/>
                    <a:gd name="T13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0" h="33">
                      <a:moveTo>
                        <a:pt x="33" y="0"/>
                      </a:move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3" y="33"/>
                        <a:pt x="5" y="32"/>
                        <a:pt x="8" y="31"/>
                      </a:cubicBezTo>
                      <a:cubicBezTo>
                        <a:pt x="12" y="29"/>
                        <a:pt x="10" y="26"/>
                        <a:pt x="15" y="26"/>
                      </a:cubicBezTo>
                      <a:cubicBezTo>
                        <a:pt x="17" y="26"/>
                        <a:pt x="19" y="27"/>
                        <a:pt x="20" y="27"/>
                      </a:cubicBez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36" y="6"/>
                        <a:pt x="33" y="3"/>
                        <a:pt x="3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199" name="Freeform 676"/>
                <p:cNvSpPr/>
                <p:nvPr/>
              </p:nvSpPr>
              <p:spPr bwMode="auto">
                <a:xfrm>
                  <a:off x="491" y="1262"/>
                  <a:ext cx="30" cy="21"/>
                </a:xfrm>
                <a:custGeom>
                  <a:avLst/>
                  <a:gdLst>
                    <a:gd name="T0" fmla="*/ 0 w 30"/>
                    <a:gd name="T1" fmla="*/ 20 h 21"/>
                    <a:gd name="T2" fmla="*/ 9 w 30"/>
                    <a:gd name="T3" fmla="*/ 21 h 21"/>
                    <a:gd name="T4" fmla="*/ 13 w 30"/>
                    <a:gd name="T5" fmla="*/ 21 h 21"/>
                    <a:gd name="T6" fmla="*/ 22 w 30"/>
                    <a:gd name="T7" fmla="*/ 13 h 21"/>
                    <a:gd name="T8" fmla="*/ 22 w 30"/>
                    <a:gd name="T9" fmla="*/ 13 h 21"/>
                    <a:gd name="T10" fmla="*/ 17 w 30"/>
                    <a:gd name="T11" fmla="*/ 10 h 21"/>
                    <a:gd name="T12" fmla="*/ 21 w 30"/>
                    <a:gd name="T13" fmla="*/ 8 h 21"/>
                    <a:gd name="T14" fmla="*/ 27 w 30"/>
                    <a:gd name="T15" fmla="*/ 8 h 21"/>
                    <a:gd name="T16" fmla="*/ 30 w 30"/>
                    <a:gd name="T17" fmla="*/ 4 h 21"/>
                    <a:gd name="T18" fmla="*/ 20 w 30"/>
                    <a:gd name="T19" fmla="*/ 0 h 21"/>
                    <a:gd name="T20" fmla="*/ 0 w 30"/>
                    <a:gd name="T21" fmla="*/ 2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0" h="21">
                      <a:moveTo>
                        <a:pt x="0" y="20"/>
                      </a:moveTo>
                      <a:cubicBezTo>
                        <a:pt x="3" y="21"/>
                        <a:pt x="5" y="21"/>
                        <a:pt x="9" y="21"/>
                      </a:cubicBezTo>
                      <a:cubicBezTo>
                        <a:pt x="10" y="21"/>
                        <a:pt x="12" y="21"/>
                        <a:pt x="13" y="21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1" y="13"/>
                        <a:pt x="17" y="13"/>
                        <a:pt x="17" y="10"/>
                      </a:cubicBezTo>
                      <a:cubicBezTo>
                        <a:pt x="17" y="8"/>
                        <a:pt x="19" y="8"/>
                        <a:pt x="21" y="8"/>
                      </a:cubicBezTo>
                      <a:cubicBezTo>
                        <a:pt x="24" y="8"/>
                        <a:pt x="25" y="8"/>
                        <a:pt x="27" y="8"/>
                      </a:cubicBez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8" y="3"/>
                        <a:pt x="24" y="1"/>
                        <a:pt x="20" y="0"/>
                      </a:cubicBezTo>
                      <a:lnTo>
                        <a:pt x="0" y="20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00" name="Freeform 677"/>
                <p:cNvSpPr/>
                <p:nvPr/>
              </p:nvSpPr>
              <p:spPr bwMode="auto">
                <a:xfrm>
                  <a:off x="325" y="1197"/>
                  <a:ext cx="32" cy="32"/>
                </a:xfrm>
                <a:custGeom>
                  <a:avLst/>
                  <a:gdLst>
                    <a:gd name="T0" fmla="*/ 16 w 32"/>
                    <a:gd name="T1" fmla="*/ 1 h 32"/>
                    <a:gd name="T2" fmla="*/ 10 w 32"/>
                    <a:gd name="T3" fmla="*/ 8 h 32"/>
                    <a:gd name="T4" fmla="*/ 12 w 32"/>
                    <a:gd name="T5" fmla="*/ 12 h 32"/>
                    <a:gd name="T6" fmla="*/ 0 w 32"/>
                    <a:gd name="T7" fmla="*/ 32 h 32"/>
                    <a:gd name="T8" fmla="*/ 32 w 32"/>
                    <a:gd name="T9" fmla="*/ 0 h 32"/>
                    <a:gd name="T10" fmla="*/ 24 w 32"/>
                    <a:gd name="T11" fmla="*/ 2 h 32"/>
                    <a:gd name="T12" fmla="*/ 16 w 32"/>
                    <a:gd name="T13" fmla="*/ 1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" h="32">
                      <a:moveTo>
                        <a:pt x="16" y="1"/>
                      </a:moveTo>
                      <a:cubicBezTo>
                        <a:pt x="10" y="8"/>
                        <a:pt x="10" y="8"/>
                        <a:pt x="10" y="8"/>
                      </a:cubicBezTo>
                      <a:cubicBezTo>
                        <a:pt x="11" y="9"/>
                        <a:pt x="12" y="11"/>
                        <a:pt x="12" y="12"/>
                      </a:cubicBezTo>
                      <a:cubicBezTo>
                        <a:pt x="12" y="19"/>
                        <a:pt x="4" y="25"/>
                        <a:pt x="0" y="32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29" y="0"/>
                        <a:pt x="27" y="2"/>
                        <a:pt x="24" y="2"/>
                      </a:cubicBezTo>
                      <a:cubicBezTo>
                        <a:pt x="21" y="2"/>
                        <a:pt x="19" y="2"/>
                        <a:pt x="16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01" name="Freeform 678"/>
                <p:cNvSpPr/>
                <p:nvPr/>
              </p:nvSpPr>
              <p:spPr bwMode="auto">
                <a:xfrm>
                  <a:off x="329" y="1201"/>
                  <a:ext cx="51" cy="45"/>
                </a:xfrm>
                <a:custGeom>
                  <a:avLst/>
                  <a:gdLst>
                    <a:gd name="T0" fmla="*/ 7 w 51"/>
                    <a:gd name="T1" fmla="*/ 41 h 44"/>
                    <a:gd name="T2" fmla="*/ 9 w 51"/>
                    <a:gd name="T3" fmla="*/ 44 h 44"/>
                    <a:gd name="T4" fmla="*/ 51 w 51"/>
                    <a:gd name="T5" fmla="*/ 2 h 44"/>
                    <a:gd name="T6" fmla="*/ 46 w 51"/>
                    <a:gd name="T7" fmla="*/ 2 h 44"/>
                    <a:gd name="T8" fmla="*/ 39 w 51"/>
                    <a:gd name="T9" fmla="*/ 0 h 44"/>
                    <a:gd name="T10" fmla="*/ 0 w 51"/>
                    <a:gd name="T11" fmla="*/ 38 h 44"/>
                    <a:gd name="T12" fmla="*/ 7 w 51"/>
                    <a:gd name="T13" fmla="*/ 41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1" h="44">
                      <a:moveTo>
                        <a:pt x="7" y="41"/>
                      </a:moveTo>
                      <a:cubicBezTo>
                        <a:pt x="8" y="41"/>
                        <a:pt x="8" y="43"/>
                        <a:pt x="9" y="44"/>
                      </a:cubicBezTo>
                      <a:cubicBezTo>
                        <a:pt x="51" y="2"/>
                        <a:pt x="51" y="2"/>
                        <a:pt x="51" y="2"/>
                      </a:cubicBezTo>
                      <a:cubicBezTo>
                        <a:pt x="49" y="3"/>
                        <a:pt x="48" y="3"/>
                        <a:pt x="46" y="2"/>
                      </a:cubicBezTo>
                      <a:cubicBezTo>
                        <a:pt x="43" y="2"/>
                        <a:pt x="41" y="1"/>
                        <a:pt x="39" y="0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3" y="39"/>
                        <a:pt x="6" y="39"/>
                        <a:pt x="7" y="4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02" name="Freeform 679"/>
                <p:cNvSpPr/>
                <p:nvPr/>
              </p:nvSpPr>
              <p:spPr bwMode="auto">
                <a:xfrm>
                  <a:off x="348" y="1204"/>
                  <a:ext cx="55" cy="46"/>
                </a:xfrm>
                <a:custGeom>
                  <a:avLst/>
                  <a:gdLst>
                    <a:gd name="T0" fmla="*/ 45 w 54"/>
                    <a:gd name="T1" fmla="*/ 0 h 45"/>
                    <a:gd name="T2" fmla="*/ 0 w 54"/>
                    <a:gd name="T3" fmla="*/ 45 h 45"/>
                    <a:gd name="T4" fmla="*/ 18 w 54"/>
                    <a:gd name="T5" fmla="*/ 37 h 45"/>
                    <a:gd name="T6" fmla="*/ 39 w 54"/>
                    <a:gd name="T7" fmla="*/ 16 h 45"/>
                    <a:gd name="T8" fmla="*/ 46 w 54"/>
                    <a:gd name="T9" fmla="*/ 15 h 45"/>
                    <a:gd name="T10" fmla="*/ 54 w 54"/>
                    <a:gd name="T11" fmla="*/ 6 h 45"/>
                    <a:gd name="T12" fmla="*/ 45 w 54"/>
                    <a:gd name="T13" fmla="*/ 0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4" h="45">
                      <a:moveTo>
                        <a:pt x="45" y="0"/>
                      </a:move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6" y="43"/>
                        <a:pt x="18" y="39"/>
                        <a:pt x="18" y="37"/>
                      </a:cubicBezTo>
                      <a:cubicBezTo>
                        <a:pt x="18" y="31"/>
                        <a:pt x="30" y="19"/>
                        <a:pt x="39" y="16"/>
                      </a:cubicBezTo>
                      <a:cubicBezTo>
                        <a:pt x="40" y="16"/>
                        <a:pt x="43" y="15"/>
                        <a:pt x="46" y="15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2" y="3"/>
                        <a:pt x="49" y="1"/>
                        <a:pt x="45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03" name="Freeform 680"/>
                <p:cNvSpPr>
                  <a:spLocks noEditPoints="1"/>
                </p:cNvSpPr>
                <p:nvPr/>
              </p:nvSpPr>
              <p:spPr bwMode="auto">
                <a:xfrm>
                  <a:off x="389" y="1165"/>
                  <a:ext cx="28" cy="24"/>
                </a:xfrm>
                <a:custGeom>
                  <a:avLst/>
                  <a:gdLst>
                    <a:gd name="T0" fmla="*/ 16 w 28"/>
                    <a:gd name="T1" fmla="*/ 4 h 24"/>
                    <a:gd name="T2" fmla="*/ 15 w 28"/>
                    <a:gd name="T3" fmla="*/ 4 h 24"/>
                    <a:gd name="T4" fmla="*/ 10 w 28"/>
                    <a:gd name="T5" fmla="*/ 7 h 24"/>
                    <a:gd name="T6" fmla="*/ 12 w 28"/>
                    <a:gd name="T7" fmla="*/ 8 h 24"/>
                    <a:gd name="T8" fmla="*/ 12 w 28"/>
                    <a:gd name="T9" fmla="*/ 8 h 24"/>
                    <a:gd name="T10" fmla="*/ 13 w 28"/>
                    <a:gd name="T11" fmla="*/ 8 h 24"/>
                    <a:gd name="T12" fmla="*/ 12 w 28"/>
                    <a:gd name="T13" fmla="*/ 8 h 24"/>
                    <a:gd name="T14" fmla="*/ 12 w 28"/>
                    <a:gd name="T15" fmla="*/ 8 h 24"/>
                    <a:gd name="T16" fmla="*/ 13 w 28"/>
                    <a:gd name="T17" fmla="*/ 8 h 24"/>
                    <a:gd name="T18" fmla="*/ 10 w 28"/>
                    <a:gd name="T19" fmla="*/ 8 h 24"/>
                    <a:gd name="T20" fmla="*/ 10 w 28"/>
                    <a:gd name="T21" fmla="*/ 12 h 24"/>
                    <a:gd name="T22" fmla="*/ 11 w 28"/>
                    <a:gd name="T23" fmla="*/ 13 h 24"/>
                    <a:gd name="T24" fmla="*/ 7 w 28"/>
                    <a:gd name="T25" fmla="*/ 13 h 24"/>
                    <a:gd name="T26" fmla="*/ 0 w 28"/>
                    <a:gd name="T27" fmla="*/ 16 h 24"/>
                    <a:gd name="T28" fmla="*/ 0 w 28"/>
                    <a:gd name="T29" fmla="*/ 20 h 24"/>
                    <a:gd name="T30" fmla="*/ 4 w 28"/>
                    <a:gd name="T31" fmla="*/ 24 h 24"/>
                    <a:gd name="T32" fmla="*/ 6 w 28"/>
                    <a:gd name="T33" fmla="*/ 24 h 24"/>
                    <a:gd name="T34" fmla="*/ 21 w 28"/>
                    <a:gd name="T35" fmla="*/ 9 h 24"/>
                    <a:gd name="T36" fmla="*/ 19 w 28"/>
                    <a:gd name="T37" fmla="*/ 9 h 24"/>
                    <a:gd name="T38" fmla="*/ 21 w 28"/>
                    <a:gd name="T39" fmla="*/ 9 h 24"/>
                    <a:gd name="T40" fmla="*/ 28 w 28"/>
                    <a:gd name="T41" fmla="*/ 3 h 24"/>
                    <a:gd name="T42" fmla="*/ 23 w 28"/>
                    <a:gd name="T43" fmla="*/ 0 h 24"/>
                    <a:gd name="T44" fmla="*/ 15 w 28"/>
                    <a:gd name="T45" fmla="*/ 0 h 24"/>
                    <a:gd name="T46" fmla="*/ 14 w 28"/>
                    <a:gd name="T47" fmla="*/ 1 h 24"/>
                    <a:gd name="T48" fmla="*/ 16 w 28"/>
                    <a:gd name="T49" fmla="*/ 4 h 24"/>
                    <a:gd name="T50" fmla="*/ 22 w 28"/>
                    <a:gd name="T51" fmla="*/ 5 h 24"/>
                    <a:gd name="T52" fmla="*/ 21 w 28"/>
                    <a:gd name="T53" fmla="*/ 5 h 24"/>
                    <a:gd name="T54" fmla="*/ 22 w 28"/>
                    <a:gd name="T55" fmla="*/ 5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28" h="24">
                      <a:moveTo>
                        <a:pt x="16" y="4"/>
                      </a:move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3" y="4"/>
                        <a:pt x="11" y="5"/>
                        <a:pt x="10" y="7"/>
                      </a:cubicBezTo>
                      <a:cubicBezTo>
                        <a:pt x="11" y="7"/>
                        <a:pt x="11" y="8"/>
                        <a:pt x="12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8"/>
                        <a:pt x="13" y="8"/>
                        <a:pt x="13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8"/>
                        <a:pt x="12" y="8"/>
                        <a:pt x="12" y="8"/>
                      </a:cubicBezTo>
                      <a:cubicBezTo>
                        <a:pt x="12" y="8"/>
                        <a:pt x="13" y="8"/>
                        <a:pt x="13" y="8"/>
                      </a:cubicBezTo>
                      <a:cubicBezTo>
                        <a:pt x="13" y="8"/>
                        <a:pt x="12" y="8"/>
                        <a:pt x="10" y="8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2" y="12"/>
                        <a:pt x="10" y="13"/>
                        <a:pt x="11" y="13"/>
                      </a:cubicBezTo>
                      <a:cubicBezTo>
                        <a:pt x="10" y="13"/>
                        <a:pt x="8" y="13"/>
                        <a:pt x="7" y="13"/>
                      </a:cubicBezTo>
                      <a:cubicBezTo>
                        <a:pt x="4" y="13"/>
                        <a:pt x="3" y="15"/>
                        <a:pt x="0" y="16"/>
                      </a:cubicBezTo>
                      <a:cubicBezTo>
                        <a:pt x="1" y="18"/>
                        <a:pt x="0" y="17"/>
                        <a:pt x="0" y="20"/>
                      </a:cubicBezTo>
                      <a:cubicBezTo>
                        <a:pt x="0" y="22"/>
                        <a:pt x="2" y="24"/>
                        <a:pt x="4" y="24"/>
                      </a:cubicBezTo>
                      <a:cubicBezTo>
                        <a:pt x="4" y="24"/>
                        <a:pt x="5" y="24"/>
                        <a:pt x="6" y="24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20" y="9"/>
                        <a:pt x="20" y="9"/>
                        <a:pt x="19" y="9"/>
                      </a:cubicBezTo>
                      <a:cubicBezTo>
                        <a:pt x="20" y="9"/>
                        <a:pt x="20" y="9"/>
                        <a:pt x="21" y="9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7" y="1"/>
                        <a:pt x="24" y="0"/>
                        <a:pt x="23" y="0"/>
                      </a:cubicBezTo>
                      <a:cubicBezTo>
                        <a:pt x="21" y="0"/>
                        <a:pt x="19" y="0"/>
                        <a:pt x="15" y="0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2"/>
                        <a:pt x="15" y="3"/>
                        <a:pt x="16" y="4"/>
                      </a:cubicBezTo>
                      <a:close/>
                      <a:moveTo>
                        <a:pt x="22" y="5"/>
                      </a:moveTo>
                      <a:cubicBezTo>
                        <a:pt x="22" y="5"/>
                        <a:pt x="22" y="5"/>
                        <a:pt x="21" y="5"/>
                      </a:cubicBezTo>
                      <a:cubicBezTo>
                        <a:pt x="22" y="5"/>
                        <a:pt x="22" y="5"/>
                        <a:pt x="22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04" name="Freeform 681"/>
                <p:cNvSpPr/>
                <p:nvPr/>
              </p:nvSpPr>
              <p:spPr bwMode="auto">
                <a:xfrm>
                  <a:off x="401" y="117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05" name="Freeform 682"/>
                <p:cNvSpPr/>
                <p:nvPr/>
              </p:nvSpPr>
              <p:spPr bwMode="auto">
                <a:xfrm>
                  <a:off x="408" y="1170"/>
                  <a:ext cx="29" cy="21"/>
                </a:xfrm>
                <a:custGeom>
                  <a:avLst/>
                  <a:gdLst>
                    <a:gd name="T0" fmla="*/ 6 w 29"/>
                    <a:gd name="T1" fmla="*/ 19 h 21"/>
                    <a:gd name="T2" fmla="*/ 9 w 29"/>
                    <a:gd name="T3" fmla="*/ 15 h 21"/>
                    <a:gd name="T4" fmla="*/ 14 w 29"/>
                    <a:gd name="T5" fmla="*/ 21 h 21"/>
                    <a:gd name="T6" fmla="*/ 29 w 29"/>
                    <a:gd name="T7" fmla="*/ 6 h 21"/>
                    <a:gd name="T8" fmla="*/ 20 w 29"/>
                    <a:gd name="T9" fmla="*/ 0 h 21"/>
                    <a:gd name="T10" fmla="*/ 0 w 29"/>
                    <a:gd name="T11" fmla="*/ 20 h 21"/>
                    <a:gd name="T12" fmla="*/ 6 w 29"/>
                    <a:gd name="T13" fmla="*/ 19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21">
                      <a:moveTo>
                        <a:pt x="6" y="19"/>
                      </a:moveTo>
                      <a:cubicBezTo>
                        <a:pt x="6" y="17"/>
                        <a:pt x="8" y="16"/>
                        <a:pt x="9" y="15"/>
                      </a:cubicBezTo>
                      <a:cubicBezTo>
                        <a:pt x="10" y="18"/>
                        <a:pt x="12" y="19"/>
                        <a:pt x="14" y="21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6" y="4"/>
                        <a:pt x="23" y="1"/>
                        <a:pt x="20" y="0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2" y="20"/>
                        <a:pt x="4" y="19"/>
                        <a:pt x="6" y="1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06" name="Freeform 683"/>
                <p:cNvSpPr/>
                <p:nvPr/>
              </p:nvSpPr>
              <p:spPr bwMode="auto">
                <a:xfrm>
                  <a:off x="414" y="1191"/>
                  <a:ext cx="7" cy="6"/>
                </a:xfrm>
                <a:custGeom>
                  <a:avLst/>
                  <a:gdLst>
                    <a:gd name="T0" fmla="*/ 0 w 7"/>
                    <a:gd name="T1" fmla="*/ 4 h 6"/>
                    <a:gd name="T2" fmla="*/ 2 w 7"/>
                    <a:gd name="T3" fmla="*/ 6 h 6"/>
                    <a:gd name="T4" fmla="*/ 7 w 7"/>
                    <a:gd name="T5" fmla="*/ 1 h 6"/>
                    <a:gd name="T6" fmla="*/ 0 w 7"/>
                    <a:gd name="T7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6">
                      <a:moveTo>
                        <a:pt x="0" y="4"/>
                      </a:moveTo>
                      <a:cubicBezTo>
                        <a:pt x="0" y="5"/>
                        <a:pt x="1" y="6"/>
                        <a:pt x="2" y="6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4" y="1"/>
                        <a:pt x="0" y="0"/>
                        <a:pt x="0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07" name="Freeform 684"/>
                <p:cNvSpPr/>
                <p:nvPr/>
              </p:nvSpPr>
              <p:spPr bwMode="auto">
                <a:xfrm>
                  <a:off x="448" y="1161"/>
                  <a:ext cx="4" cy="5"/>
                </a:xfrm>
                <a:custGeom>
                  <a:avLst/>
                  <a:gdLst>
                    <a:gd name="T0" fmla="*/ 0 w 4"/>
                    <a:gd name="T1" fmla="*/ 5 h 5"/>
                    <a:gd name="T2" fmla="*/ 4 w 4"/>
                    <a:gd name="T3" fmla="*/ 0 h 5"/>
                    <a:gd name="T4" fmla="*/ 0 w 4"/>
                    <a:gd name="T5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5">
                      <a:moveTo>
                        <a:pt x="0" y="5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1"/>
                        <a:pt x="0" y="3"/>
                        <a:pt x="0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08" name="Freeform 685"/>
                <p:cNvSpPr/>
                <p:nvPr/>
              </p:nvSpPr>
              <p:spPr bwMode="auto">
                <a:xfrm>
                  <a:off x="429" y="1166"/>
                  <a:ext cx="40" cy="33"/>
                </a:xfrm>
                <a:custGeom>
                  <a:avLst/>
                  <a:gdLst>
                    <a:gd name="T0" fmla="*/ 20 w 40"/>
                    <a:gd name="T1" fmla="*/ 27 h 33"/>
                    <a:gd name="T2" fmla="*/ 40 w 40"/>
                    <a:gd name="T3" fmla="*/ 8 h 33"/>
                    <a:gd name="T4" fmla="*/ 33 w 40"/>
                    <a:gd name="T5" fmla="*/ 0 h 33"/>
                    <a:gd name="T6" fmla="*/ 27 w 40"/>
                    <a:gd name="T7" fmla="*/ 6 h 33"/>
                    <a:gd name="T8" fmla="*/ 27 w 40"/>
                    <a:gd name="T9" fmla="*/ 9 h 33"/>
                    <a:gd name="T10" fmla="*/ 23 w 40"/>
                    <a:gd name="T11" fmla="*/ 10 h 33"/>
                    <a:gd name="T12" fmla="*/ 28 w 40"/>
                    <a:gd name="T13" fmla="*/ 11 h 33"/>
                    <a:gd name="T14" fmla="*/ 21 w 40"/>
                    <a:gd name="T15" fmla="*/ 14 h 33"/>
                    <a:gd name="T16" fmla="*/ 19 w 40"/>
                    <a:gd name="T17" fmla="*/ 14 h 33"/>
                    <a:gd name="T18" fmla="*/ 0 w 40"/>
                    <a:gd name="T19" fmla="*/ 33 h 33"/>
                    <a:gd name="T20" fmla="*/ 11 w 40"/>
                    <a:gd name="T21" fmla="*/ 29 h 33"/>
                    <a:gd name="T22" fmla="*/ 20 w 40"/>
                    <a:gd name="T23" fmla="*/ 27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0" h="33">
                      <a:moveTo>
                        <a:pt x="20" y="27"/>
                      </a:moveTo>
                      <a:cubicBezTo>
                        <a:pt x="40" y="8"/>
                        <a:pt x="40" y="8"/>
                        <a:pt x="40" y="8"/>
                      </a:cubicBezTo>
                      <a:cubicBezTo>
                        <a:pt x="36" y="6"/>
                        <a:pt x="34" y="3"/>
                        <a:pt x="33" y="0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5" y="9"/>
                        <a:pt x="23" y="10"/>
                        <a:pt x="23" y="10"/>
                      </a:cubicBezTo>
                      <a:cubicBezTo>
                        <a:pt x="24" y="11"/>
                        <a:pt x="25" y="11"/>
                        <a:pt x="28" y="11"/>
                      </a:cubicBezTo>
                      <a:cubicBezTo>
                        <a:pt x="26" y="14"/>
                        <a:pt x="25" y="14"/>
                        <a:pt x="21" y="14"/>
                      </a:cubicBezTo>
                      <a:cubicBezTo>
                        <a:pt x="20" y="14"/>
                        <a:pt x="19" y="14"/>
                        <a:pt x="19" y="14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4" y="32"/>
                        <a:pt x="7" y="31"/>
                        <a:pt x="11" y="29"/>
                      </a:cubicBezTo>
                      <a:cubicBezTo>
                        <a:pt x="11" y="29"/>
                        <a:pt x="16" y="28"/>
                        <a:pt x="20" y="2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09" name="Freeform 686"/>
                <p:cNvSpPr/>
                <p:nvPr/>
              </p:nvSpPr>
              <p:spPr bwMode="auto">
                <a:xfrm>
                  <a:off x="466" y="1173"/>
                  <a:ext cx="20" cy="18"/>
                </a:xfrm>
                <a:custGeom>
                  <a:avLst/>
                  <a:gdLst>
                    <a:gd name="T0" fmla="*/ 11 w 20"/>
                    <a:gd name="T1" fmla="*/ 18 h 18"/>
                    <a:gd name="T2" fmla="*/ 20 w 20"/>
                    <a:gd name="T3" fmla="*/ 5 h 18"/>
                    <a:gd name="T4" fmla="*/ 17 w 20"/>
                    <a:gd name="T5" fmla="*/ 0 h 18"/>
                    <a:gd name="T6" fmla="*/ 0 w 20"/>
                    <a:gd name="T7" fmla="*/ 17 h 18"/>
                    <a:gd name="T8" fmla="*/ 11 w 20"/>
                    <a:gd name="T9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18">
                      <a:moveTo>
                        <a:pt x="11" y="18"/>
                      </a:moveTo>
                      <a:cubicBezTo>
                        <a:pt x="13" y="17"/>
                        <a:pt x="20" y="9"/>
                        <a:pt x="20" y="5"/>
                      </a:cubicBezTo>
                      <a:cubicBezTo>
                        <a:pt x="20" y="3"/>
                        <a:pt x="19" y="1"/>
                        <a:pt x="17" y="0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4" y="18"/>
                        <a:pt x="10" y="18"/>
                        <a:pt x="11" y="1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10" name="Freeform 687"/>
                <p:cNvSpPr/>
                <p:nvPr/>
              </p:nvSpPr>
              <p:spPr bwMode="auto">
                <a:xfrm>
                  <a:off x="374" y="1174"/>
                  <a:ext cx="6" cy="6"/>
                </a:xfrm>
                <a:custGeom>
                  <a:avLst/>
                  <a:gdLst>
                    <a:gd name="T0" fmla="*/ 0 w 6"/>
                    <a:gd name="T1" fmla="*/ 5 h 6"/>
                    <a:gd name="T2" fmla="*/ 0 w 6"/>
                    <a:gd name="T3" fmla="*/ 6 h 6"/>
                    <a:gd name="T4" fmla="*/ 6 w 6"/>
                    <a:gd name="T5" fmla="*/ 0 h 6"/>
                    <a:gd name="T6" fmla="*/ 0 w 6"/>
                    <a:gd name="T7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6">
                      <a:moveTo>
                        <a:pt x="0" y="5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1"/>
                        <a:pt x="0" y="3"/>
                        <a:pt x="0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11" name="Freeform 688"/>
                <p:cNvSpPr/>
                <p:nvPr/>
              </p:nvSpPr>
              <p:spPr bwMode="auto">
                <a:xfrm>
                  <a:off x="410" y="1161"/>
                  <a:ext cx="10" cy="2"/>
                </a:xfrm>
                <a:custGeom>
                  <a:avLst/>
                  <a:gdLst>
                    <a:gd name="T0" fmla="*/ 4 w 10"/>
                    <a:gd name="T1" fmla="*/ 2 h 2"/>
                    <a:gd name="T2" fmla="*/ 10 w 10"/>
                    <a:gd name="T3" fmla="*/ 2 h 2"/>
                    <a:gd name="T4" fmla="*/ 10 w 10"/>
                    <a:gd name="T5" fmla="*/ 0 h 2"/>
                    <a:gd name="T6" fmla="*/ 0 w 10"/>
                    <a:gd name="T7" fmla="*/ 0 h 2"/>
                    <a:gd name="T8" fmla="*/ 4 w 10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2">
                      <a:moveTo>
                        <a:pt x="4" y="2"/>
                      </a:move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2" y="2"/>
                        <a:pt x="4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12" name="Freeform 689"/>
                <p:cNvSpPr/>
                <p:nvPr/>
              </p:nvSpPr>
              <p:spPr bwMode="auto">
                <a:xfrm>
                  <a:off x="346" y="1161"/>
                  <a:ext cx="18" cy="14"/>
                </a:xfrm>
                <a:custGeom>
                  <a:avLst/>
                  <a:gdLst>
                    <a:gd name="T0" fmla="*/ 0 w 18"/>
                    <a:gd name="T1" fmla="*/ 10 h 14"/>
                    <a:gd name="T2" fmla="*/ 3 w 18"/>
                    <a:gd name="T3" fmla="*/ 14 h 14"/>
                    <a:gd name="T4" fmla="*/ 6 w 18"/>
                    <a:gd name="T5" fmla="*/ 13 h 14"/>
                    <a:gd name="T6" fmla="*/ 18 w 18"/>
                    <a:gd name="T7" fmla="*/ 0 h 14"/>
                    <a:gd name="T8" fmla="*/ 6 w 18"/>
                    <a:gd name="T9" fmla="*/ 5 h 14"/>
                    <a:gd name="T10" fmla="*/ 0 w 18"/>
                    <a:gd name="T11" fmla="*/ 1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8" h="14">
                      <a:moveTo>
                        <a:pt x="0" y="10"/>
                      </a:moveTo>
                      <a:cubicBezTo>
                        <a:pt x="0" y="11"/>
                        <a:pt x="2" y="12"/>
                        <a:pt x="3" y="14"/>
                      </a:cubicBezTo>
                      <a:cubicBezTo>
                        <a:pt x="4" y="14"/>
                        <a:pt x="5" y="13"/>
                        <a:pt x="6" y="13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4" y="2"/>
                        <a:pt x="10" y="3"/>
                        <a:pt x="6" y="5"/>
                      </a:cubicBezTo>
                      <a:cubicBezTo>
                        <a:pt x="5" y="6"/>
                        <a:pt x="0" y="9"/>
                        <a:pt x="0" y="1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13" name="Freeform 690"/>
                <p:cNvSpPr/>
                <p:nvPr/>
              </p:nvSpPr>
              <p:spPr bwMode="auto">
                <a:xfrm>
                  <a:off x="364" y="1148"/>
                  <a:ext cx="38" cy="29"/>
                </a:xfrm>
                <a:custGeom>
                  <a:avLst/>
                  <a:gdLst>
                    <a:gd name="T0" fmla="*/ 2 w 37"/>
                    <a:gd name="T1" fmla="*/ 29 h 29"/>
                    <a:gd name="T2" fmla="*/ 8 w 37"/>
                    <a:gd name="T3" fmla="*/ 23 h 29"/>
                    <a:gd name="T4" fmla="*/ 17 w 37"/>
                    <a:gd name="T5" fmla="*/ 14 h 29"/>
                    <a:gd name="T6" fmla="*/ 21 w 37"/>
                    <a:gd name="T7" fmla="*/ 21 h 29"/>
                    <a:gd name="T8" fmla="*/ 34 w 37"/>
                    <a:gd name="T9" fmla="*/ 8 h 29"/>
                    <a:gd name="T10" fmla="*/ 34 w 37"/>
                    <a:gd name="T11" fmla="*/ 8 h 29"/>
                    <a:gd name="T12" fmla="*/ 35 w 37"/>
                    <a:gd name="T13" fmla="*/ 7 h 29"/>
                    <a:gd name="T14" fmla="*/ 37 w 37"/>
                    <a:gd name="T15" fmla="*/ 6 h 29"/>
                    <a:gd name="T16" fmla="*/ 37 w 37"/>
                    <a:gd name="T17" fmla="*/ 3 h 29"/>
                    <a:gd name="T18" fmla="*/ 26 w 37"/>
                    <a:gd name="T19" fmla="*/ 2 h 29"/>
                    <a:gd name="T20" fmla="*/ 0 w 37"/>
                    <a:gd name="T21" fmla="*/ 28 h 29"/>
                    <a:gd name="T22" fmla="*/ 2 w 37"/>
                    <a:gd name="T23" fmla="*/ 29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7" h="29">
                      <a:moveTo>
                        <a:pt x="2" y="29"/>
                      </a:moveTo>
                      <a:cubicBezTo>
                        <a:pt x="5" y="29"/>
                        <a:pt x="7" y="26"/>
                        <a:pt x="8" y="23"/>
                      </a:cubicBezTo>
                      <a:cubicBezTo>
                        <a:pt x="12" y="24"/>
                        <a:pt x="17" y="19"/>
                        <a:pt x="17" y="14"/>
                      </a:cubicBezTo>
                      <a:cubicBezTo>
                        <a:pt x="19" y="15"/>
                        <a:pt x="19" y="19"/>
                        <a:pt x="21" y="21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4" y="8"/>
                        <a:pt x="35" y="7"/>
                        <a:pt x="35" y="7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7" y="5"/>
                        <a:pt x="37" y="4"/>
                        <a:pt x="37" y="3"/>
                      </a:cubicBezTo>
                      <a:cubicBezTo>
                        <a:pt x="37" y="0"/>
                        <a:pt x="31" y="1"/>
                        <a:pt x="26" y="2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29"/>
                        <a:pt x="1" y="29"/>
                        <a:pt x="2" y="2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14" name="Freeform 691"/>
                <p:cNvSpPr/>
                <p:nvPr/>
              </p:nvSpPr>
              <p:spPr bwMode="auto">
                <a:xfrm>
                  <a:off x="432" y="1127"/>
                  <a:ext cx="20" cy="10"/>
                </a:xfrm>
                <a:custGeom>
                  <a:avLst/>
                  <a:gdLst>
                    <a:gd name="T0" fmla="*/ 14 w 20"/>
                    <a:gd name="T1" fmla="*/ 10 h 10"/>
                    <a:gd name="T2" fmla="*/ 16 w 20"/>
                    <a:gd name="T3" fmla="*/ 10 h 10"/>
                    <a:gd name="T4" fmla="*/ 20 w 20"/>
                    <a:gd name="T5" fmla="*/ 5 h 10"/>
                    <a:gd name="T6" fmla="*/ 11 w 20"/>
                    <a:gd name="T7" fmla="*/ 0 h 10"/>
                    <a:gd name="T8" fmla="*/ 0 w 20"/>
                    <a:gd name="T9" fmla="*/ 10 h 10"/>
                    <a:gd name="T10" fmla="*/ 2 w 20"/>
                    <a:gd name="T11" fmla="*/ 10 h 10"/>
                    <a:gd name="T12" fmla="*/ 14 w 20"/>
                    <a:gd name="T1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0" h="10">
                      <a:moveTo>
                        <a:pt x="14" y="10"/>
                      </a:moveTo>
                      <a:cubicBezTo>
                        <a:pt x="14" y="10"/>
                        <a:pt x="15" y="10"/>
                        <a:pt x="16" y="10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18" y="2"/>
                        <a:pt x="15" y="0"/>
                        <a:pt x="11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1" y="10"/>
                        <a:pt x="1" y="10"/>
                        <a:pt x="2" y="10"/>
                      </a:cubicBezTo>
                      <a:cubicBezTo>
                        <a:pt x="8" y="10"/>
                        <a:pt x="6" y="10"/>
                        <a:pt x="14" y="1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15" name="Freeform 692"/>
                <p:cNvSpPr/>
                <p:nvPr/>
              </p:nvSpPr>
              <p:spPr bwMode="auto">
                <a:xfrm>
                  <a:off x="423" y="1138"/>
                  <a:ext cx="23" cy="15"/>
                </a:xfrm>
                <a:custGeom>
                  <a:avLst/>
                  <a:gdLst>
                    <a:gd name="T0" fmla="*/ 8 w 23"/>
                    <a:gd name="T1" fmla="*/ 15 h 15"/>
                    <a:gd name="T2" fmla="*/ 9 w 23"/>
                    <a:gd name="T3" fmla="*/ 15 h 15"/>
                    <a:gd name="T4" fmla="*/ 16 w 23"/>
                    <a:gd name="T5" fmla="*/ 7 h 15"/>
                    <a:gd name="T6" fmla="*/ 15 w 23"/>
                    <a:gd name="T7" fmla="*/ 7 h 15"/>
                    <a:gd name="T8" fmla="*/ 16 w 23"/>
                    <a:gd name="T9" fmla="*/ 7 h 15"/>
                    <a:gd name="T10" fmla="*/ 23 w 23"/>
                    <a:gd name="T11" fmla="*/ 0 h 15"/>
                    <a:gd name="T12" fmla="*/ 22 w 23"/>
                    <a:gd name="T13" fmla="*/ 0 h 15"/>
                    <a:gd name="T14" fmla="*/ 7 w 23"/>
                    <a:gd name="T15" fmla="*/ 1 h 15"/>
                    <a:gd name="T16" fmla="*/ 0 w 23"/>
                    <a:gd name="T17" fmla="*/ 9 h 15"/>
                    <a:gd name="T18" fmla="*/ 8 w 23"/>
                    <a:gd name="T19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3" h="15">
                      <a:moveTo>
                        <a:pt x="8" y="15"/>
                      </a:moveTo>
                      <a:cubicBezTo>
                        <a:pt x="8" y="15"/>
                        <a:pt x="8" y="15"/>
                        <a:pt x="9" y="15"/>
                      </a:cubicBez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6" y="7"/>
                        <a:pt x="16" y="7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3" y="0"/>
                        <a:pt x="22" y="0"/>
                        <a:pt x="22" y="0"/>
                      </a:cubicBezTo>
                      <a:cubicBezTo>
                        <a:pt x="19" y="0"/>
                        <a:pt x="13" y="0"/>
                        <a:pt x="7" y="1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11"/>
                        <a:pt x="5" y="15"/>
                        <a:pt x="8" y="1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16" name="Freeform 693"/>
                <p:cNvSpPr/>
                <p:nvPr/>
              </p:nvSpPr>
              <p:spPr bwMode="auto">
                <a:xfrm>
                  <a:off x="409" y="1138"/>
                  <a:ext cx="5" cy="7"/>
                </a:xfrm>
                <a:custGeom>
                  <a:avLst/>
                  <a:gdLst>
                    <a:gd name="T0" fmla="*/ 0 w 5"/>
                    <a:gd name="T1" fmla="*/ 4 h 7"/>
                    <a:gd name="T2" fmla="*/ 1 w 5"/>
                    <a:gd name="T3" fmla="*/ 7 h 7"/>
                    <a:gd name="T4" fmla="*/ 5 w 5"/>
                    <a:gd name="T5" fmla="*/ 3 h 7"/>
                    <a:gd name="T6" fmla="*/ 0 w 5"/>
                    <a:gd name="T7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7">
                      <a:moveTo>
                        <a:pt x="0" y="4"/>
                      </a:moveTo>
                      <a:cubicBezTo>
                        <a:pt x="0" y="5"/>
                        <a:pt x="0" y="6"/>
                        <a:pt x="1" y="7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3" y="1"/>
                        <a:pt x="0" y="0"/>
                        <a:pt x="0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17" name="Freeform 694"/>
                <p:cNvSpPr/>
                <p:nvPr/>
              </p:nvSpPr>
              <p:spPr bwMode="auto">
                <a:xfrm>
                  <a:off x="514" y="1208"/>
                  <a:ext cx="36" cy="26"/>
                </a:xfrm>
                <a:custGeom>
                  <a:avLst/>
                  <a:gdLst>
                    <a:gd name="T0" fmla="*/ 24 w 35"/>
                    <a:gd name="T1" fmla="*/ 0 h 26"/>
                    <a:gd name="T2" fmla="*/ 21 w 35"/>
                    <a:gd name="T3" fmla="*/ 0 h 26"/>
                    <a:gd name="T4" fmla="*/ 12 w 35"/>
                    <a:gd name="T5" fmla="*/ 10 h 26"/>
                    <a:gd name="T6" fmla="*/ 16 w 35"/>
                    <a:gd name="T7" fmla="*/ 10 h 26"/>
                    <a:gd name="T8" fmla="*/ 16 w 35"/>
                    <a:gd name="T9" fmla="*/ 16 h 26"/>
                    <a:gd name="T10" fmla="*/ 10 w 35"/>
                    <a:gd name="T11" fmla="*/ 16 h 26"/>
                    <a:gd name="T12" fmla="*/ 5 w 35"/>
                    <a:gd name="T13" fmla="*/ 15 h 26"/>
                    <a:gd name="T14" fmla="*/ 0 w 35"/>
                    <a:gd name="T15" fmla="*/ 20 h 26"/>
                    <a:gd name="T16" fmla="*/ 10 w 35"/>
                    <a:gd name="T17" fmla="*/ 26 h 26"/>
                    <a:gd name="T18" fmla="*/ 35 w 35"/>
                    <a:gd name="T19" fmla="*/ 0 h 26"/>
                    <a:gd name="T20" fmla="*/ 35 w 35"/>
                    <a:gd name="T21" fmla="*/ 0 h 26"/>
                    <a:gd name="T22" fmla="*/ 24 w 35"/>
                    <a:gd name="T23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5" h="26">
                      <a:moveTo>
                        <a:pt x="24" y="0"/>
                      </a:moveTo>
                      <a:cubicBezTo>
                        <a:pt x="23" y="0"/>
                        <a:pt x="22" y="0"/>
                        <a:pt x="21" y="0"/>
                      </a:cubicBezTo>
                      <a:cubicBezTo>
                        <a:pt x="12" y="10"/>
                        <a:pt x="12" y="10"/>
                        <a:pt x="12" y="10"/>
                      </a:cubicBezTo>
                      <a:cubicBezTo>
                        <a:pt x="13" y="10"/>
                        <a:pt x="13" y="10"/>
                        <a:pt x="16" y="10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3" y="16"/>
                        <a:pt x="13" y="16"/>
                        <a:pt x="10" y="16"/>
                      </a:cubicBezTo>
                      <a:cubicBezTo>
                        <a:pt x="8" y="16"/>
                        <a:pt x="7" y="16"/>
                        <a:pt x="5" y="15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4" y="23"/>
                        <a:pt x="7" y="25"/>
                        <a:pt x="10" y="26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5" y="0"/>
                        <a:pt x="35" y="0"/>
                        <a:pt x="35" y="0"/>
                      </a:cubicBezTo>
                      <a:cubicBezTo>
                        <a:pt x="35" y="0"/>
                        <a:pt x="29" y="0"/>
                        <a:pt x="24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18" name="Freeform 695"/>
                <p:cNvSpPr/>
                <p:nvPr/>
              </p:nvSpPr>
              <p:spPr bwMode="auto">
                <a:xfrm>
                  <a:off x="533" y="1221"/>
                  <a:ext cx="27" cy="26"/>
                </a:xfrm>
                <a:custGeom>
                  <a:avLst/>
                  <a:gdLst>
                    <a:gd name="T0" fmla="*/ 19 w 26"/>
                    <a:gd name="T1" fmla="*/ 5 h 25"/>
                    <a:gd name="T2" fmla="*/ 20 w 26"/>
                    <a:gd name="T3" fmla="*/ 1 h 25"/>
                    <a:gd name="T4" fmla="*/ 18 w 26"/>
                    <a:gd name="T5" fmla="*/ 0 h 25"/>
                    <a:gd name="T6" fmla="*/ 0 w 26"/>
                    <a:gd name="T7" fmla="*/ 18 h 25"/>
                    <a:gd name="T8" fmla="*/ 4 w 26"/>
                    <a:gd name="T9" fmla="*/ 21 h 25"/>
                    <a:gd name="T10" fmla="*/ 7 w 26"/>
                    <a:gd name="T11" fmla="*/ 25 h 25"/>
                    <a:gd name="T12" fmla="*/ 26 w 26"/>
                    <a:gd name="T13" fmla="*/ 7 h 25"/>
                    <a:gd name="T14" fmla="*/ 26 w 26"/>
                    <a:gd name="T15" fmla="*/ 7 h 25"/>
                    <a:gd name="T16" fmla="*/ 19 w 26"/>
                    <a:gd name="T17" fmla="*/ 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6" h="25">
                      <a:moveTo>
                        <a:pt x="19" y="5"/>
                      </a:moveTo>
                      <a:cubicBezTo>
                        <a:pt x="19" y="3"/>
                        <a:pt x="20" y="5"/>
                        <a:pt x="20" y="1"/>
                      </a:cubicBezTo>
                      <a:cubicBezTo>
                        <a:pt x="20" y="0"/>
                        <a:pt x="19" y="0"/>
                        <a:pt x="18" y="0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1" y="19"/>
                        <a:pt x="2" y="20"/>
                        <a:pt x="4" y="21"/>
                      </a:cubicBezTo>
                      <a:cubicBezTo>
                        <a:pt x="5" y="22"/>
                        <a:pt x="5" y="24"/>
                        <a:pt x="7" y="25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6" y="7"/>
                        <a:pt x="26" y="7"/>
                        <a:pt x="26" y="7"/>
                      </a:cubicBezTo>
                      <a:cubicBezTo>
                        <a:pt x="24" y="6"/>
                        <a:pt x="20" y="6"/>
                        <a:pt x="19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19" name="Freeform 696"/>
                <p:cNvSpPr/>
                <p:nvPr/>
              </p:nvSpPr>
              <p:spPr bwMode="auto">
                <a:xfrm>
                  <a:off x="494" y="1163"/>
                  <a:ext cx="11" cy="10"/>
                </a:xfrm>
                <a:custGeom>
                  <a:avLst/>
                  <a:gdLst>
                    <a:gd name="T0" fmla="*/ 3 w 11"/>
                    <a:gd name="T1" fmla="*/ 0 h 10"/>
                    <a:gd name="T2" fmla="*/ 0 w 11"/>
                    <a:gd name="T3" fmla="*/ 0 h 10"/>
                    <a:gd name="T4" fmla="*/ 3 w 11"/>
                    <a:gd name="T5" fmla="*/ 3 h 10"/>
                    <a:gd name="T6" fmla="*/ 4 w 11"/>
                    <a:gd name="T7" fmla="*/ 3 h 10"/>
                    <a:gd name="T8" fmla="*/ 4 w 11"/>
                    <a:gd name="T9" fmla="*/ 8 h 10"/>
                    <a:gd name="T10" fmla="*/ 5 w 11"/>
                    <a:gd name="T11" fmla="*/ 10 h 10"/>
                    <a:gd name="T12" fmla="*/ 11 w 11"/>
                    <a:gd name="T13" fmla="*/ 3 h 10"/>
                    <a:gd name="T14" fmla="*/ 3 w 11"/>
                    <a:gd name="T15" fmla="*/ 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" h="10">
                      <a:moveTo>
                        <a:pt x="3" y="0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0" y="0"/>
                        <a:pt x="2" y="3"/>
                        <a:pt x="3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4" y="9"/>
                        <a:pt x="4" y="9"/>
                        <a:pt x="5" y="10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8" y="2"/>
                        <a:pt x="6" y="0"/>
                        <a:pt x="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20" name="Freeform 697"/>
                <p:cNvSpPr/>
                <p:nvPr/>
              </p:nvSpPr>
              <p:spPr bwMode="auto">
                <a:xfrm>
                  <a:off x="521" y="1163"/>
                  <a:ext cx="14" cy="8"/>
                </a:xfrm>
                <a:custGeom>
                  <a:avLst/>
                  <a:gdLst>
                    <a:gd name="T0" fmla="*/ 9 w 14"/>
                    <a:gd name="T1" fmla="*/ 4 h 8"/>
                    <a:gd name="T2" fmla="*/ 9 w 14"/>
                    <a:gd name="T3" fmla="*/ 8 h 8"/>
                    <a:gd name="T4" fmla="*/ 14 w 14"/>
                    <a:gd name="T5" fmla="*/ 2 h 8"/>
                    <a:gd name="T6" fmla="*/ 2 w 14"/>
                    <a:gd name="T7" fmla="*/ 0 h 8"/>
                    <a:gd name="T8" fmla="*/ 2 w 14"/>
                    <a:gd name="T9" fmla="*/ 0 h 8"/>
                    <a:gd name="T10" fmla="*/ 0 w 14"/>
                    <a:gd name="T11" fmla="*/ 2 h 8"/>
                    <a:gd name="T12" fmla="*/ 9 w 14"/>
                    <a:gd name="T13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8">
                      <a:moveTo>
                        <a:pt x="9" y="4"/>
                      </a:moveTo>
                      <a:cubicBezTo>
                        <a:pt x="9" y="8"/>
                        <a:pt x="9" y="8"/>
                        <a:pt x="9" y="8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0" y="2"/>
                        <a:pt x="7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4"/>
                        <a:pt x="4" y="4"/>
                        <a:pt x="9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21" name="Freeform 698"/>
                <p:cNvSpPr/>
                <p:nvPr/>
              </p:nvSpPr>
              <p:spPr bwMode="auto">
                <a:xfrm>
                  <a:off x="507" y="1168"/>
                  <a:ext cx="20" cy="12"/>
                </a:xfrm>
                <a:custGeom>
                  <a:avLst/>
                  <a:gdLst>
                    <a:gd name="T0" fmla="*/ 3 w 20"/>
                    <a:gd name="T1" fmla="*/ 12 h 12"/>
                    <a:gd name="T2" fmla="*/ 15 w 20"/>
                    <a:gd name="T3" fmla="*/ 10 h 12"/>
                    <a:gd name="T4" fmla="*/ 20 w 20"/>
                    <a:gd name="T5" fmla="*/ 5 h 12"/>
                    <a:gd name="T6" fmla="*/ 11 w 20"/>
                    <a:gd name="T7" fmla="*/ 0 h 12"/>
                    <a:gd name="T8" fmla="*/ 10 w 20"/>
                    <a:gd name="T9" fmla="*/ 1 h 12"/>
                    <a:gd name="T10" fmla="*/ 10 w 20"/>
                    <a:gd name="T11" fmla="*/ 2 h 12"/>
                    <a:gd name="T12" fmla="*/ 13 w 20"/>
                    <a:gd name="T13" fmla="*/ 7 h 12"/>
                    <a:gd name="T14" fmla="*/ 5 w 20"/>
                    <a:gd name="T15" fmla="*/ 5 h 12"/>
                    <a:gd name="T16" fmla="*/ 0 w 20"/>
                    <a:gd name="T17" fmla="*/ 10 h 12"/>
                    <a:gd name="T18" fmla="*/ 3 w 20"/>
                    <a:gd name="T19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" h="12">
                      <a:moveTo>
                        <a:pt x="3" y="12"/>
                      </a:moveTo>
                      <a:cubicBezTo>
                        <a:pt x="6" y="12"/>
                        <a:pt x="10" y="11"/>
                        <a:pt x="15" y="10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15" y="4"/>
                        <a:pt x="13" y="1"/>
                        <a:pt x="11" y="0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4"/>
                        <a:pt x="11" y="6"/>
                        <a:pt x="13" y="7"/>
                      </a:cubicBezTo>
                      <a:cubicBezTo>
                        <a:pt x="10" y="8"/>
                        <a:pt x="8" y="7"/>
                        <a:pt x="5" y="5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11"/>
                        <a:pt x="1" y="12"/>
                        <a:pt x="3" y="1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22" name="Freeform 699"/>
                <p:cNvSpPr/>
                <p:nvPr/>
              </p:nvSpPr>
              <p:spPr bwMode="auto">
                <a:xfrm>
                  <a:off x="525" y="1167"/>
                  <a:ext cx="23" cy="23"/>
                </a:xfrm>
                <a:custGeom>
                  <a:avLst/>
                  <a:gdLst>
                    <a:gd name="T0" fmla="*/ 22 w 22"/>
                    <a:gd name="T1" fmla="*/ 0 h 23"/>
                    <a:gd name="T2" fmla="*/ 0 w 22"/>
                    <a:gd name="T3" fmla="*/ 22 h 23"/>
                    <a:gd name="T4" fmla="*/ 8 w 22"/>
                    <a:gd name="T5" fmla="*/ 22 h 23"/>
                    <a:gd name="T6" fmla="*/ 15 w 22"/>
                    <a:gd name="T7" fmla="*/ 22 h 23"/>
                    <a:gd name="T8" fmla="*/ 19 w 22"/>
                    <a:gd name="T9" fmla="*/ 17 h 23"/>
                    <a:gd name="T10" fmla="*/ 22 w 22"/>
                    <a:gd name="T11" fmla="*/ 3 h 23"/>
                    <a:gd name="T12" fmla="*/ 22 w 22"/>
                    <a:gd name="T13" fmla="*/ 0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23">
                      <a:moveTo>
                        <a:pt x="22" y="0"/>
                      </a:move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2" y="23"/>
                        <a:pt x="7" y="22"/>
                        <a:pt x="8" y="22"/>
                      </a:cubicBezTo>
                      <a:cubicBezTo>
                        <a:pt x="9" y="22"/>
                        <a:pt x="12" y="22"/>
                        <a:pt x="15" y="22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cubicBezTo>
                        <a:pt x="19" y="12"/>
                        <a:pt x="22" y="9"/>
                        <a:pt x="22" y="3"/>
                      </a:cubicBezTo>
                      <a:cubicBezTo>
                        <a:pt x="22" y="2"/>
                        <a:pt x="22" y="1"/>
                        <a:pt x="2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23" name="Freeform 700"/>
                <p:cNvSpPr/>
                <p:nvPr/>
              </p:nvSpPr>
              <p:spPr bwMode="auto">
                <a:xfrm>
                  <a:off x="534" y="1278"/>
                  <a:ext cx="5" cy="2"/>
                </a:xfrm>
                <a:custGeom>
                  <a:avLst/>
                  <a:gdLst>
                    <a:gd name="T0" fmla="*/ 0 w 5"/>
                    <a:gd name="T1" fmla="*/ 1 h 2"/>
                    <a:gd name="T2" fmla="*/ 2 w 5"/>
                    <a:gd name="T3" fmla="*/ 2 h 2"/>
                    <a:gd name="T4" fmla="*/ 5 w 5"/>
                    <a:gd name="T5" fmla="*/ 0 h 2"/>
                    <a:gd name="T6" fmla="*/ 0 w 5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2">
                      <a:moveTo>
                        <a:pt x="0" y="1"/>
                      </a:moveTo>
                      <a:cubicBezTo>
                        <a:pt x="0" y="2"/>
                        <a:pt x="1" y="2"/>
                        <a:pt x="2" y="2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0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24" name="Freeform 701"/>
                <p:cNvSpPr/>
                <p:nvPr/>
              </p:nvSpPr>
              <p:spPr bwMode="auto">
                <a:xfrm>
                  <a:off x="543" y="1269"/>
                  <a:ext cx="5" cy="4"/>
                </a:xfrm>
                <a:custGeom>
                  <a:avLst/>
                  <a:gdLst>
                    <a:gd name="T0" fmla="*/ 0 w 4"/>
                    <a:gd name="T1" fmla="*/ 4 h 4"/>
                    <a:gd name="T2" fmla="*/ 4 w 4"/>
                    <a:gd name="T3" fmla="*/ 0 h 4"/>
                    <a:gd name="T4" fmla="*/ 0 w 4"/>
                    <a:gd name="T5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0" y="4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1"/>
                        <a:pt x="1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25" name="Freeform 702"/>
                <p:cNvSpPr/>
                <p:nvPr/>
              </p:nvSpPr>
              <p:spPr bwMode="auto">
                <a:xfrm>
                  <a:off x="546" y="1274"/>
                  <a:ext cx="19" cy="14"/>
                </a:xfrm>
                <a:custGeom>
                  <a:avLst/>
                  <a:gdLst>
                    <a:gd name="T0" fmla="*/ 18 w 18"/>
                    <a:gd name="T1" fmla="*/ 7 h 14"/>
                    <a:gd name="T2" fmla="*/ 11 w 18"/>
                    <a:gd name="T3" fmla="*/ 0 h 14"/>
                    <a:gd name="T4" fmla="*/ 0 w 18"/>
                    <a:gd name="T5" fmla="*/ 10 h 14"/>
                    <a:gd name="T6" fmla="*/ 12 w 18"/>
                    <a:gd name="T7" fmla="*/ 14 h 14"/>
                    <a:gd name="T8" fmla="*/ 18 w 18"/>
                    <a:gd name="T9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4">
                      <a:moveTo>
                        <a:pt x="18" y="7"/>
                      </a:moveTo>
                      <a:cubicBezTo>
                        <a:pt x="16" y="5"/>
                        <a:pt x="14" y="2"/>
                        <a:pt x="11" y="0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5" y="12"/>
                        <a:pt x="10" y="13"/>
                        <a:pt x="12" y="14"/>
                      </a:cubicBezTo>
                      <a:lnTo>
                        <a:pt x="18" y="7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26" name="Freeform 703"/>
                <p:cNvSpPr/>
                <p:nvPr/>
              </p:nvSpPr>
              <p:spPr bwMode="auto">
                <a:xfrm>
                  <a:off x="568" y="1203"/>
                  <a:ext cx="17" cy="17"/>
                </a:xfrm>
                <a:custGeom>
                  <a:avLst/>
                  <a:gdLst>
                    <a:gd name="T0" fmla="*/ 11 w 17"/>
                    <a:gd name="T1" fmla="*/ 0 h 17"/>
                    <a:gd name="T2" fmla="*/ 3 w 17"/>
                    <a:gd name="T3" fmla="*/ 4 h 17"/>
                    <a:gd name="T4" fmla="*/ 3 w 17"/>
                    <a:gd name="T5" fmla="*/ 8 h 17"/>
                    <a:gd name="T6" fmla="*/ 0 w 17"/>
                    <a:gd name="T7" fmla="*/ 8 h 17"/>
                    <a:gd name="T8" fmla="*/ 0 w 17"/>
                    <a:gd name="T9" fmla="*/ 12 h 17"/>
                    <a:gd name="T10" fmla="*/ 0 w 17"/>
                    <a:gd name="T11" fmla="*/ 17 h 17"/>
                    <a:gd name="T12" fmla="*/ 17 w 17"/>
                    <a:gd name="T13" fmla="*/ 0 h 17"/>
                    <a:gd name="T14" fmla="*/ 11 w 17"/>
                    <a:gd name="T15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17">
                      <a:moveTo>
                        <a:pt x="11" y="0"/>
                      </a:moveTo>
                      <a:cubicBezTo>
                        <a:pt x="5" y="0"/>
                        <a:pt x="3" y="4"/>
                        <a:pt x="3" y="4"/>
                      </a:cubicBezTo>
                      <a:cubicBezTo>
                        <a:pt x="3" y="5"/>
                        <a:pt x="3" y="5"/>
                        <a:pt x="3" y="8"/>
                      </a:cubicBezTo>
                      <a:cubicBezTo>
                        <a:pt x="2" y="8"/>
                        <a:pt x="2" y="8"/>
                        <a:pt x="0" y="8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4"/>
                        <a:pt x="0" y="15"/>
                        <a:pt x="0" y="17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5" y="0"/>
                        <a:pt x="13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27" name="Freeform 704"/>
                <p:cNvSpPr/>
                <p:nvPr/>
              </p:nvSpPr>
              <p:spPr bwMode="auto">
                <a:xfrm>
                  <a:off x="569" y="1223"/>
                  <a:ext cx="12" cy="11"/>
                </a:xfrm>
                <a:custGeom>
                  <a:avLst/>
                  <a:gdLst>
                    <a:gd name="T0" fmla="*/ 0 w 12"/>
                    <a:gd name="T1" fmla="*/ 11 h 11"/>
                    <a:gd name="T2" fmla="*/ 6 w 12"/>
                    <a:gd name="T3" fmla="*/ 11 h 11"/>
                    <a:gd name="T4" fmla="*/ 12 w 12"/>
                    <a:gd name="T5" fmla="*/ 3 h 11"/>
                    <a:gd name="T6" fmla="*/ 8 w 12"/>
                    <a:gd name="T7" fmla="*/ 3 h 11"/>
                    <a:gd name="T8" fmla="*/ 9 w 12"/>
                    <a:gd name="T9" fmla="*/ 0 h 11"/>
                    <a:gd name="T10" fmla="*/ 0 w 12"/>
                    <a:gd name="T11" fmla="*/ 9 h 11"/>
                    <a:gd name="T12" fmla="*/ 0 w 12"/>
                    <a:gd name="T13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11">
                      <a:moveTo>
                        <a:pt x="0" y="11"/>
                      </a:moveTo>
                      <a:cubicBezTo>
                        <a:pt x="6" y="11"/>
                        <a:pt x="6" y="11"/>
                        <a:pt x="6" y="11"/>
                      </a:cubicBezTo>
                      <a:cubicBezTo>
                        <a:pt x="9" y="9"/>
                        <a:pt x="11" y="9"/>
                        <a:pt x="12" y="3"/>
                      </a:cubicBezTo>
                      <a:cubicBezTo>
                        <a:pt x="8" y="3"/>
                        <a:pt x="8" y="3"/>
                        <a:pt x="8" y="3"/>
                      </a:cubicBezTo>
                      <a:cubicBezTo>
                        <a:pt x="9" y="2"/>
                        <a:pt x="9" y="1"/>
                        <a:pt x="9" y="0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10"/>
                        <a:pt x="0" y="11"/>
                        <a:pt x="0" y="1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28" name="Freeform 705"/>
                <p:cNvSpPr/>
                <p:nvPr/>
              </p:nvSpPr>
              <p:spPr bwMode="auto">
                <a:xfrm>
                  <a:off x="579" y="1205"/>
                  <a:ext cx="27" cy="20"/>
                </a:xfrm>
                <a:custGeom>
                  <a:avLst/>
                  <a:gdLst>
                    <a:gd name="T0" fmla="*/ 6 w 27"/>
                    <a:gd name="T1" fmla="*/ 20 h 20"/>
                    <a:gd name="T2" fmla="*/ 22 w 27"/>
                    <a:gd name="T3" fmla="*/ 9 h 20"/>
                    <a:gd name="T4" fmla="*/ 27 w 27"/>
                    <a:gd name="T5" fmla="*/ 5 h 20"/>
                    <a:gd name="T6" fmla="*/ 27 w 27"/>
                    <a:gd name="T7" fmla="*/ 1 h 20"/>
                    <a:gd name="T8" fmla="*/ 17 w 27"/>
                    <a:gd name="T9" fmla="*/ 0 h 20"/>
                    <a:gd name="T10" fmla="*/ 0 w 27"/>
                    <a:gd name="T11" fmla="*/ 17 h 20"/>
                    <a:gd name="T12" fmla="*/ 6 w 27"/>
                    <a:gd name="T13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20">
                      <a:moveTo>
                        <a:pt x="6" y="20"/>
                      </a:moveTo>
                      <a:cubicBezTo>
                        <a:pt x="15" y="20"/>
                        <a:pt x="18" y="14"/>
                        <a:pt x="22" y="9"/>
                      </a:cubicBezTo>
                      <a:cubicBezTo>
                        <a:pt x="22" y="9"/>
                        <a:pt x="27" y="5"/>
                        <a:pt x="27" y="5"/>
                      </a:cubicBezTo>
                      <a:cubicBezTo>
                        <a:pt x="27" y="3"/>
                        <a:pt x="27" y="3"/>
                        <a:pt x="27" y="1"/>
                      </a:cubicBezTo>
                      <a:cubicBezTo>
                        <a:pt x="24" y="1"/>
                        <a:pt x="20" y="1"/>
                        <a:pt x="17" y="0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" y="18"/>
                        <a:pt x="3" y="20"/>
                        <a:pt x="6" y="2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29" name="Freeform 706"/>
                <p:cNvSpPr/>
                <p:nvPr/>
              </p:nvSpPr>
              <p:spPr bwMode="auto">
                <a:xfrm>
                  <a:off x="481" y="1144"/>
                  <a:ext cx="11" cy="10"/>
                </a:xfrm>
                <a:custGeom>
                  <a:avLst/>
                  <a:gdLst>
                    <a:gd name="T0" fmla="*/ 7 w 11"/>
                    <a:gd name="T1" fmla="*/ 10 h 10"/>
                    <a:gd name="T2" fmla="*/ 11 w 11"/>
                    <a:gd name="T3" fmla="*/ 6 h 10"/>
                    <a:gd name="T4" fmla="*/ 2 w 11"/>
                    <a:gd name="T5" fmla="*/ 0 h 10"/>
                    <a:gd name="T6" fmla="*/ 0 w 11"/>
                    <a:gd name="T7" fmla="*/ 2 h 10"/>
                    <a:gd name="T8" fmla="*/ 7 w 11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0">
                      <a:moveTo>
                        <a:pt x="7" y="10"/>
                      </a:move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8" y="4"/>
                        <a:pt x="6" y="1"/>
                        <a:pt x="2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5"/>
                        <a:pt x="5" y="8"/>
                        <a:pt x="7" y="1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30" name="Freeform 707"/>
                <p:cNvSpPr/>
                <p:nvPr/>
              </p:nvSpPr>
              <p:spPr bwMode="auto">
                <a:xfrm>
                  <a:off x="496" y="1186"/>
                  <a:ext cx="3" cy="3"/>
                </a:xfrm>
                <a:custGeom>
                  <a:avLst/>
                  <a:gdLst>
                    <a:gd name="T0" fmla="*/ 3 w 3"/>
                    <a:gd name="T1" fmla="*/ 0 h 3"/>
                    <a:gd name="T2" fmla="*/ 0 w 3"/>
                    <a:gd name="T3" fmla="*/ 3 h 3"/>
                    <a:gd name="T4" fmla="*/ 3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3"/>
                        <a:pt x="2" y="2"/>
                        <a:pt x="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31" name="Freeform 708"/>
                <p:cNvSpPr/>
                <p:nvPr/>
              </p:nvSpPr>
              <p:spPr bwMode="auto">
                <a:xfrm>
                  <a:off x="484" y="1116"/>
                  <a:ext cx="12" cy="9"/>
                </a:xfrm>
                <a:custGeom>
                  <a:avLst/>
                  <a:gdLst>
                    <a:gd name="T0" fmla="*/ 0 w 12"/>
                    <a:gd name="T1" fmla="*/ 2 h 9"/>
                    <a:gd name="T2" fmla="*/ 5 w 12"/>
                    <a:gd name="T3" fmla="*/ 6 h 9"/>
                    <a:gd name="T4" fmla="*/ 3 w 12"/>
                    <a:gd name="T5" fmla="*/ 9 h 9"/>
                    <a:gd name="T6" fmla="*/ 4 w 12"/>
                    <a:gd name="T7" fmla="*/ 9 h 9"/>
                    <a:gd name="T8" fmla="*/ 12 w 12"/>
                    <a:gd name="T9" fmla="*/ 1 h 9"/>
                    <a:gd name="T10" fmla="*/ 9 w 12"/>
                    <a:gd name="T11" fmla="*/ 0 h 9"/>
                    <a:gd name="T12" fmla="*/ 0 w 12"/>
                    <a:gd name="T13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2" h="9">
                      <a:moveTo>
                        <a:pt x="0" y="2"/>
                      </a:moveTo>
                      <a:cubicBezTo>
                        <a:pt x="0" y="6"/>
                        <a:pt x="1" y="6"/>
                        <a:pt x="5" y="6"/>
                      </a:cubicBezTo>
                      <a:cubicBezTo>
                        <a:pt x="5" y="8"/>
                        <a:pt x="4" y="9"/>
                        <a:pt x="3" y="9"/>
                      </a:cubicBezTo>
                      <a:cubicBezTo>
                        <a:pt x="3" y="9"/>
                        <a:pt x="3" y="9"/>
                        <a:pt x="4" y="9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2" y="0"/>
                        <a:pt x="10" y="0"/>
                        <a:pt x="9" y="0"/>
                      </a:cubicBezTo>
                      <a:cubicBezTo>
                        <a:pt x="6" y="0"/>
                        <a:pt x="4" y="2"/>
                        <a:pt x="0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32" name="Freeform 709"/>
                <p:cNvSpPr/>
                <p:nvPr/>
              </p:nvSpPr>
              <p:spPr bwMode="auto">
                <a:xfrm>
                  <a:off x="493" y="1119"/>
                  <a:ext cx="24" cy="16"/>
                </a:xfrm>
                <a:custGeom>
                  <a:avLst/>
                  <a:gdLst>
                    <a:gd name="T0" fmla="*/ 3 w 24"/>
                    <a:gd name="T1" fmla="*/ 15 h 16"/>
                    <a:gd name="T2" fmla="*/ 12 w 24"/>
                    <a:gd name="T3" fmla="*/ 16 h 16"/>
                    <a:gd name="T4" fmla="*/ 14 w 24"/>
                    <a:gd name="T5" fmla="*/ 16 h 16"/>
                    <a:gd name="T6" fmla="*/ 24 w 24"/>
                    <a:gd name="T7" fmla="*/ 6 h 16"/>
                    <a:gd name="T8" fmla="*/ 16 w 24"/>
                    <a:gd name="T9" fmla="*/ 0 h 16"/>
                    <a:gd name="T10" fmla="*/ 15 w 24"/>
                    <a:gd name="T11" fmla="*/ 0 h 16"/>
                    <a:gd name="T12" fmla="*/ 0 w 24"/>
                    <a:gd name="T13" fmla="*/ 15 h 16"/>
                    <a:gd name="T14" fmla="*/ 3 w 24"/>
                    <a:gd name="T15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" h="16">
                      <a:moveTo>
                        <a:pt x="3" y="15"/>
                      </a:moveTo>
                      <a:cubicBezTo>
                        <a:pt x="7" y="15"/>
                        <a:pt x="11" y="14"/>
                        <a:pt x="12" y="16"/>
                      </a:cubicBezTo>
                      <a:cubicBezTo>
                        <a:pt x="13" y="16"/>
                        <a:pt x="13" y="16"/>
                        <a:pt x="14" y="1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2" y="5"/>
                        <a:pt x="21" y="0"/>
                        <a:pt x="16" y="0"/>
                      </a:cubicBezTo>
                      <a:cubicBezTo>
                        <a:pt x="16" y="0"/>
                        <a:pt x="15" y="0"/>
                        <a:pt x="15" y="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1" y="15"/>
                        <a:pt x="2" y="15"/>
                        <a:pt x="3" y="1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33" name="Freeform 710"/>
                <p:cNvSpPr/>
                <p:nvPr/>
              </p:nvSpPr>
              <p:spPr bwMode="auto">
                <a:xfrm>
                  <a:off x="520" y="1128"/>
                  <a:ext cx="14" cy="15"/>
                </a:xfrm>
                <a:custGeom>
                  <a:avLst/>
                  <a:gdLst>
                    <a:gd name="T0" fmla="*/ 8 w 14"/>
                    <a:gd name="T1" fmla="*/ 15 h 15"/>
                    <a:gd name="T2" fmla="*/ 14 w 14"/>
                    <a:gd name="T3" fmla="*/ 9 h 15"/>
                    <a:gd name="T4" fmla="*/ 8 w 14"/>
                    <a:gd name="T5" fmla="*/ 4 h 15"/>
                    <a:gd name="T6" fmla="*/ 10 w 14"/>
                    <a:gd name="T7" fmla="*/ 1 h 15"/>
                    <a:gd name="T8" fmla="*/ 9 w 14"/>
                    <a:gd name="T9" fmla="*/ 0 h 15"/>
                    <a:gd name="T10" fmla="*/ 0 w 14"/>
                    <a:gd name="T11" fmla="*/ 8 h 15"/>
                    <a:gd name="T12" fmla="*/ 8 w 14"/>
                    <a:gd name="T13" fmla="*/ 15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5">
                      <a:moveTo>
                        <a:pt x="8" y="15"/>
                      </a:move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2" y="7"/>
                        <a:pt x="9" y="6"/>
                        <a:pt x="8" y="4"/>
                      </a:cubicBezTo>
                      <a:cubicBezTo>
                        <a:pt x="8" y="3"/>
                        <a:pt x="10" y="2"/>
                        <a:pt x="10" y="1"/>
                      </a:cubicBezTo>
                      <a:cubicBezTo>
                        <a:pt x="10" y="1"/>
                        <a:pt x="9" y="0"/>
                        <a:pt x="9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4" y="9"/>
                        <a:pt x="4" y="13"/>
                        <a:pt x="8" y="1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34" name="Freeform 711"/>
                <p:cNvSpPr/>
                <p:nvPr/>
              </p:nvSpPr>
              <p:spPr bwMode="auto">
                <a:xfrm>
                  <a:off x="512" y="1140"/>
                  <a:ext cx="6" cy="4"/>
                </a:xfrm>
                <a:custGeom>
                  <a:avLst/>
                  <a:gdLst>
                    <a:gd name="T0" fmla="*/ 6 w 6"/>
                    <a:gd name="T1" fmla="*/ 2 h 4"/>
                    <a:gd name="T2" fmla="*/ 4 w 6"/>
                    <a:gd name="T3" fmla="*/ 0 h 4"/>
                    <a:gd name="T4" fmla="*/ 0 w 6"/>
                    <a:gd name="T5" fmla="*/ 4 h 4"/>
                    <a:gd name="T6" fmla="*/ 6 w 6"/>
                    <a:gd name="T7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4">
                      <a:moveTo>
                        <a:pt x="6" y="2"/>
                      </a:moveTo>
                      <a:cubicBezTo>
                        <a:pt x="5" y="1"/>
                        <a:pt x="4" y="1"/>
                        <a:pt x="4" y="0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3" y="4"/>
                        <a:pt x="5" y="3"/>
                        <a:pt x="6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35" name="Freeform 712"/>
                <p:cNvSpPr/>
                <p:nvPr/>
              </p:nvSpPr>
              <p:spPr bwMode="auto">
                <a:xfrm>
                  <a:off x="556" y="1156"/>
                  <a:ext cx="16" cy="9"/>
                </a:xfrm>
                <a:custGeom>
                  <a:avLst/>
                  <a:gdLst>
                    <a:gd name="T0" fmla="*/ 8 w 16"/>
                    <a:gd name="T1" fmla="*/ 0 h 9"/>
                    <a:gd name="T2" fmla="*/ 2 w 16"/>
                    <a:gd name="T3" fmla="*/ 1 h 9"/>
                    <a:gd name="T4" fmla="*/ 0 w 16"/>
                    <a:gd name="T5" fmla="*/ 3 h 9"/>
                    <a:gd name="T6" fmla="*/ 0 w 16"/>
                    <a:gd name="T7" fmla="*/ 4 h 9"/>
                    <a:gd name="T8" fmla="*/ 8 w 16"/>
                    <a:gd name="T9" fmla="*/ 9 h 9"/>
                    <a:gd name="T10" fmla="*/ 16 w 16"/>
                    <a:gd name="T11" fmla="*/ 1 h 9"/>
                    <a:gd name="T12" fmla="*/ 8 w 16"/>
                    <a:gd name="T1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" h="9">
                      <a:moveTo>
                        <a:pt x="8" y="0"/>
                      </a:moveTo>
                      <a:cubicBezTo>
                        <a:pt x="7" y="0"/>
                        <a:pt x="4" y="0"/>
                        <a:pt x="2" y="1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0" y="3"/>
                        <a:pt x="0" y="4"/>
                      </a:cubicBezTo>
                      <a:cubicBezTo>
                        <a:pt x="0" y="5"/>
                        <a:pt x="4" y="7"/>
                        <a:pt x="8" y="9"/>
                      </a:cubicBezTo>
                      <a:cubicBezTo>
                        <a:pt x="16" y="1"/>
                        <a:pt x="16" y="1"/>
                        <a:pt x="16" y="1"/>
                      </a:cubicBezTo>
                      <a:cubicBezTo>
                        <a:pt x="14" y="0"/>
                        <a:pt x="12" y="0"/>
                        <a:pt x="8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36" name="Freeform 713"/>
                <p:cNvSpPr/>
                <p:nvPr/>
              </p:nvSpPr>
              <p:spPr bwMode="auto">
                <a:xfrm>
                  <a:off x="574" y="1163"/>
                  <a:ext cx="21" cy="9"/>
                </a:xfrm>
                <a:custGeom>
                  <a:avLst/>
                  <a:gdLst>
                    <a:gd name="T0" fmla="*/ 15 w 21"/>
                    <a:gd name="T1" fmla="*/ 2 h 9"/>
                    <a:gd name="T2" fmla="*/ 7 w 21"/>
                    <a:gd name="T3" fmla="*/ 0 h 9"/>
                    <a:gd name="T4" fmla="*/ 0 w 21"/>
                    <a:gd name="T5" fmla="*/ 6 h 9"/>
                    <a:gd name="T6" fmla="*/ 2 w 21"/>
                    <a:gd name="T7" fmla="*/ 7 h 9"/>
                    <a:gd name="T8" fmla="*/ 8 w 21"/>
                    <a:gd name="T9" fmla="*/ 4 h 9"/>
                    <a:gd name="T10" fmla="*/ 12 w 21"/>
                    <a:gd name="T11" fmla="*/ 9 h 9"/>
                    <a:gd name="T12" fmla="*/ 21 w 21"/>
                    <a:gd name="T13" fmla="*/ 0 h 9"/>
                    <a:gd name="T14" fmla="*/ 20 w 21"/>
                    <a:gd name="T15" fmla="*/ 0 h 9"/>
                    <a:gd name="T16" fmla="*/ 15 w 21"/>
                    <a:gd name="T17" fmla="*/ 2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1" h="9">
                      <a:moveTo>
                        <a:pt x="15" y="2"/>
                      </a:moveTo>
                      <a:cubicBezTo>
                        <a:pt x="11" y="2"/>
                        <a:pt x="9" y="1"/>
                        <a:pt x="7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4" y="7"/>
                        <a:pt x="6" y="5"/>
                        <a:pt x="8" y="4"/>
                      </a:cubicBezTo>
                      <a:cubicBezTo>
                        <a:pt x="10" y="6"/>
                        <a:pt x="11" y="8"/>
                        <a:pt x="12" y="9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1" y="0"/>
                        <a:pt x="21" y="0"/>
                        <a:pt x="20" y="0"/>
                      </a:cubicBezTo>
                      <a:cubicBezTo>
                        <a:pt x="19" y="0"/>
                        <a:pt x="17" y="2"/>
                        <a:pt x="15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37" name="Freeform 714"/>
                <p:cNvSpPr/>
                <p:nvPr/>
              </p:nvSpPr>
              <p:spPr bwMode="auto">
                <a:xfrm>
                  <a:off x="602" y="1168"/>
                  <a:ext cx="10" cy="3"/>
                </a:xfrm>
                <a:custGeom>
                  <a:avLst/>
                  <a:gdLst>
                    <a:gd name="T0" fmla="*/ 10 w 10"/>
                    <a:gd name="T1" fmla="*/ 3 h 3"/>
                    <a:gd name="T2" fmla="*/ 2 w 10"/>
                    <a:gd name="T3" fmla="*/ 0 h 3"/>
                    <a:gd name="T4" fmla="*/ 0 w 10"/>
                    <a:gd name="T5" fmla="*/ 3 h 3"/>
                    <a:gd name="T6" fmla="*/ 10 w 1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3">
                      <a:moveTo>
                        <a:pt x="10" y="3"/>
                      </a:moveTo>
                      <a:cubicBezTo>
                        <a:pt x="9" y="2"/>
                        <a:pt x="5" y="1"/>
                        <a:pt x="2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lnTo>
                        <a:pt x="10" y="3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38" name="Freeform 715"/>
                <p:cNvSpPr/>
                <p:nvPr/>
              </p:nvSpPr>
              <p:spPr bwMode="auto">
                <a:xfrm>
                  <a:off x="589" y="1172"/>
                  <a:ext cx="22" cy="21"/>
                </a:xfrm>
                <a:custGeom>
                  <a:avLst/>
                  <a:gdLst>
                    <a:gd name="T0" fmla="*/ 12 w 22"/>
                    <a:gd name="T1" fmla="*/ 0 h 21"/>
                    <a:gd name="T2" fmla="*/ 3 w 22"/>
                    <a:gd name="T3" fmla="*/ 8 h 21"/>
                    <a:gd name="T4" fmla="*/ 4 w 22"/>
                    <a:gd name="T5" fmla="*/ 9 h 21"/>
                    <a:gd name="T6" fmla="*/ 0 w 22"/>
                    <a:gd name="T7" fmla="*/ 13 h 21"/>
                    <a:gd name="T8" fmla="*/ 6 w 22"/>
                    <a:gd name="T9" fmla="*/ 21 h 21"/>
                    <a:gd name="T10" fmla="*/ 22 w 22"/>
                    <a:gd name="T11" fmla="*/ 5 h 21"/>
                    <a:gd name="T12" fmla="*/ 12 w 22"/>
                    <a:gd name="T13" fmla="*/ 0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" h="21">
                      <a:moveTo>
                        <a:pt x="12" y="0"/>
                      </a:move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9"/>
                        <a:pt x="4" y="9"/>
                        <a:pt x="4" y="9"/>
                      </a:cubicBezTo>
                      <a:cubicBezTo>
                        <a:pt x="3" y="10"/>
                        <a:pt x="0" y="11"/>
                        <a:pt x="0" y="13"/>
                      </a:cubicBezTo>
                      <a:cubicBezTo>
                        <a:pt x="0" y="16"/>
                        <a:pt x="3" y="18"/>
                        <a:pt x="6" y="21"/>
                      </a:cubicBezTo>
                      <a:cubicBezTo>
                        <a:pt x="22" y="5"/>
                        <a:pt x="22" y="5"/>
                        <a:pt x="22" y="5"/>
                      </a:cubicBezTo>
                      <a:cubicBezTo>
                        <a:pt x="18" y="4"/>
                        <a:pt x="14" y="5"/>
                        <a:pt x="1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39" name="Freeform 716"/>
                <p:cNvSpPr/>
                <p:nvPr/>
              </p:nvSpPr>
              <p:spPr bwMode="auto">
                <a:xfrm>
                  <a:off x="604" y="1182"/>
                  <a:ext cx="29" cy="17"/>
                </a:xfrm>
                <a:custGeom>
                  <a:avLst/>
                  <a:gdLst>
                    <a:gd name="T0" fmla="*/ 16 w 29"/>
                    <a:gd name="T1" fmla="*/ 0 h 17"/>
                    <a:gd name="T2" fmla="*/ 0 w 29"/>
                    <a:gd name="T3" fmla="*/ 16 h 17"/>
                    <a:gd name="T4" fmla="*/ 5 w 29"/>
                    <a:gd name="T5" fmla="*/ 17 h 17"/>
                    <a:gd name="T6" fmla="*/ 13 w 29"/>
                    <a:gd name="T7" fmla="*/ 13 h 17"/>
                    <a:gd name="T8" fmla="*/ 16 w 29"/>
                    <a:gd name="T9" fmla="*/ 13 h 17"/>
                    <a:gd name="T10" fmla="*/ 17 w 29"/>
                    <a:gd name="T11" fmla="*/ 14 h 17"/>
                    <a:gd name="T12" fmla="*/ 29 w 29"/>
                    <a:gd name="T13" fmla="*/ 2 h 17"/>
                    <a:gd name="T14" fmla="*/ 16 w 29"/>
                    <a:gd name="T15" fmla="*/ 0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17">
                      <a:moveTo>
                        <a:pt x="16" y="0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2" y="16"/>
                        <a:pt x="4" y="17"/>
                        <a:pt x="5" y="17"/>
                      </a:cubicBezTo>
                      <a:cubicBezTo>
                        <a:pt x="8" y="17"/>
                        <a:pt x="12" y="13"/>
                        <a:pt x="13" y="13"/>
                      </a:cubicBezTo>
                      <a:cubicBezTo>
                        <a:pt x="16" y="13"/>
                        <a:pt x="16" y="13"/>
                        <a:pt x="16" y="13"/>
                      </a:cubicBezTo>
                      <a:cubicBezTo>
                        <a:pt x="16" y="13"/>
                        <a:pt x="16" y="14"/>
                        <a:pt x="17" y="14"/>
                      </a:cubicBezTo>
                      <a:cubicBezTo>
                        <a:pt x="29" y="2"/>
                        <a:pt x="29" y="2"/>
                        <a:pt x="29" y="2"/>
                      </a:cubicBezTo>
                      <a:cubicBezTo>
                        <a:pt x="24" y="2"/>
                        <a:pt x="20" y="1"/>
                        <a:pt x="16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40" name="Freeform 717"/>
                <p:cNvSpPr/>
                <p:nvPr/>
              </p:nvSpPr>
              <p:spPr bwMode="auto">
                <a:xfrm>
                  <a:off x="631" y="1177"/>
                  <a:ext cx="37" cy="23"/>
                </a:xfrm>
                <a:custGeom>
                  <a:avLst/>
                  <a:gdLst>
                    <a:gd name="T0" fmla="*/ 3 w 37"/>
                    <a:gd name="T1" fmla="*/ 23 h 23"/>
                    <a:gd name="T2" fmla="*/ 14 w 37"/>
                    <a:gd name="T3" fmla="*/ 23 h 23"/>
                    <a:gd name="T4" fmla="*/ 37 w 37"/>
                    <a:gd name="T5" fmla="*/ 0 h 23"/>
                    <a:gd name="T6" fmla="*/ 18 w 37"/>
                    <a:gd name="T7" fmla="*/ 5 h 23"/>
                    <a:gd name="T8" fmla="*/ 0 w 37"/>
                    <a:gd name="T9" fmla="*/ 23 h 23"/>
                    <a:gd name="T10" fmla="*/ 3 w 37"/>
                    <a:gd name="T11" fmla="*/ 23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7" h="23">
                      <a:moveTo>
                        <a:pt x="3" y="23"/>
                      </a:moveTo>
                      <a:cubicBezTo>
                        <a:pt x="14" y="23"/>
                        <a:pt x="14" y="23"/>
                        <a:pt x="14" y="23"/>
                      </a:cubicBezTo>
                      <a:cubicBezTo>
                        <a:pt x="37" y="0"/>
                        <a:pt x="37" y="0"/>
                        <a:pt x="37" y="0"/>
                      </a:cubicBezTo>
                      <a:cubicBezTo>
                        <a:pt x="29" y="0"/>
                        <a:pt x="24" y="3"/>
                        <a:pt x="18" y="5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1" y="23"/>
                        <a:pt x="2" y="23"/>
                        <a:pt x="3" y="2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41" name="Freeform 718"/>
                <p:cNvSpPr/>
                <p:nvPr/>
              </p:nvSpPr>
              <p:spPr bwMode="auto">
                <a:xfrm>
                  <a:off x="664" y="1178"/>
                  <a:ext cx="27" cy="21"/>
                </a:xfrm>
                <a:custGeom>
                  <a:avLst/>
                  <a:gdLst>
                    <a:gd name="T0" fmla="*/ 5 w 27"/>
                    <a:gd name="T1" fmla="*/ 21 h 21"/>
                    <a:gd name="T2" fmla="*/ 12 w 27"/>
                    <a:gd name="T3" fmla="*/ 20 h 21"/>
                    <a:gd name="T4" fmla="*/ 27 w 27"/>
                    <a:gd name="T5" fmla="*/ 5 h 21"/>
                    <a:gd name="T6" fmla="*/ 18 w 27"/>
                    <a:gd name="T7" fmla="*/ 0 h 21"/>
                    <a:gd name="T8" fmla="*/ 0 w 27"/>
                    <a:gd name="T9" fmla="*/ 18 h 21"/>
                    <a:gd name="T10" fmla="*/ 5 w 27"/>
                    <a:gd name="T11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1">
                      <a:moveTo>
                        <a:pt x="5" y="21"/>
                      </a:moveTo>
                      <a:cubicBezTo>
                        <a:pt x="7" y="21"/>
                        <a:pt x="10" y="21"/>
                        <a:pt x="12" y="20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5" y="2"/>
                        <a:pt x="22" y="1"/>
                        <a:pt x="18" y="0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2" y="21"/>
                        <a:pt x="5" y="2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42" name="Freeform 719"/>
                <p:cNvSpPr/>
                <p:nvPr/>
              </p:nvSpPr>
              <p:spPr bwMode="auto">
                <a:xfrm>
                  <a:off x="558" y="1178"/>
                  <a:ext cx="19" cy="15"/>
                </a:xfrm>
                <a:custGeom>
                  <a:avLst/>
                  <a:gdLst>
                    <a:gd name="T0" fmla="*/ 4 w 19"/>
                    <a:gd name="T1" fmla="*/ 7 h 15"/>
                    <a:gd name="T2" fmla="*/ 0 w 19"/>
                    <a:gd name="T3" fmla="*/ 11 h 15"/>
                    <a:gd name="T4" fmla="*/ 8 w 19"/>
                    <a:gd name="T5" fmla="*/ 15 h 15"/>
                    <a:gd name="T6" fmla="*/ 19 w 19"/>
                    <a:gd name="T7" fmla="*/ 3 h 15"/>
                    <a:gd name="T8" fmla="*/ 12 w 19"/>
                    <a:gd name="T9" fmla="*/ 0 h 15"/>
                    <a:gd name="T10" fmla="*/ 4 w 19"/>
                    <a:gd name="T11" fmla="*/ 7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9" h="15">
                      <a:moveTo>
                        <a:pt x="4" y="7"/>
                      </a:moveTo>
                      <a:cubicBezTo>
                        <a:pt x="3" y="7"/>
                        <a:pt x="0" y="8"/>
                        <a:pt x="0" y="11"/>
                      </a:cubicBezTo>
                      <a:cubicBezTo>
                        <a:pt x="0" y="11"/>
                        <a:pt x="4" y="13"/>
                        <a:pt x="8" y="15"/>
                      </a:cubicBezTo>
                      <a:cubicBezTo>
                        <a:pt x="19" y="3"/>
                        <a:pt x="19" y="3"/>
                        <a:pt x="19" y="3"/>
                      </a:cubicBezTo>
                      <a:cubicBezTo>
                        <a:pt x="17" y="2"/>
                        <a:pt x="14" y="0"/>
                        <a:pt x="12" y="0"/>
                      </a:cubicBezTo>
                      <a:cubicBezTo>
                        <a:pt x="6" y="0"/>
                        <a:pt x="7" y="7"/>
                        <a:pt x="4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43" name="Freeform 720"/>
                <p:cNvSpPr/>
                <p:nvPr/>
              </p:nvSpPr>
              <p:spPr bwMode="auto">
                <a:xfrm>
                  <a:off x="576" y="1192"/>
                  <a:ext cx="5" cy="4"/>
                </a:xfrm>
                <a:custGeom>
                  <a:avLst/>
                  <a:gdLst>
                    <a:gd name="T0" fmla="*/ 5 w 5"/>
                    <a:gd name="T1" fmla="*/ 0 h 4"/>
                    <a:gd name="T2" fmla="*/ 0 w 5"/>
                    <a:gd name="T3" fmla="*/ 4 h 4"/>
                    <a:gd name="T4" fmla="*/ 5 w 5"/>
                    <a:gd name="T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4">
                      <a:moveTo>
                        <a:pt x="5" y="0"/>
                      </a:move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3" y="4"/>
                        <a:pt x="4" y="2"/>
                        <a:pt x="5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44" name="Freeform 721"/>
                <p:cNvSpPr/>
                <p:nvPr/>
              </p:nvSpPr>
              <p:spPr bwMode="auto">
                <a:xfrm>
                  <a:off x="567" y="1144"/>
                  <a:ext cx="17" cy="6"/>
                </a:xfrm>
                <a:custGeom>
                  <a:avLst/>
                  <a:gdLst>
                    <a:gd name="T0" fmla="*/ 13 w 17"/>
                    <a:gd name="T1" fmla="*/ 6 h 6"/>
                    <a:gd name="T2" fmla="*/ 17 w 17"/>
                    <a:gd name="T3" fmla="*/ 3 h 6"/>
                    <a:gd name="T4" fmla="*/ 17 w 17"/>
                    <a:gd name="T5" fmla="*/ 0 h 6"/>
                    <a:gd name="T6" fmla="*/ 12 w 17"/>
                    <a:gd name="T7" fmla="*/ 0 h 6"/>
                    <a:gd name="T8" fmla="*/ 4 w 17"/>
                    <a:gd name="T9" fmla="*/ 0 h 6"/>
                    <a:gd name="T10" fmla="*/ 0 w 17"/>
                    <a:gd name="T11" fmla="*/ 4 h 6"/>
                    <a:gd name="T12" fmla="*/ 12 w 17"/>
                    <a:gd name="T13" fmla="*/ 6 h 6"/>
                    <a:gd name="T14" fmla="*/ 13 w 17"/>
                    <a:gd name="T1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6">
                      <a:moveTo>
                        <a:pt x="13" y="6"/>
                      </a:move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7" y="3"/>
                        <a:pt x="17" y="2"/>
                        <a:pt x="17" y="0"/>
                      </a:cubicBezTo>
                      <a:cubicBezTo>
                        <a:pt x="14" y="0"/>
                        <a:pt x="15" y="0"/>
                        <a:pt x="12" y="0"/>
                      </a:cubicBezTo>
                      <a:cubicBezTo>
                        <a:pt x="10" y="0"/>
                        <a:pt x="7" y="0"/>
                        <a:pt x="4" y="0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5" y="5"/>
                        <a:pt x="11" y="6"/>
                        <a:pt x="12" y="6"/>
                      </a:cubicBezTo>
                      <a:cubicBezTo>
                        <a:pt x="12" y="6"/>
                        <a:pt x="13" y="6"/>
                        <a:pt x="13" y="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45" name="Freeform 722"/>
                <p:cNvSpPr/>
                <p:nvPr/>
              </p:nvSpPr>
              <p:spPr bwMode="auto">
                <a:xfrm>
                  <a:off x="543" y="1123"/>
                  <a:ext cx="6" cy="5"/>
                </a:xfrm>
                <a:custGeom>
                  <a:avLst/>
                  <a:gdLst>
                    <a:gd name="T0" fmla="*/ 0 w 5"/>
                    <a:gd name="T1" fmla="*/ 4 h 5"/>
                    <a:gd name="T2" fmla="*/ 0 w 5"/>
                    <a:gd name="T3" fmla="*/ 5 h 5"/>
                    <a:gd name="T4" fmla="*/ 5 w 5"/>
                    <a:gd name="T5" fmla="*/ 0 h 5"/>
                    <a:gd name="T6" fmla="*/ 0 w 5"/>
                    <a:gd name="T7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5">
                      <a:moveTo>
                        <a:pt x="0" y="4"/>
                      </a:moveTo>
                      <a:cubicBezTo>
                        <a:pt x="0" y="4"/>
                        <a:pt x="0" y="5"/>
                        <a:pt x="0" y="5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1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46" name="Freeform 723"/>
                <p:cNvSpPr/>
                <p:nvPr/>
              </p:nvSpPr>
              <p:spPr bwMode="auto">
                <a:xfrm>
                  <a:off x="551" y="1127"/>
                  <a:ext cx="18" cy="16"/>
                </a:xfrm>
                <a:custGeom>
                  <a:avLst/>
                  <a:gdLst>
                    <a:gd name="T0" fmla="*/ 0 w 18"/>
                    <a:gd name="T1" fmla="*/ 13 h 16"/>
                    <a:gd name="T2" fmla="*/ 7 w 18"/>
                    <a:gd name="T3" fmla="*/ 15 h 16"/>
                    <a:gd name="T4" fmla="*/ 18 w 18"/>
                    <a:gd name="T5" fmla="*/ 5 h 16"/>
                    <a:gd name="T6" fmla="*/ 9 w 18"/>
                    <a:gd name="T7" fmla="*/ 0 h 16"/>
                    <a:gd name="T8" fmla="*/ 8 w 18"/>
                    <a:gd name="T9" fmla="*/ 0 h 16"/>
                    <a:gd name="T10" fmla="*/ 0 w 18"/>
                    <a:gd name="T11" fmla="*/ 8 h 16"/>
                    <a:gd name="T12" fmla="*/ 2 w 18"/>
                    <a:gd name="T13" fmla="*/ 11 h 16"/>
                    <a:gd name="T14" fmla="*/ 0 w 18"/>
                    <a:gd name="T15" fmla="*/ 13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8" h="16">
                      <a:moveTo>
                        <a:pt x="0" y="13"/>
                      </a:moveTo>
                      <a:cubicBezTo>
                        <a:pt x="0" y="15"/>
                        <a:pt x="3" y="16"/>
                        <a:pt x="7" y="15"/>
                      </a:cubicBezTo>
                      <a:cubicBezTo>
                        <a:pt x="18" y="5"/>
                        <a:pt x="18" y="5"/>
                        <a:pt x="18" y="5"/>
                      </a:cubicBezTo>
                      <a:cubicBezTo>
                        <a:pt x="16" y="2"/>
                        <a:pt x="9" y="6"/>
                        <a:pt x="9" y="0"/>
                      </a:cubicBezTo>
                      <a:cubicBezTo>
                        <a:pt x="9" y="0"/>
                        <a:pt x="8" y="0"/>
                        <a:pt x="8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1" y="9"/>
                        <a:pt x="2" y="10"/>
                        <a:pt x="2" y="11"/>
                      </a:cubicBezTo>
                      <a:cubicBezTo>
                        <a:pt x="1" y="11"/>
                        <a:pt x="0" y="12"/>
                        <a:pt x="0" y="1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47" name="Freeform 724"/>
                <p:cNvSpPr/>
                <p:nvPr/>
              </p:nvSpPr>
              <p:spPr bwMode="auto">
                <a:xfrm>
                  <a:off x="533" y="1105"/>
                  <a:ext cx="5" cy="3"/>
                </a:xfrm>
                <a:custGeom>
                  <a:avLst/>
                  <a:gdLst>
                    <a:gd name="T0" fmla="*/ 1 w 5"/>
                    <a:gd name="T1" fmla="*/ 3 h 3"/>
                    <a:gd name="T2" fmla="*/ 5 w 5"/>
                    <a:gd name="T3" fmla="*/ 0 h 3"/>
                    <a:gd name="T4" fmla="*/ 0 w 5"/>
                    <a:gd name="T5" fmla="*/ 0 h 3"/>
                    <a:gd name="T6" fmla="*/ 1 w 5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3">
                      <a:moveTo>
                        <a:pt x="1" y="3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1" y="0"/>
                        <a:pt x="0" y="0"/>
                      </a:cubicBezTo>
                      <a:cubicBezTo>
                        <a:pt x="0" y="1"/>
                        <a:pt x="1" y="2"/>
                        <a:pt x="1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48" name="Freeform 725"/>
                <p:cNvSpPr/>
                <p:nvPr/>
              </p:nvSpPr>
              <p:spPr bwMode="auto">
                <a:xfrm>
                  <a:off x="571" y="1078"/>
                  <a:ext cx="20" cy="14"/>
                </a:xfrm>
                <a:custGeom>
                  <a:avLst/>
                  <a:gdLst>
                    <a:gd name="T0" fmla="*/ 15 w 20"/>
                    <a:gd name="T1" fmla="*/ 5 h 13"/>
                    <a:gd name="T2" fmla="*/ 10 w 20"/>
                    <a:gd name="T3" fmla="*/ 5 h 13"/>
                    <a:gd name="T4" fmla="*/ 0 w 20"/>
                    <a:gd name="T5" fmla="*/ 8 h 13"/>
                    <a:gd name="T6" fmla="*/ 3 w 20"/>
                    <a:gd name="T7" fmla="*/ 13 h 13"/>
                    <a:gd name="T8" fmla="*/ 9 w 20"/>
                    <a:gd name="T9" fmla="*/ 13 h 13"/>
                    <a:gd name="T10" fmla="*/ 20 w 20"/>
                    <a:gd name="T11" fmla="*/ 2 h 13"/>
                    <a:gd name="T12" fmla="*/ 7 w 20"/>
                    <a:gd name="T13" fmla="*/ 0 h 13"/>
                    <a:gd name="T14" fmla="*/ 7 w 20"/>
                    <a:gd name="T15" fmla="*/ 1 h 13"/>
                    <a:gd name="T16" fmla="*/ 15 w 20"/>
                    <a:gd name="T17" fmla="*/ 5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13">
                      <a:moveTo>
                        <a:pt x="15" y="5"/>
                      </a:move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5" y="5"/>
                        <a:pt x="3" y="7"/>
                        <a:pt x="0" y="8"/>
                      </a:cubicBezTo>
                      <a:cubicBezTo>
                        <a:pt x="0" y="9"/>
                        <a:pt x="2" y="13"/>
                        <a:pt x="3" y="13"/>
                      </a:cubicBezTo>
                      <a:cubicBezTo>
                        <a:pt x="4" y="13"/>
                        <a:pt x="7" y="12"/>
                        <a:pt x="9" y="13"/>
                      </a:cubicBezTo>
                      <a:cubicBezTo>
                        <a:pt x="20" y="2"/>
                        <a:pt x="20" y="2"/>
                        <a:pt x="20" y="2"/>
                      </a:cubicBezTo>
                      <a:cubicBezTo>
                        <a:pt x="16" y="1"/>
                        <a:pt x="12" y="1"/>
                        <a:pt x="7" y="0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7" y="4"/>
                        <a:pt x="12" y="5"/>
                        <a:pt x="15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49" name="Freeform 726"/>
                <p:cNvSpPr/>
                <p:nvPr/>
              </p:nvSpPr>
              <p:spPr bwMode="auto">
                <a:xfrm>
                  <a:off x="562" y="1103"/>
                  <a:ext cx="7" cy="5"/>
                </a:xfrm>
                <a:custGeom>
                  <a:avLst/>
                  <a:gdLst>
                    <a:gd name="T0" fmla="*/ 4 w 7"/>
                    <a:gd name="T1" fmla="*/ 0 h 5"/>
                    <a:gd name="T2" fmla="*/ 0 w 7"/>
                    <a:gd name="T3" fmla="*/ 0 h 5"/>
                    <a:gd name="T4" fmla="*/ 2 w 7"/>
                    <a:gd name="T5" fmla="*/ 5 h 5"/>
                    <a:gd name="T6" fmla="*/ 7 w 7"/>
                    <a:gd name="T7" fmla="*/ 0 h 5"/>
                    <a:gd name="T8" fmla="*/ 4 w 7"/>
                    <a:gd name="T9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5">
                      <a:moveTo>
                        <a:pt x="4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1" y="4"/>
                        <a:pt x="2" y="5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6" y="0"/>
                        <a:pt x="5" y="0"/>
                        <a:pt x="4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50" name="Freeform 727"/>
                <p:cNvSpPr/>
                <p:nvPr/>
              </p:nvSpPr>
              <p:spPr bwMode="auto">
                <a:xfrm>
                  <a:off x="565" y="1093"/>
                  <a:ext cx="12" cy="8"/>
                </a:xfrm>
                <a:custGeom>
                  <a:avLst/>
                  <a:gdLst>
                    <a:gd name="T0" fmla="*/ 6 w 12"/>
                    <a:gd name="T1" fmla="*/ 0 h 8"/>
                    <a:gd name="T2" fmla="*/ 0 w 12"/>
                    <a:gd name="T3" fmla="*/ 3 h 8"/>
                    <a:gd name="T4" fmla="*/ 6 w 12"/>
                    <a:gd name="T5" fmla="*/ 8 h 8"/>
                    <a:gd name="T6" fmla="*/ 12 w 12"/>
                    <a:gd name="T7" fmla="*/ 2 h 8"/>
                    <a:gd name="T8" fmla="*/ 6 w 12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8">
                      <a:moveTo>
                        <a:pt x="6" y="0"/>
                      </a:moveTo>
                      <a:cubicBezTo>
                        <a:pt x="4" y="0"/>
                        <a:pt x="0" y="0"/>
                        <a:pt x="0" y="3"/>
                      </a:cubicBezTo>
                      <a:cubicBezTo>
                        <a:pt x="0" y="5"/>
                        <a:pt x="3" y="6"/>
                        <a:pt x="6" y="8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11" y="1"/>
                        <a:pt x="9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51" name="Freeform 728"/>
                <p:cNvSpPr/>
                <p:nvPr/>
              </p:nvSpPr>
              <p:spPr bwMode="auto">
                <a:xfrm>
                  <a:off x="572" y="1087"/>
                  <a:ext cx="34" cy="31"/>
                </a:xfrm>
                <a:custGeom>
                  <a:avLst/>
                  <a:gdLst>
                    <a:gd name="T0" fmla="*/ 0 w 34"/>
                    <a:gd name="T1" fmla="*/ 27 h 31"/>
                    <a:gd name="T2" fmla="*/ 2 w 34"/>
                    <a:gd name="T3" fmla="*/ 30 h 31"/>
                    <a:gd name="T4" fmla="*/ 8 w 34"/>
                    <a:gd name="T5" fmla="*/ 28 h 31"/>
                    <a:gd name="T6" fmla="*/ 11 w 34"/>
                    <a:gd name="T7" fmla="*/ 31 h 31"/>
                    <a:gd name="T8" fmla="*/ 34 w 34"/>
                    <a:gd name="T9" fmla="*/ 8 h 31"/>
                    <a:gd name="T10" fmla="*/ 32 w 34"/>
                    <a:gd name="T11" fmla="*/ 8 h 31"/>
                    <a:gd name="T12" fmla="*/ 27 w 34"/>
                    <a:gd name="T13" fmla="*/ 0 h 31"/>
                    <a:gd name="T14" fmla="*/ 3 w 34"/>
                    <a:gd name="T15" fmla="*/ 24 h 31"/>
                    <a:gd name="T16" fmla="*/ 6 w 34"/>
                    <a:gd name="T17" fmla="*/ 24 h 31"/>
                    <a:gd name="T18" fmla="*/ 0 w 34"/>
                    <a:gd name="T19" fmla="*/ 27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4" h="31">
                      <a:moveTo>
                        <a:pt x="0" y="27"/>
                      </a:moveTo>
                      <a:cubicBezTo>
                        <a:pt x="0" y="29"/>
                        <a:pt x="0" y="30"/>
                        <a:pt x="2" y="30"/>
                      </a:cubicBezTo>
                      <a:cubicBezTo>
                        <a:pt x="4" y="30"/>
                        <a:pt x="5" y="29"/>
                        <a:pt x="8" y="28"/>
                      </a:cubicBezTo>
                      <a:cubicBezTo>
                        <a:pt x="9" y="29"/>
                        <a:pt x="9" y="31"/>
                        <a:pt x="11" y="31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8"/>
                        <a:pt x="33" y="8"/>
                        <a:pt x="32" y="8"/>
                      </a:cubicBezTo>
                      <a:cubicBezTo>
                        <a:pt x="29" y="7"/>
                        <a:pt x="28" y="3"/>
                        <a:pt x="27" y="0"/>
                      </a:cubicBezTo>
                      <a:cubicBezTo>
                        <a:pt x="3" y="24"/>
                        <a:pt x="3" y="24"/>
                        <a:pt x="3" y="24"/>
                      </a:cubicBezTo>
                      <a:cubicBezTo>
                        <a:pt x="4" y="24"/>
                        <a:pt x="5" y="24"/>
                        <a:pt x="6" y="24"/>
                      </a:cubicBezTo>
                      <a:cubicBezTo>
                        <a:pt x="5" y="26"/>
                        <a:pt x="3" y="26"/>
                        <a:pt x="0" y="2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52" name="Freeform 729"/>
                <p:cNvSpPr/>
                <p:nvPr/>
              </p:nvSpPr>
              <p:spPr bwMode="auto">
                <a:xfrm>
                  <a:off x="586" y="1097"/>
                  <a:ext cx="42" cy="39"/>
                </a:xfrm>
                <a:custGeom>
                  <a:avLst/>
                  <a:gdLst>
                    <a:gd name="T0" fmla="*/ 18 w 42"/>
                    <a:gd name="T1" fmla="*/ 21 h 39"/>
                    <a:gd name="T2" fmla="*/ 10 w 42"/>
                    <a:gd name="T3" fmla="*/ 22 h 39"/>
                    <a:gd name="T4" fmla="*/ 0 w 42"/>
                    <a:gd name="T5" fmla="*/ 32 h 39"/>
                    <a:gd name="T6" fmla="*/ 9 w 42"/>
                    <a:gd name="T7" fmla="*/ 34 h 39"/>
                    <a:gd name="T8" fmla="*/ 5 w 42"/>
                    <a:gd name="T9" fmla="*/ 36 h 39"/>
                    <a:gd name="T10" fmla="*/ 8 w 42"/>
                    <a:gd name="T11" fmla="*/ 39 h 39"/>
                    <a:gd name="T12" fmla="*/ 42 w 42"/>
                    <a:gd name="T13" fmla="*/ 5 h 39"/>
                    <a:gd name="T14" fmla="*/ 39 w 42"/>
                    <a:gd name="T15" fmla="*/ 1 h 39"/>
                    <a:gd name="T16" fmla="*/ 36 w 42"/>
                    <a:gd name="T17" fmla="*/ 1 h 39"/>
                    <a:gd name="T18" fmla="*/ 40 w 42"/>
                    <a:gd name="T19" fmla="*/ 2 h 39"/>
                    <a:gd name="T20" fmla="*/ 40 w 42"/>
                    <a:gd name="T21" fmla="*/ 6 h 39"/>
                    <a:gd name="T22" fmla="*/ 34 w 42"/>
                    <a:gd name="T23" fmla="*/ 6 h 39"/>
                    <a:gd name="T24" fmla="*/ 32 w 42"/>
                    <a:gd name="T25" fmla="*/ 0 h 39"/>
                    <a:gd name="T26" fmla="*/ 12 w 42"/>
                    <a:gd name="T27" fmla="*/ 20 h 39"/>
                    <a:gd name="T28" fmla="*/ 18 w 42"/>
                    <a:gd name="T29" fmla="*/ 2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42" h="39">
                      <a:moveTo>
                        <a:pt x="18" y="21"/>
                      </a:moveTo>
                      <a:cubicBezTo>
                        <a:pt x="16" y="22"/>
                        <a:pt x="13" y="22"/>
                        <a:pt x="10" y="22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3" y="33"/>
                        <a:pt x="6" y="34"/>
                        <a:pt x="9" y="34"/>
                      </a:cubicBezTo>
                      <a:cubicBezTo>
                        <a:pt x="8" y="35"/>
                        <a:pt x="7" y="35"/>
                        <a:pt x="5" y="36"/>
                      </a:cubicBezTo>
                      <a:cubicBezTo>
                        <a:pt x="6" y="37"/>
                        <a:pt x="6" y="38"/>
                        <a:pt x="8" y="39"/>
                      </a:cubicBezTo>
                      <a:cubicBezTo>
                        <a:pt x="42" y="5"/>
                        <a:pt x="42" y="5"/>
                        <a:pt x="42" y="5"/>
                      </a:cubicBezTo>
                      <a:cubicBezTo>
                        <a:pt x="42" y="2"/>
                        <a:pt x="42" y="1"/>
                        <a:pt x="39" y="1"/>
                      </a:cubicBezTo>
                      <a:cubicBezTo>
                        <a:pt x="38" y="1"/>
                        <a:pt x="37" y="1"/>
                        <a:pt x="36" y="1"/>
                      </a:cubicBez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40" y="6"/>
                        <a:pt x="40" y="6"/>
                        <a:pt x="40" y="6"/>
                      </a:cubicBezTo>
                      <a:cubicBezTo>
                        <a:pt x="34" y="6"/>
                        <a:pt x="34" y="6"/>
                        <a:pt x="34" y="6"/>
                      </a:cubicBezTo>
                      <a:cubicBezTo>
                        <a:pt x="32" y="4"/>
                        <a:pt x="32" y="2"/>
                        <a:pt x="32" y="0"/>
                      </a:cubicBez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4" y="20"/>
                        <a:pt x="16" y="21"/>
                        <a:pt x="18" y="2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53" name="Freeform 730"/>
                <p:cNvSpPr/>
                <p:nvPr/>
              </p:nvSpPr>
              <p:spPr bwMode="auto">
                <a:xfrm>
                  <a:off x="612" y="1111"/>
                  <a:ext cx="33" cy="26"/>
                </a:xfrm>
                <a:custGeom>
                  <a:avLst/>
                  <a:gdLst>
                    <a:gd name="T0" fmla="*/ 11 w 33"/>
                    <a:gd name="T1" fmla="*/ 25 h 26"/>
                    <a:gd name="T2" fmla="*/ 11 w 33"/>
                    <a:gd name="T3" fmla="*/ 21 h 26"/>
                    <a:gd name="T4" fmla="*/ 12 w 33"/>
                    <a:gd name="T5" fmla="*/ 21 h 26"/>
                    <a:gd name="T6" fmla="*/ 8 w 33"/>
                    <a:gd name="T7" fmla="*/ 16 h 26"/>
                    <a:gd name="T8" fmla="*/ 12 w 33"/>
                    <a:gd name="T9" fmla="*/ 12 h 26"/>
                    <a:gd name="T10" fmla="*/ 16 w 33"/>
                    <a:gd name="T11" fmla="*/ 17 h 26"/>
                    <a:gd name="T12" fmla="*/ 26 w 33"/>
                    <a:gd name="T13" fmla="*/ 10 h 26"/>
                    <a:gd name="T14" fmla="*/ 33 w 33"/>
                    <a:gd name="T15" fmla="*/ 3 h 26"/>
                    <a:gd name="T16" fmla="*/ 22 w 33"/>
                    <a:gd name="T17" fmla="*/ 0 h 26"/>
                    <a:gd name="T18" fmla="*/ 21 w 33"/>
                    <a:gd name="T19" fmla="*/ 0 h 26"/>
                    <a:gd name="T20" fmla="*/ 0 w 33"/>
                    <a:gd name="T21" fmla="*/ 21 h 26"/>
                    <a:gd name="T22" fmla="*/ 11 w 33"/>
                    <a:gd name="T23" fmla="*/ 25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33" h="26">
                      <a:moveTo>
                        <a:pt x="11" y="25"/>
                      </a:move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1" y="18"/>
                        <a:pt x="10" y="18"/>
                        <a:pt x="8" y="16"/>
                      </a:cubicBezTo>
                      <a:cubicBezTo>
                        <a:pt x="10" y="14"/>
                        <a:pt x="10" y="13"/>
                        <a:pt x="12" y="12"/>
                      </a:cubicBezTo>
                      <a:cubicBezTo>
                        <a:pt x="13" y="15"/>
                        <a:pt x="13" y="17"/>
                        <a:pt x="16" y="17"/>
                      </a:cubicBezTo>
                      <a:cubicBezTo>
                        <a:pt x="19" y="17"/>
                        <a:pt x="22" y="13"/>
                        <a:pt x="26" y="10"/>
                      </a:cubicBezTo>
                      <a:cubicBezTo>
                        <a:pt x="33" y="3"/>
                        <a:pt x="33" y="3"/>
                        <a:pt x="33" y="3"/>
                      </a:cubicBezTo>
                      <a:cubicBezTo>
                        <a:pt x="29" y="2"/>
                        <a:pt x="25" y="0"/>
                        <a:pt x="22" y="0"/>
                      </a:cubicBezTo>
                      <a:cubicBezTo>
                        <a:pt x="22" y="0"/>
                        <a:pt x="22" y="0"/>
                        <a:pt x="21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3" y="23"/>
                        <a:pt x="8" y="26"/>
                        <a:pt x="11" y="2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54" name="Freeform 731"/>
                <p:cNvSpPr/>
                <p:nvPr/>
              </p:nvSpPr>
              <p:spPr bwMode="auto">
                <a:xfrm>
                  <a:off x="607" y="1134"/>
                  <a:ext cx="3" cy="3"/>
                </a:xfrm>
                <a:custGeom>
                  <a:avLst/>
                  <a:gdLst>
                    <a:gd name="T0" fmla="*/ 3 w 3"/>
                    <a:gd name="T1" fmla="*/ 0 h 3"/>
                    <a:gd name="T2" fmla="*/ 0 w 3"/>
                    <a:gd name="T3" fmla="*/ 3 h 3"/>
                    <a:gd name="T4" fmla="*/ 3 w 3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1" y="2"/>
                        <a:pt x="2" y="1"/>
                        <a:pt x="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55" name="Freeform 732"/>
                <p:cNvSpPr/>
                <p:nvPr/>
              </p:nvSpPr>
              <p:spPr bwMode="auto">
                <a:xfrm>
                  <a:off x="632" y="1326"/>
                  <a:ext cx="27" cy="26"/>
                </a:xfrm>
                <a:custGeom>
                  <a:avLst/>
                  <a:gdLst>
                    <a:gd name="T0" fmla="*/ 22 w 27"/>
                    <a:gd name="T1" fmla="*/ 2 h 26"/>
                    <a:gd name="T2" fmla="*/ 20 w 27"/>
                    <a:gd name="T3" fmla="*/ 4 h 26"/>
                    <a:gd name="T4" fmla="*/ 18 w 27"/>
                    <a:gd name="T5" fmla="*/ 0 h 26"/>
                    <a:gd name="T6" fmla="*/ 9 w 27"/>
                    <a:gd name="T7" fmla="*/ 10 h 26"/>
                    <a:gd name="T8" fmla="*/ 9 w 27"/>
                    <a:gd name="T9" fmla="*/ 13 h 26"/>
                    <a:gd name="T10" fmla="*/ 9 w 27"/>
                    <a:gd name="T11" fmla="*/ 17 h 26"/>
                    <a:gd name="T12" fmla="*/ 5 w 27"/>
                    <a:gd name="T13" fmla="*/ 21 h 26"/>
                    <a:gd name="T14" fmla="*/ 0 w 27"/>
                    <a:gd name="T15" fmla="*/ 26 h 26"/>
                    <a:gd name="T16" fmla="*/ 7 w 27"/>
                    <a:gd name="T17" fmla="*/ 26 h 26"/>
                    <a:gd name="T18" fmla="*/ 27 w 27"/>
                    <a:gd name="T19" fmla="*/ 6 h 26"/>
                    <a:gd name="T20" fmla="*/ 22 w 27"/>
                    <a:gd name="T21" fmla="*/ 2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7" h="26">
                      <a:moveTo>
                        <a:pt x="22" y="2"/>
                      </a:moveTo>
                      <a:cubicBezTo>
                        <a:pt x="21" y="2"/>
                        <a:pt x="21" y="3"/>
                        <a:pt x="20" y="4"/>
                      </a:cubicBezTo>
                      <a:cubicBezTo>
                        <a:pt x="19" y="3"/>
                        <a:pt x="18" y="2"/>
                        <a:pt x="18" y="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1"/>
                        <a:pt x="9" y="12"/>
                        <a:pt x="9" y="13"/>
                      </a:cubicBezTo>
                      <a:cubicBezTo>
                        <a:pt x="9" y="16"/>
                        <a:pt x="9" y="15"/>
                        <a:pt x="9" y="17"/>
                      </a:cubicBezTo>
                      <a:cubicBezTo>
                        <a:pt x="9" y="19"/>
                        <a:pt x="7" y="20"/>
                        <a:pt x="5" y="21"/>
                      </a:cubicBezTo>
                      <a:cubicBezTo>
                        <a:pt x="5" y="22"/>
                        <a:pt x="1" y="22"/>
                        <a:pt x="0" y="26"/>
                      </a:cubicBezTo>
                      <a:cubicBezTo>
                        <a:pt x="2" y="26"/>
                        <a:pt x="4" y="26"/>
                        <a:pt x="7" y="2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6" y="5"/>
                        <a:pt x="24" y="4"/>
                        <a:pt x="22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56" name="Freeform 733"/>
                <p:cNvSpPr/>
                <p:nvPr/>
              </p:nvSpPr>
              <p:spPr bwMode="auto">
                <a:xfrm>
                  <a:off x="649" y="1335"/>
                  <a:ext cx="27" cy="21"/>
                </a:xfrm>
                <a:custGeom>
                  <a:avLst/>
                  <a:gdLst>
                    <a:gd name="T0" fmla="*/ 25 w 27"/>
                    <a:gd name="T1" fmla="*/ 4 h 21"/>
                    <a:gd name="T2" fmla="*/ 21 w 27"/>
                    <a:gd name="T3" fmla="*/ 0 h 21"/>
                    <a:gd name="T4" fmla="*/ 0 w 27"/>
                    <a:gd name="T5" fmla="*/ 21 h 21"/>
                    <a:gd name="T6" fmla="*/ 12 w 27"/>
                    <a:gd name="T7" fmla="*/ 10 h 21"/>
                    <a:gd name="T8" fmla="*/ 21 w 27"/>
                    <a:gd name="T9" fmla="*/ 15 h 21"/>
                    <a:gd name="T10" fmla="*/ 27 w 27"/>
                    <a:gd name="T11" fmla="*/ 9 h 21"/>
                    <a:gd name="T12" fmla="*/ 25 w 27"/>
                    <a:gd name="T13" fmla="*/ 4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21">
                      <a:moveTo>
                        <a:pt x="25" y="4"/>
                      </a:moveTo>
                      <a:cubicBezTo>
                        <a:pt x="24" y="2"/>
                        <a:pt x="22" y="1"/>
                        <a:pt x="21" y="0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4" y="21"/>
                        <a:pt x="12" y="15"/>
                        <a:pt x="12" y="10"/>
                      </a:cubicBezTo>
                      <a:cubicBezTo>
                        <a:pt x="13" y="10"/>
                        <a:pt x="18" y="13"/>
                        <a:pt x="21" y="15"/>
                      </a:cubicBezTo>
                      <a:cubicBezTo>
                        <a:pt x="27" y="9"/>
                        <a:pt x="27" y="9"/>
                        <a:pt x="27" y="9"/>
                      </a:cubicBezTo>
                      <a:cubicBezTo>
                        <a:pt x="26" y="8"/>
                        <a:pt x="26" y="6"/>
                        <a:pt x="25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57" name="Freeform 734"/>
                <p:cNvSpPr/>
                <p:nvPr/>
              </p:nvSpPr>
              <p:spPr bwMode="auto">
                <a:xfrm>
                  <a:off x="683" y="1347"/>
                  <a:ext cx="5" cy="3"/>
                </a:xfrm>
                <a:custGeom>
                  <a:avLst/>
                  <a:gdLst>
                    <a:gd name="T0" fmla="*/ 5 w 5"/>
                    <a:gd name="T1" fmla="*/ 2 h 3"/>
                    <a:gd name="T2" fmla="*/ 4 w 5"/>
                    <a:gd name="T3" fmla="*/ 0 h 3"/>
                    <a:gd name="T4" fmla="*/ 0 w 5"/>
                    <a:gd name="T5" fmla="*/ 3 h 3"/>
                    <a:gd name="T6" fmla="*/ 5 w 5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3">
                      <a:moveTo>
                        <a:pt x="5" y="2"/>
                      </a:moveTo>
                      <a:cubicBezTo>
                        <a:pt x="5" y="1"/>
                        <a:pt x="4" y="1"/>
                        <a:pt x="4" y="0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2" y="3"/>
                        <a:pt x="3" y="3"/>
                        <a:pt x="5" y="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58" name="Freeform 735"/>
                <p:cNvSpPr/>
                <p:nvPr/>
              </p:nvSpPr>
              <p:spPr bwMode="auto">
                <a:xfrm>
                  <a:off x="712" y="1288"/>
                  <a:ext cx="16" cy="16"/>
                </a:xfrm>
                <a:custGeom>
                  <a:avLst/>
                  <a:gdLst>
                    <a:gd name="T0" fmla="*/ 0 w 16"/>
                    <a:gd name="T1" fmla="*/ 10 h 16"/>
                    <a:gd name="T2" fmla="*/ 5 w 16"/>
                    <a:gd name="T3" fmla="*/ 16 h 16"/>
                    <a:gd name="T4" fmla="*/ 16 w 16"/>
                    <a:gd name="T5" fmla="*/ 5 h 16"/>
                    <a:gd name="T6" fmla="*/ 0 w 16"/>
                    <a:gd name="T7" fmla="*/ 10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16">
                      <a:moveTo>
                        <a:pt x="0" y="10"/>
                      </a:moveTo>
                      <a:cubicBezTo>
                        <a:pt x="0" y="14"/>
                        <a:pt x="2" y="16"/>
                        <a:pt x="5" y="16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1" y="0"/>
                        <a:pt x="0" y="2"/>
                        <a:pt x="0" y="1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59" name="Freeform 736"/>
                <p:cNvSpPr/>
                <p:nvPr/>
              </p:nvSpPr>
              <p:spPr bwMode="auto">
                <a:xfrm>
                  <a:off x="666" y="1360"/>
                  <a:ext cx="9" cy="8"/>
                </a:xfrm>
                <a:custGeom>
                  <a:avLst/>
                  <a:gdLst>
                    <a:gd name="T0" fmla="*/ 9 w 9"/>
                    <a:gd name="T1" fmla="*/ 1 h 8"/>
                    <a:gd name="T2" fmla="*/ 8 w 9"/>
                    <a:gd name="T3" fmla="*/ 0 h 8"/>
                    <a:gd name="T4" fmla="*/ 0 w 9"/>
                    <a:gd name="T5" fmla="*/ 8 h 8"/>
                    <a:gd name="T6" fmla="*/ 9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9" y="1"/>
                      </a:move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3" y="6"/>
                        <a:pt x="7" y="3"/>
                        <a:pt x="9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60" name="Freeform 737"/>
                <p:cNvSpPr/>
                <p:nvPr/>
              </p:nvSpPr>
              <p:spPr bwMode="auto">
                <a:xfrm>
                  <a:off x="682" y="1209"/>
                  <a:ext cx="11" cy="9"/>
                </a:xfrm>
                <a:custGeom>
                  <a:avLst/>
                  <a:gdLst>
                    <a:gd name="T0" fmla="*/ 0 w 11"/>
                    <a:gd name="T1" fmla="*/ 4 h 9"/>
                    <a:gd name="T2" fmla="*/ 4 w 11"/>
                    <a:gd name="T3" fmla="*/ 9 h 9"/>
                    <a:gd name="T4" fmla="*/ 11 w 11"/>
                    <a:gd name="T5" fmla="*/ 1 h 9"/>
                    <a:gd name="T6" fmla="*/ 5 w 11"/>
                    <a:gd name="T7" fmla="*/ 0 h 9"/>
                    <a:gd name="T8" fmla="*/ 0 w 11"/>
                    <a:gd name="T9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9">
                      <a:moveTo>
                        <a:pt x="0" y="4"/>
                      </a:moveTo>
                      <a:cubicBezTo>
                        <a:pt x="0" y="6"/>
                        <a:pt x="2" y="8"/>
                        <a:pt x="4" y="9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0" y="0"/>
                        <a:pt x="8" y="0"/>
                        <a:pt x="5" y="0"/>
                      </a:cubicBezTo>
                      <a:cubicBezTo>
                        <a:pt x="3" y="0"/>
                        <a:pt x="0" y="1"/>
                        <a:pt x="0" y="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61" name="Freeform 738"/>
                <p:cNvSpPr/>
                <p:nvPr/>
              </p:nvSpPr>
              <p:spPr bwMode="auto">
                <a:xfrm>
                  <a:off x="692" y="1212"/>
                  <a:ext cx="24" cy="13"/>
                </a:xfrm>
                <a:custGeom>
                  <a:avLst/>
                  <a:gdLst>
                    <a:gd name="T0" fmla="*/ 4 w 23"/>
                    <a:gd name="T1" fmla="*/ 13 h 13"/>
                    <a:gd name="T2" fmla="*/ 14 w 23"/>
                    <a:gd name="T3" fmla="*/ 10 h 13"/>
                    <a:gd name="T4" fmla="*/ 17 w 23"/>
                    <a:gd name="T5" fmla="*/ 11 h 13"/>
                    <a:gd name="T6" fmla="*/ 23 w 23"/>
                    <a:gd name="T7" fmla="*/ 5 h 13"/>
                    <a:gd name="T8" fmla="*/ 13 w 23"/>
                    <a:gd name="T9" fmla="*/ 0 h 13"/>
                    <a:gd name="T10" fmla="*/ 0 w 23"/>
                    <a:gd name="T11" fmla="*/ 13 h 13"/>
                    <a:gd name="T12" fmla="*/ 4 w 23"/>
                    <a:gd name="T13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" h="13">
                      <a:moveTo>
                        <a:pt x="4" y="13"/>
                      </a:moveTo>
                      <a:cubicBezTo>
                        <a:pt x="9" y="13"/>
                        <a:pt x="11" y="10"/>
                        <a:pt x="14" y="10"/>
                      </a:cubicBezTo>
                      <a:cubicBezTo>
                        <a:pt x="16" y="10"/>
                        <a:pt x="16" y="11"/>
                        <a:pt x="17" y="11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0" y="3"/>
                        <a:pt x="17" y="1"/>
                        <a:pt x="13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2" y="13"/>
                        <a:pt x="3" y="13"/>
                        <a:pt x="4" y="1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62" name="Freeform 739"/>
                <p:cNvSpPr/>
                <p:nvPr/>
              </p:nvSpPr>
              <p:spPr bwMode="auto">
                <a:xfrm>
                  <a:off x="688" y="1369"/>
                  <a:ext cx="7" cy="7"/>
                </a:xfrm>
                <a:custGeom>
                  <a:avLst/>
                  <a:gdLst>
                    <a:gd name="T0" fmla="*/ 2 w 7"/>
                    <a:gd name="T1" fmla="*/ 7 h 7"/>
                    <a:gd name="T2" fmla="*/ 7 w 7"/>
                    <a:gd name="T3" fmla="*/ 1 h 7"/>
                    <a:gd name="T4" fmla="*/ 6 w 7"/>
                    <a:gd name="T5" fmla="*/ 0 h 7"/>
                    <a:gd name="T6" fmla="*/ 0 w 7"/>
                    <a:gd name="T7" fmla="*/ 6 h 7"/>
                    <a:gd name="T8" fmla="*/ 2 w 7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7">
                      <a:moveTo>
                        <a:pt x="2" y="7"/>
                      </a:moveTo>
                      <a:cubicBezTo>
                        <a:pt x="5" y="7"/>
                        <a:pt x="5" y="3"/>
                        <a:pt x="7" y="1"/>
                      </a:cubicBezTo>
                      <a:cubicBezTo>
                        <a:pt x="7" y="0"/>
                        <a:pt x="6" y="0"/>
                        <a:pt x="6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63" name="Freeform 740"/>
                <p:cNvSpPr/>
                <p:nvPr/>
              </p:nvSpPr>
              <p:spPr bwMode="auto">
                <a:xfrm>
                  <a:off x="738" y="1295"/>
                  <a:ext cx="4" cy="2"/>
                </a:xfrm>
                <a:custGeom>
                  <a:avLst/>
                  <a:gdLst>
                    <a:gd name="T0" fmla="*/ 4 w 4"/>
                    <a:gd name="T1" fmla="*/ 1 h 2"/>
                    <a:gd name="T2" fmla="*/ 2 w 4"/>
                    <a:gd name="T3" fmla="*/ 0 h 2"/>
                    <a:gd name="T4" fmla="*/ 0 w 4"/>
                    <a:gd name="T5" fmla="*/ 2 h 2"/>
                    <a:gd name="T6" fmla="*/ 4 w 4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4" y="1"/>
                      </a:moveTo>
                      <a:cubicBezTo>
                        <a:pt x="3" y="1"/>
                        <a:pt x="3" y="0"/>
                        <a:pt x="2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1" y="2"/>
                        <a:pt x="4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64" name="Freeform 741"/>
                <p:cNvSpPr/>
                <p:nvPr/>
              </p:nvSpPr>
              <p:spPr bwMode="auto">
                <a:xfrm>
                  <a:off x="694" y="1276"/>
                  <a:ext cx="8" cy="6"/>
                </a:xfrm>
                <a:custGeom>
                  <a:avLst/>
                  <a:gdLst>
                    <a:gd name="T0" fmla="*/ 1 w 8"/>
                    <a:gd name="T1" fmla="*/ 6 h 6"/>
                    <a:gd name="T2" fmla="*/ 8 w 8"/>
                    <a:gd name="T3" fmla="*/ 0 h 6"/>
                    <a:gd name="T4" fmla="*/ 6 w 8"/>
                    <a:gd name="T5" fmla="*/ 0 h 6"/>
                    <a:gd name="T6" fmla="*/ 0 w 8"/>
                    <a:gd name="T7" fmla="*/ 6 h 6"/>
                    <a:gd name="T8" fmla="*/ 1 w 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6">
                      <a:moveTo>
                        <a:pt x="1" y="6"/>
                      </a:moveTo>
                      <a:cubicBezTo>
                        <a:pt x="5" y="6"/>
                        <a:pt x="7" y="3"/>
                        <a:pt x="8" y="0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1" y="6"/>
                        <a:pt x="1" y="6"/>
                        <a:pt x="1" y="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65" name="Freeform 742"/>
                <p:cNvSpPr/>
                <p:nvPr/>
              </p:nvSpPr>
              <p:spPr bwMode="auto">
                <a:xfrm>
                  <a:off x="609" y="1209"/>
                  <a:ext cx="28" cy="28"/>
                </a:xfrm>
                <a:custGeom>
                  <a:avLst/>
                  <a:gdLst>
                    <a:gd name="T0" fmla="*/ 5 w 28"/>
                    <a:gd name="T1" fmla="*/ 17 h 28"/>
                    <a:gd name="T2" fmla="*/ 0 w 28"/>
                    <a:gd name="T3" fmla="*/ 28 h 28"/>
                    <a:gd name="T4" fmla="*/ 28 w 28"/>
                    <a:gd name="T5" fmla="*/ 0 h 28"/>
                    <a:gd name="T6" fmla="*/ 7 w 28"/>
                    <a:gd name="T7" fmla="*/ 10 h 28"/>
                    <a:gd name="T8" fmla="*/ 5 w 28"/>
                    <a:gd name="T9" fmla="*/ 17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8" h="28">
                      <a:moveTo>
                        <a:pt x="5" y="17"/>
                      </a:moveTo>
                      <a:cubicBezTo>
                        <a:pt x="2" y="20"/>
                        <a:pt x="0" y="22"/>
                        <a:pt x="0" y="28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19" y="0"/>
                        <a:pt x="13" y="4"/>
                        <a:pt x="7" y="10"/>
                      </a:cubicBezTo>
                      <a:cubicBezTo>
                        <a:pt x="6" y="11"/>
                        <a:pt x="8" y="16"/>
                        <a:pt x="5" y="1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66" name="Freeform 743"/>
                <p:cNvSpPr/>
                <p:nvPr/>
              </p:nvSpPr>
              <p:spPr bwMode="auto">
                <a:xfrm>
                  <a:off x="613" y="1223"/>
                  <a:ext cx="25" cy="26"/>
                </a:xfrm>
                <a:custGeom>
                  <a:avLst/>
                  <a:gdLst>
                    <a:gd name="T0" fmla="*/ 25 w 25"/>
                    <a:gd name="T1" fmla="*/ 10 h 25"/>
                    <a:gd name="T2" fmla="*/ 25 w 25"/>
                    <a:gd name="T3" fmla="*/ 5 h 25"/>
                    <a:gd name="T4" fmla="*/ 23 w 25"/>
                    <a:gd name="T5" fmla="*/ 3 h 25"/>
                    <a:gd name="T6" fmla="*/ 23 w 25"/>
                    <a:gd name="T7" fmla="*/ 0 h 25"/>
                    <a:gd name="T8" fmla="*/ 0 w 25"/>
                    <a:gd name="T9" fmla="*/ 23 h 25"/>
                    <a:gd name="T10" fmla="*/ 1 w 25"/>
                    <a:gd name="T11" fmla="*/ 23 h 25"/>
                    <a:gd name="T12" fmla="*/ 13 w 25"/>
                    <a:gd name="T13" fmla="*/ 25 h 25"/>
                    <a:gd name="T14" fmla="*/ 25 w 25"/>
                    <a:gd name="T15" fmla="*/ 13 h 25"/>
                    <a:gd name="T16" fmla="*/ 25 w 25"/>
                    <a:gd name="T17" fmla="*/ 1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5" h="25">
                      <a:moveTo>
                        <a:pt x="25" y="10"/>
                      </a:moveTo>
                      <a:cubicBezTo>
                        <a:pt x="25" y="10"/>
                        <a:pt x="24" y="7"/>
                        <a:pt x="25" y="5"/>
                      </a:cubicBezTo>
                      <a:cubicBezTo>
                        <a:pt x="24" y="5"/>
                        <a:pt x="23" y="4"/>
                        <a:pt x="23" y="3"/>
                      </a:cubicBezTo>
                      <a:cubicBezTo>
                        <a:pt x="23" y="2"/>
                        <a:pt x="23" y="1"/>
                        <a:pt x="23" y="0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3"/>
                        <a:pt x="8" y="24"/>
                        <a:pt x="13" y="25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5" y="12"/>
                        <a:pt x="25" y="11"/>
                        <a:pt x="25" y="1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67" name="Freeform 744"/>
                <p:cNvSpPr/>
                <p:nvPr/>
              </p:nvSpPr>
              <p:spPr bwMode="auto">
                <a:xfrm>
                  <a:off x="616" y="1252"/>
                  <a:ext cx="7" cy="5"/>
                </a:xfrm>
                <a:custGeom>
                  <a:avLst/>
                  <a:gdLst>
                    <a:gd name="T0" fmla="*/ 0 w 7"/>
                    <a:gd name="T1" fmla="*/ 1 h 5"/>
                    <a:gd name="T2" fmla="*/ 2 w 7"/>
                    <a:gd name="T3" fmla="*/ 5 h 5"/>
                    <a:gd name="T4" fmla="*/ 7 w 7"/>
                    <a:gd name="T5" fmla="*/ 1 h 5"/>
                    <a:gd name="T6" fmla="*/ 0 w 7"/>
                    <a:gd name="T7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5">
                      <a:moveTo>
                        <a:pt x="0" y="1"/>
                      </a:moveTo>
                      <a:cubicBezTo>
                        <a:pt x="1" y="3"/>
                        <a:pt x="1" y="4"/>
                        <a:pt x="2" y="5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4" y="0"/>
                        <a:pt x="2" y="0"/>
                        <a:pt x="0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68" name="Freeform 745"/>
                <p:cNvSpPr/>
                <p:nvPr/>
              </p:nvSpPr>
              <p:spPr bwMode="auto">
                <a:xfrm>
                  <a:off x="645" y="1213"/>
                  <a:ext cx="2" cy="2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69" name="Freeform 746"/>
                <p:cNvSpPr/>
                <p:nvPr/>
              </p:nvSpPr>
              <p:spPr bwMode="auto">
                <a:xfrm>
                  <a:off x="643" y="1212"/>
                  <a:ext cx="19" cy="17"/>
                </a:xfrm>
                <a:custGeom>
                  <a:avLst/>
                  <a:gdLst>
                    <a:gd name="T0" fmla="*/ 0 w 19"/>
                    <a:gd name="T1" fmla="*/ 13 h 17"/>
                    <a:gd name="T2" fmla="*/ 2 w 19"/>
                    <a:gd name="T3" fmla="*/ 17 h 17"/>
                    <a:gd name="T4" fmla="*/ 19 w 19"/>
                    <a:gd name="T5" fmla="*/ 0 h 17"/>
                    <a:gd name="T6" fmla="*/ 0 w 19"/>
                    <a:gd name="T7" fmla="*/ 13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17">
                      <a:moveTo>
                        <a:pt x="0" y="13"/>
                      </a:moveTo>
                      <a:cubicBezTo>
                        <a:pt x="0" y="15"/>
                        <a:pt x="1" y="16"/>
                        <a:pt x="2" y="17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0" y="2"/>
                        <a:pt x="0" y="5"/>
                        <a:pt x="0" y="1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70" name="Freeform 747"/>
                <p:cNvSpPr/>
                <p:nvPr/>
              </p:nvSpPr>
              <p:spPr bwMode="auto">
                <a:xfrm>
                  <a:off x="628" y="1212"/>
                  <a:ext cx="54" cy="53"/>
                </a:xfrm>
                <a:custGeom>
                  <a:avLst/>
                  <a:gdLst>
                    <a:gd name="T0" fmla="*/ 48 w 54"/>
                    <a:gd name="T1" fmla="*/ 0 h 52"/>
                    <a:gd name="T2" fmla="*/ 0 w 54"/>
                    <a:gd name="T3" fmla="*/ 48 h 52"/>
                    <a:gd name="T4" fmla="*/ 7 w 54"/>
                    <a:gd name="T5" fmla="*/ 48 h 52"/>
                    <a:gd name="T6" fmla="*/ 11 w 54"/>
                    <a:gd name="T7" fmla="*/ 52 h 52"/>
                    <a:gd name="T8" fmla="*/ 54 w 54"/>
                    <a:gd name="T9" fmla="*/ 10 h 52"/>
                    <a:gd name="T10" fmla="*/ 48 w 54"/>
                    <a:gd name="T11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4" h="52">
                      <a:moveTo>
                        <a:pt x="48" y="0"/>
                      </a:move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7" y="48"/>
                        <a:pt x="7" y="48"/>
                        <a:pt x="7" y="48"/>
                      </a:cubicBezTo>
                      <a:cubicBezTo>
                        <a:pt x="8" y="50"/>
                        <a:pt x="9" y="51"/>
                        <a:pt x="11" y="52"/>
                      </a:cubicBezTo>
                      <a:cubicBezTo>
                        <a:pt x="54" y="10"/>
                        <a:pt x="54" y="10"/>
                        <a:pt x="54" y="10"/>
                      </a:cubicBezTo>
                      <a:cubicBezTo>
                        <a:pt x="53" y="6"/>
                        <a:pt x="51" y="2"/>
                        <a:pt x="48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71" name="Freeform 748"/>
                <p:cNvSpPr/>
                <p:nvPr/>
              </p:nvSpPr>
              <p:spPr bwMode="auto">
                <a:xfrm>
                  <a:off x="651" y="1225"/>
                  <a:ext cx="57" cy="42"/>
                </a:xfrm>
                <a:custGeom>
                  <a:avLst/>
                  <a:gdLst>
                    <a:gd name="T0" fmla="*/ 45 w 56"/>
                    <a:gd name="T1" fmla="*/ 7 h 41"/>
                    <a:gd name="T2" fmla="*/ 38 w 56"/>
                    <a:gd name="T3" fmla="*/ 5 h 41"/>
                    <a:gd name="T4" fmla="*/ 36 w 56"/>
                    <a:gd name="T5" fmla="*/ 5 h 41"/>
                    <a:gd name="T6" fmla="*/ 0 w 56"/>
                    <a:gd name="T7" fmla="*/ 41 h 41"/>
                    <a:gd name="T8" fmla="*/ 16 w 56"/>
                    <a:gd name="T9" fmla="*/ 41 h 41"/>
                    <a:gd name="T10" fmla="*/ 56 w 56"/>
                    <a:gd name="T11" fmla="*/ 0 h 41"/>
                    <a:gd name="T12" fmla="*/ 45 w 56"/>
                    <a:gd name="T13" fmla="*/ 7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6" h="41">
                      <a:moveTo>
                        <a:pt x="45" y="7"/>
                      </a:moveTo>
                      <a:cubicBezTo>
                        <a:pt x="43" y="7"/>
                        <a:pt x="41" y="5"/>
                        <a:pt x="38" y="5"/>
                      </a:cubicBezTo>
                      <a:cubicBezTo>
                        <a:pt x="37" y="5"/>
                        <a:pt x="37" y="5"/>
                        <a:pt x="36" y="5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5" y="41"/>
                        <a:pt x="10" y="41"/>
                        <a:pt x="16" y="41"/>
                      </a:cubicBezTo>
                      <a:cubicBezTo>
                        <a:pt x="56" y="0"/>
                        <a:pt x="56" y="0"/>
                        <a:pt x="56" y="0"/>
                      </a:cubicBezTo>
                      <a:cubicBezTo>
                        <a:pt x="51" y="1"/>
                        <a:pt x="50" y="7"/>
                        <a:pt x="45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72" name="Freeform 749"/>
                <p:cNvSpPr/>
                <p:nvPr/>
              </p:nvSpPr>
              <p:spPr bwMode="auto">
                <a:xfrm>
                  <a:off x="681" y="1226"/>
                  <a:ext cx="50" cy="47"/>
                </a:xfrm>
                <a:custGeom>
                  <a:avLst/>
                  <a:gdLst>
                    <a:gd name="T0" fmla="*/ 47 w 49"/>
                    <a:gd name="T1" fmla="*/ 3 h 46"/>
                    <a:gd name="T2" fmla="*/ 39 w 49"/>
                    <a:gd name="T3" fmla="*/ 0 h 46"/>
                    <a:gd name="T4" fmla="*/ 0 w 49"/>
                    <a:gd name="T5" fmla="*/ 40 h 46"/>
                    <a:gd name="T6" fmla="*/ 5 w 49"/>
                    <a:gd name="T7" fmla="*/ 40 h 46"/>
                    <a:gd name="T8" fmla="*/ 7 w 49"/>
                    <a:gd name="T9" fmla="*/ 46 h 46"/>
                    <a:gd name="T10" fmla="*/ 8 w 49"/>
                    <a:gd name="T11" fmla="*/ 46 h 46"/>
                    <a:gd name="T12" fmla="*/ 49 w 49"/>
                    <a:gd name="T13" fmla="*/ 5 h 46"/>
                    <a:gd name="T14" fmla="*/ 47 w 49"/>
                    <a:gd name="T15" fmla="*/ 3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9" h="46">
                      <a:moveTo>
                        <a:pt x="47" y="3"/>
                      </a:moveTo>
                      <a:cubicBezTo>
                        <a:pt x="46" y="2"/>
                        <a:pt x="42" y="1"/>
                        <a:pt x="39" y="0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2" y="40"/>
                        <a:pt x="3" y="40"/>
                        <a:pt x="5" y="40"/>
                      </a:cubicBezTo>
                      <a:cubicBezTo>
                        <a:pt x="4" y="42"/>
                        <a:pt x="3" y="46"/>
                        <a:pt x="7" y="46"/>
                      </a:cubicBezTo>
                      <a:cubicBezTo>
                        <a:pt x="7" y="46"/>
                        <a:pt x="8" y="46"/>
                        <a:pt x="8" y="46"/>
                      </a:cubicBezTo>
                      <a:cubicBezTo>
                        <a:pt x="49" y="5"/>
                        <a:pt x="49" y="5"/>
                        <a:pt x="49" y="5"/>
                      </a:cubicBezTo>
                      <a:cubicBezTo>
                        <a:pt x="49" y="4"/>
                        <a:pt x="48" y="4"/>
                        <a:pt x="47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73" name="Freeform 750"/>
                <p:cNvSpPr/>
                <p:nvPr/>
              </p:nvSpPr>
              <p:spPr bwMode="auto">
                <a:xfrm>
                  <a:off x="710" y="1239"/>
                  <a:ext cx="39" cy="35"/>
                </a:xfrm>
                <a:custGeom>
                  <a:avLst/>
                  <a:gdLst>
                    <a:gd name="T0" fmla="*/ 8 w 39"/>
                    <a:gd name="T1" fmla="*/ 35 h 35"/>
                    <a:gd name="T2" fmla="*/ 39 w 39"/>
                    <a:gd name="T3" fmla="*/ 4 h 35"/>
                    <a:gd name="T4" fmla="*/ 36 w 39"/>
                    <a:gd name="T5" fmla="*/ 4 h 35"/>
                    <a:gd name="T6" fmla="*/ 28 w 39"/>
                    <a:gd name="T7" fmla="*/ 0 h 35"/>
                    <a:gd name="T8" fmla="*/ 0 w 39"/>
                    <a:gd name="T9" fmla="*/ 28 h 35"/>
                    <a:gd name="T10" fmla="*/ 8 w 39"/>
                    <a:gd name="T11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9" h="35">
                      <a:moveTo>
                        <a:pt x="8" y="35"/>
                      </a:move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8" y="4"/>
                        <a:pt x="37" y="4"/>
                        <a:pt x="36" y="4"/>
                      </a:cubicBezTo>
                      <a:cubicBezTo>
                        <a:pt x="32" y="4"/>
                        <a:pt x="30" y="3"/>
                        <a:pt x="28" y="0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3" y="30"/>
                        <a:pt x="6" y="33"/>
                        <a:pt x="8" y="3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74" name="Freeform 751"/>
                <p:cNvSpPr/>
                <p:nvPr/>
              </p:nvSpPr>
              <p:spPr bwMode="auto">
                <a:xfrm>
                  <a:off x="723" y="1245"/>
                  <a:ext cx="46" cy="40"/>
                </a:xfrm>
                <a:custGeom>
                  <a:avLst/>
                  <a:gdLst>
                    <a:gd name="T0" fmla="*/ 4 w 46"/>
                    <a:gd name="T1" fmla="*/ 37 h 40"/>
                    <a:gd name="T2" fmla="*/ 13 w 46"/>
                    <a:gd name="T3" fmla="*/ 40 h 40"/>
                    <a:gd name="T4" fmla="*/ 46 w 46"/>
                    <a:gd name="T5" fmla="*/ 7 h 40"/>
                    <a:gd name="T6" fmla="*/ 40 w 46"/>
                    <a:gd name="T7" fmla="*/ 4 h 40"/>
                    <a:gd name="T8" fmla="*/ 38 w 46"/>
                    <a:gd name="T9" fmla="*/ 0 h 40"/>
                    <a:gd name="T10" fmla="*/ 0 w 46"/>
                    <a:gd name="T11" fmla="*/ 38 h 40"/>
                    <a:gd name="T12" fmla="*/ 4 w 46"/>
                    <a:gd name="T13" fmla="*/ 37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6" h="40">
                      <a:moveTo>
                        <a:pt x="4" y="37"/>
                      </a:moveTo>
                      <a:cubicBezTo>
                        <a:pt x="6" y="37"/>
                        <a:pt x="9" y="38"/>
                        <a:pt x="13" y="40"/>
                      </a:cubicBezTo>
                      <a:cubicBezTo>
                        <a:pt x="46" y="7"/>
                        <a:pt x="46" y="7"/>
                        <a:pt x="46" y="7"/>
                      </a:cubicBezTo>
                      <a:cubicBezTo>
                        <a:pt x="44" y="6"/>
                        <a:pt x="42" y="5"/>
                        <a:pt x="40" y="4"/>
                      </a:cubicBezTo>
                      <a:cubicBezTo>
                        <a:pt x="40" y="3"/>
                        <a:pt x="39" y="1"/>
                        <a:pt x="38" y="0"/>
                      </a:cubicBezTo>
                      <a:cubicBezTo>
                        <a:pt x="0" y="38"/>
                        <a:pt x="0" y="38"/>
                        <a:pt x="0" y="38"/>
                      </a:cubicBezTo>
                      <a:cubicBezTo>
                        <a:pt x="1" y="37"/>
                        <a:pt x="2" y="37"/>
                        <a:pt x="4" y="3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75" name="Freeform 752"/>
                <p:cNvSpPr/>
                <p:nvPr/>
              </p:nvSpPr>
              <p:spPr bwMode="auto">
                <a:xfrm>
                  <a:off x="704" y="1327"/>
                  <a:ext cx="19" cy="14"/>
                </a:xfrm>
                <a:custGeom>
                  <a:avLst/>
                  <a:gdLst>
                    <a:gd name="T0" fmla="*/ 11 w 18"/>
                    <a:gd name="T1" fmla="*/ 0 h 14"/>
                    <a:gd name="T2" fmla="*/ 0 w 18"/>
                    <a:gd name="T3" fmla="*/ 8 h 14"/>
                    <a:gd name="T4" fmla="*/ 4 w 18"/>
                    <a:gd name="T5" fmla="*/ 14 h 14"/>
                    <a:gd name="T6" fmla="*/ 18 w 18"/>
                    <a:gd name="T7" fmla="*/ 0 h 14"/>
                    <a:gd name="T8" fmla="*/ 11 w 18"/>
                    <a:gd name="T9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14">
                      <a:moveTo>
                        <a:pt x="11" y="0"/>
                      </a:moveTo>
                      <a:cubicBezTo>
                        <a:pt x="7" y="0"/>
                        <a:pt x="0" y="6"/>
                        <a:pt x="0" y="8"/>
                      </a:cubicBezTo>
                      <a:cubicBezTo>
                        <a:pt x="0" y="10"/>
                        <a:pt x="2" y="12"/>
                        <a:pt x="4" y="14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6" y="0"/>
                        <a:pt x="13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76" name="Freeform 753"/>
                <p:cNvSpPr/>
                <p:nvPr/>
              </p:nvSpPr>
              <p:spPr bwMode="auto">
                <a:xfrm>
                  <a:off x="744" y="1256"/>
                  <a:ext cx="42" cy="44"/>
                </a:xfrm>
                <a:custGeom>
                  <a:avLst/>
                  <a:gdLst>
                    <a:gd name="T0" fmla="*/ 40 w 42"/>
                    <a:gd name="T1" fmla="*/ 8 h 44"/>
                    <a:gd name="T2" fmla="*/ 40 w 42"/>
                    <a:gd name="T3" fmla="*/ 2 h 44"/>
                    <a:gd name="T4" fmla="*/ 35 w 42"/>
                    <a:gd name="T5" fmla="*/ 0 h 44"/>
                    <a:gd name="T6" fmla="*/ 0 w 42"/>
                    <a:gd name="T7" fmla="*/ 36 h 44"/>
                    <a:gd name="T8" fmla="*/ 6 w 42"/>
                    <a:gd name="T9" fmla="*/ 44 h 44"/>
                    <a:gd name="T10" fmla="*/ 42 w 42"/>
                    <a:gd name="T11" fmla="*/ 8 h 44"/>
                    <a:gd name="T12" fmla="*/ 40 w 42"/>
                    <a:gd name="T13" fmla="*/ 8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" h="44">
                      <a:moveTo>
                        <a:pt x="40" y="8"/>
                      </a:moveTo>
                      <a:cubicBezTo>
                        <a:pt x="40" y="2"/>
                        <a:pt x="40" y="2"/>
                        <a:pt x="40" y="2"/>
                      </a:cubicBezTo>
                      <a:cubicBezTo>
                        <a:pt x="38" y="2"/>
                        <a:pt x="37" y="1"/>
                        <a:pt x="35" y="0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3" y="38"/>
                        <a:pt x="5" y="41"/>
                        <a:pt x="6" y="44"/>
                      </a:cubicBezTo>
                      <a:cubicBezTo>
                        <a:pt x="42" y="8"/>
                        <a:pt x="42" y="8"/>
                        <a:pt x="42" y="8"/>
                      </a:cubicBezTo>
                      <a:lnTo>
                        <a:pt x="40" y="8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77" name="Freeform 754"/>
                <p:cNvSpPr/>
                <p:nvPr/>
              </p:nvSpPr>
              <p:spPr bwMode="auto">
                <a:xfrm>
                  <a:off x="724" y="1274"/>
                  <a:ext cx="73" cy="68"/>
                </a:xfrm>
                <a:custGeom>
                  <a:avLst/>
                  <a:gdLst>
                    <a:gd name="T0" fmla="*/ 64 w 73"/>
                    <a:gd name="T1" fmla="*/ 9 h 68"/>
                    <a:gd name="T2" fmla="*/ 73 w 73"/>
                    <a:gd name="T3" fmla="*/ 2 h 68"/>
                    <a:gd name="T4" fmla="*/ 69 w 73"/>
                    <a:gd name="T5" fmla="*/ 0 h 68"/>
                    <a:gd name="T6" fmla="*/ 66 w 73"/>
                    <a:gd name="T7" fmla="*/ 0 h 68"/>
                    <a:gd name="T8" fmla="*/ 16 w 73"/>
                    <a:gd name="T9" fmla="*/ 50 h 68"/>
                    <a:gd name="T10" fmla="*/ 16 w 73"/>
                    <a:gd name="T11" fmla="*/ 50 h 68"/>
                    <a:gd name="T12" fmla="*/ 15 w 73"/>
                    <a:gd name="T13" fmla="*/ 51 h 68"/>
                    <a:gd name="T14" fmla="*/ 0 w 73"/>
                    <a:gd name="T15" fmla="*/ 66 h 68"/>
                    <a:gd name="T16" fmla="*/ 1 w 73"/>
                    <a:gd name="T17" fmla="*/ 66 h 68"/>
                    <a:gd name="T18" fmla="*/ 6 w 73"/>
                    <a:gd name="T19" fmla="*/ 68 h 68"/>
                    <a:gd name="T20" fmla="*/ 11 w 73"/>
                    <a:gd name="T21" fmla="*/ 64 h 68"/>
                    <a:gd name="T22" fmla="*/ 15 w 73"/>
                    <a:gd name="T23" fmla="*/ 66 h 68"/>
                    <a:gd name="T24" fmla="*/ 70 w 73"/>
                    <a:gd name="T25" fmla="*/ 11 h 68"/>
                    <a:gd name="T26" fmla="*/ 64 w 73"/>
                    <a:gd name="T27" fmla="*/ 9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3" h="68">
                      <a:moveTo>
                        <a:pt x="64" y="9"/>
                      </a:moveTo>
                      <a:cubicBezTo>
                        <a:pt x="66" y="5"/>
                        <a:pt x="69" y="5"/>
                        <a:pt x="73" y="2"/>
                      </a:cubicBezTo>
                      <a:cubicBezTo>
                        <a:pt x="72" y="1"/>
                        <a:pt x="70" y="0"/>
                        <a:pt x="69" y="0"/>
                      </a:cubicBezTo>
                      <a:cubicBezTo>
                        <a:pt x="68" y="0"/>
                        <a:pt x="67" y="0"/>
                        <a:pt x="66" y="0"/>
                      </a:cubicBezTo>
                      <a:cubicBezTo>
                        <a:pt x="16" y="50"/>
                        <a:pt x="16" y="50"/>
                        <a:pt x="16" y="50"/>
                      </a:cubicBezTo>
                      <a:cubicBezTo>
                        <a:pt x="16" y="50"/>
                        <a:pt x="16" y="50"/>
                        <a:pt x="16" y="50"/>
                      </a:cubicBezTo>
                      <a:cubicBezTo>
                        <a:pt x="16" y="50"/>
                        <a:pt x="15" y="51"/>
                        <a:pt x="15" y="51"/>
                      </a:cubicBezTo>
                      <a:cubicBezTo>
                        <a:pt x="0" y="66"/>
                        <a:pt x="0" y="66"/>
                        <a:pt x="0" y="66"/>
                      </a:cubicBezTo>
                      <a:cubicBezTo>
                        <a:pt x="0" y="66"/>
                        <a:pt x="1" y="66"/>
                        <a:pt x="1" y="66"/>
                      </a:cubicBezTo>
                      <a:cubicBezTo>
                        <a:pt x="3" y="66"/>
                        <a:pt x="3" y="68"/>
                        <a:pt x="6" y="68"/>
                      </a:cubicBezTo>
                      <a:cubicBezTo>
                        <a:pt x="8" y="68"/>
                        <a:pt x="10" y="66"/>
                        <a:pt x="11" y="64"/>
                      </a:cubicBezTo>
                      <a:cubicBezTo>
                        <a:pt x="13" y="64"/>
                        <a:pt x="14" y="65"/>
                        <a:pt x="15" y="66"/>
                      </a:cubicBezTo>
                      <a:cubicBezTo>
                        <a:pt x="70" y="11"/>
                        <a:pt x="70" y="11"/>
                        <a:pt x="70" y="11"/>
                      </a:cubicBezTo>
                      <a:cubicBezTo>
                        <a:pt x="67" y="11"/>
                        <a:pt x="66" y="10"/>
                        <a:pt x="64" y="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78" name="Freeform 755"/>
                <p:cNvSpPr/>
                <p:nvPr/>
              </p:nvSpPr>
              <p:spPr bwMode="auto">
                <a:xfrm>
                  <a:off x="794" y="1270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79" name="Freeform 756"/>
                <p:cNvSpPr/>
                <p:nvPr/>
              </p:nvSpPr>
              <p:spPr bwMode="auto">
                <a:xfrm>
                  <a:off x="747" y="1292"/>
                  <a:ext cx="63" cy="59"/>
                </a:xfrm>
                <a:custGeom>
                  <a:avLst/>
                  <a:gdLst>
                    <a:gd name="T0" fmla="*/ 9 w 63"/>
                    <a:gd name="T1" fmla="*/ 59 h 59"/>
                    <a:gd name="T2" fmla="*/ 43 w 63"/>
                    <a:gd name="T3" fmla="*/ 26 h 59"/>
                    <a:gd name="T4" fmla="*/ 39 w 63"/>
                    <a:gd name="T5" fmla="*/ 25 h 59"/>
                    <a:gd name="T6" fmla="*/ 45 w 63"/>
                    <a:gd name="T7" fmla="*/ 22 h 59"/>
                    <a:gd name="T8" fmla="*/ 46 w 63"/>
                    <a:gd name="T9" fmla="*/ 22 h 59"/>
                    <a:gd name="T10" fmla="*/ 63 w 63"/>
                    <a:gd name="T11" fmla="*/ 6 h 59"/>
                    <a:gd name="T12" fmla="*/ 63 w 63"/>
                    <a:gd name="T13" fmla="*/ 3 h 59"/>
                    <a:gd name="T14" fmla="*/ 54 w 63"/>
                    <a:gd name="T15" fmla="*/ 0 h 59"/>
                    <a:gd name="T16" fmla="*/ 0 w 63"/>
                    <a:gd name="T17" fmla="*/ 54 h 59"/>
                    <a:gd name="T18" fmla="*/ 9 w 63"/>
                    <a:gd name="T19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3" h="59">
                      <a:moveTo>
                        <a:pt x="9" y="59"/>
                      </a:moveTo>
                      <a:cubicBezTo>
                        <a:pt x="43" y="26"/>
                        <a:pt x="43" y="26"/>
                        <a:pt x="43" y="26"/>
                      </a:cubicBezTo>
                      <a:cubicBezTo>
                        <a:pt x="41" y="26"/>
                        <a:pt x="41" y="26"/>
                        <a:pt x="39" y="25"/>
                      </a:cubicBezTo>
                      <a:cubicBezTo>
                        <a:pt x="39" y="25"/>
                        <a:pt x="43" y="22"/>
                        <a:pt x="45" y="22"/>
                      </a:cubicBezTo>
                      <a:cubicBezTo>
                        <a:pt x="45" y="22"/>
                        <a:pt x="46" y="22"/>
                        <a:pt x="46" y="22"/>
                      </a:cubicBezTo>
                      <a:cubicBezTo>
                        <a:pt x="63" y="6"/>
                        <a:pt x="63" y="6"/>
                        <a:pt x="63" y="6"/>
                      </a:cubicBezTo>
                      <a:cubicBezTo>
                        <a:pt x="63" y="5"/>
                        <a:pt x="63" y="4"/>
                        <a:pt x="63" y="3"/>
                      </a:cubicBezTo>
                      <a:cubicBezTo>
                        <a:pt x="60" y="2"/>
                        <a:pt x="56" y="2"/>
                        <a:pt x="54" y="0"/>
                      </a:cubicBezTo>
                      <a:cubicBezTo>
                        <a:pt x="0" y="54"/>
                        <a:pt x="0" y="54"/>
                        <a:pt x="0" y="54"/>
                      </a:cubicBezTo>
                      <a:cubicBezTo>
                        <a:pt x="3" y="56"/>
                        <a:pt x="6" y="58"/>
                        <a:pt x="9" y="5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80" name="Freeform 757"/>
                <p:cNvSpPr/>
                <p:nvPr/>
              </p:nvSpPr>
              <p:spPr bwMode="auto">
                <a:xfrm>
                  <a:off x="762" y="1329"/>
                  <a:ext cx="38" cy="34"/>
                </a:xfrm>
                <a:custGeom>
                  <a:avLst/>
                  <a:gdLst>
                    <a:gd name="T0" fmla="*/ 19 w 38"/>
                    <a:gd name="T1" fmla="*/ 22 h 34"/>
                    <a:gd name="T2" fmla="*/ 23 w 38"/>
                    <a:gd name="T3" fmla="*/ 22 h 34"/>
                    <a:gd name="T4" fmla="*/ 23 w 38"/>
                    <a:gd name="T5" fmla="*/ 22 h 34"/>
                    <a:gd name="T6" fmla="*/ 38 w 38"/>
                    <a:gd name="T7" fmla="*/ 7 h 34"/>
                    <a:gd name="T8" fmla="*/ 36 w 38"/>
                    <a:gd name="T9" fmla="*/ 7 h 34"/>
                    <a:gd name="T10" fmla="*/ 31 w 38"/>
                    <a:gd name="T11" fmla="*/ 0 h 34"/>
                    <a:gd name="T12" fmla="*/ 0 w 38"/>
                    <a:gd name="T13" fmla="*/ 31 h 34"/>
                    <a:gd name="T14" fmla="*/ 11 w 38"/>
                    <a:gd name="T15" fmla="*/ 34 h 34"/>
                    <a:gd name="T16" fmla="*/ 21 w 38"/>
                    <a:gd name="T17" fmla="*/ 24 h 34"/>
                    <a:gd name="T18" fmla="*/ 19 w 38"/>
                    <a:gd name="T19" fmla="*/ 22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" h="34">
                      <a:moveTo>
                        <a:pt x="19" y="22"/>
                      </a:move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23" y="22"/>
                        <a:pt x="23" y="22"/>
                        <a:pt x="23" y="22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37" y="7"/>
                        <a:pt x="37" y="7"/>
                        <a:pt x="36" y="7"/>
                      </a:cubicBezTo>
                      <a:cubicBezTo>
                        <a:pt x="34" y="6"/>
                        <a:pt x="32" y="2"/>
                        <a:pt x="31" y="0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4" y="32"/>
                        <a:pt x="8" y="33"/>
                        <a:pt x="11" y="34"/>
                      </a:cubicBezTo>
                      <a:cubicBezTo>
                        <a:pt x="21" y="24"/>
                        <a:pt x="21" y="24"/>
                        <a:pt x="21" y="24"/>
                      </a:cubicBezTo>
                      <a:cubicBezTo>
                        <a:pt x="20" y="23"/>
                        <a:pt x="20" y="23"/>
                        <a:pt x="19" y="2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81" name="Freeform 758"/>
                <p:cNvSpPr/>
                <p:nvPr/>
              </p:nvSpPr>
              <p:spPr bwMode="auto">
                <a:xfrm>
                  <a:off x="802" y="1301"/>
                  <a:ext cx="27" cy="27"/>
                </a:xfrm>
                <a:custGeom>
                  <a:avLst/>
                  <a:gdLst>
                    <a:gd name="T0" fmla="*/ 7 w 27"/>
                    <a:gd name="T1" fmla="*/ 27 h 27"/>
                    <a:gd name="T2" fmla="*/ 27 w 27"/>
                    <a:gd name="T3" fmla="*/ 6 h 27"/>
                    <a:gd name="T4" fmla="*/ 23 w 27"/>
                    <a:gd name="T5" fmla="*/ 5 h 27"/>
                    <a:gd name="T6" fmla="*/ 15 w 27"/>
                    <a:gd name="T7" fmla="*/ 3 h 27"/>
                    <a:gd name="T8" fmla="*/ 0 w 27"/>
                    <a:gd name="T9" fmla="*/ 18 h 27"/>
                    <a:gd name="T10" fmla="*/ 7 w 27"/>
                    <a:gd name="T11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27">
                      <a:moveTo>
                        <a:pt x="7" y="27"/>
                      </a:move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6" y="6"/>
                        <a:pt x="25" y="6"/>
                        <a:pt x="23" y="5"/>
                      </a:cubicBezTo>
                      <a:cubicBezTo>
                        <a:pt x="21" y="0"/>
                        <a:pt x="20" y="3"/>
                        <a:pt x="15" y="3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3" y="21"/>
                        <a:pt x="5" y="24"/>
                        <a:pt x="7" y="2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82" name="Freeform 759"/>
                <p:cNvSpPr/>
                <p:nvPr/>
              </p:nvSpPr>
              <p:spPr bwMode="auto">
                <a:xfrm>
                  <a:off x="795" y="1341"/>
                  <a:ext cx="20" cy="19"/>
                </a:xfrm>
                <a:custGeom>
                  <a:avLst/>
                  <a:gdLst>
                    <a:gd name="T0" fmla="*/ 10 w 20"/>
                    <a:gd name="T1" fmla="*/ 19 h 19"/>
                    <a:gd name="T2" fmla="*/ 20 w 20"/>
                    <a:gd name="T3" fmla="*/ 9 h 19"/>
                    <a:gd name="T4" fmla="*/ 15 w 20"/>
                    <a:gd name="T5" fmla="*/ 3 h 19"/>
                    <a:gd name="T6" fmla="*/ 15 w 20"/>
                    <a:gd name="T7" fmla="*/ 0 h 19"/>
                    <a:gd name="T8" fmla="*/ 0 w 20"/>
                    <a:gd name="T9" fmla="*/ 15 h 19"/>
                    <a:gd name="T10" fmla="*/ 10 w 20"/>
                    <a:gd name="T11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0" h="19">
                      <a:moveTo>
                        <a:pt x="10" y="19"/>
                      </a:move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19" y="7"/>
                        <a:pt x="15" y="5"/>
                        <a:pt x="15" y="3"/>
                      </a:cubicBezTo>
                      <a:cubicBezTo>
                        <a:pt x="15" y="2"/>
                        <a:pt x="15" y="2"/>
                        <a:pt x="15" y="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3" y="17"/>
                        <a:pt x="7" y="18"/>
                        <a:pt x="10" y="1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83" name="Freeform 760"/>
                <p:cNvSpPr/>
                <p:nvPr/>
              </p:nvSpPr>
              <p:spPr bwMode="auto">
                <a:xfrm>
                  <a:off x="784" y="1359"/>
                  <a:ext cx="16" cy="11"/>
                </a:xfrm>
                <a:custGeom>
                  <a:avLst/>
                  <a:gdLst>
                    <a:gd name="T0" fmla="*/ 8 w 16"/>
                    <a:gd name="T1" fmla="*/ 0 h 11"/>
                    <a:gd name="T2" fmla="*/ 0 w 16"/>
                    <a:gd name="T3" fmla="*/ 8 h 11"/>
                    <a:gd name="T4" fmla="*/ 11 w 16"/>
                    <a:gd name="T5" fmla="*/ 11 h 11"/>
                    <a:gd name="T6" fmla="*/ 16 w 16"/>
                    <a:gd name="T7" fmla="*/ 7 h 11"/>
                    <a:gd name="T8" fmla="*/ 8 w 16"/>
                    <a:gd name="T9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1">
                      <a:moveTo>
                        <a:pt x="8" y="0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3" y="9"/>
                        <a:pt x="7" y="9"/>
                        <a:pt x="11" y="11"/>
                      </a:cubicBez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4" y="4"/>
                        <a:pt x="11" y="2"/>
                        <a:pt x="8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84" name="Freeform 761"/>
                <p:cNvSpPr/>
                <p:nvPr/>
              </p:nvSpPr>
              <p:spPr bwMode="auto">
                <a:xfrm>
                  <a:off x="833" y="1313"/>
                  <a:ext cx="5" cy="5"/>
                </a:xfrm>
                <a:custGeom>
                  <a:avLst/>
                  <a:gdLst>
                    <a:gd name="T0" fmla="*/ 5 w 5"/>
                    <a:gd name="T1" fmla="*/ 1 h 5"/>
                    <a:gd name="T2" fmla="*/ 5 w 5"/>
                    <a:gd name="T3" fmla="*/ 0 h 5"/>
                    <a:gd name="T4" fmla="*/ 0 w 5"/>
                    <a:gd name="T5" fmla="*/ 5 h 5"/>
                    <a:gd name="T6" fmla="*/ 5 w 5"/>
                    <a:gd name="T7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5">
                      <a:moveTo>
                        <a:pt x="5" y="1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5" y="3"/>
                        <a:pt x="5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85" name="Freeform 762"/>
                <p:cNvSpPr/>
                <p:nvPr/>
              </p:nvSpPr>
              <p:spPr bwMode="auto">
                <a:xfrm>
                  <a:off x="818" y="1327"/>
                  <a:ext cx="5" cy="6"/>
                </a:xfrm>
                <a:custGeom>
                  <a:avLst/>
                  <a:gdLst>
                    <a:gd name="T0" fmla="*/ 5 w 5"/>
                    <a:gd name="T1" fmla="*/ 0 h 6"/>
                    <a:gd name="T2" fmla="*/ 0 w 5"/>
                    <a:gd name="T3" fmla="*/ 6 h 6"/>
                    <a:gd name="T4" fmla="*/ 2 w 5"/>
                    <a:gd name="T5" fmla="*/ 6 h 6"/>
                    <a:gd name="T6" fmla="*/ 5 w 5"/>
                    <a:gd name="T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6">
                      <a:moveTo>
                        <a:pt x="5" y="0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4" y="6"/>
                        <a:pt x="5" y="3"/>
                        <a:pt x="5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86" name="Freeform 763"/>
                <p:cNvSpPr/>
                <p:nvPr/>
              </p:nvSpPr>
              <p:spPr bwMode="auto">
                <a:xfrm>
                  <a:off x="826" y="1321"/>
                  <a:ext cx="4" cy="4"/>
                </a:xfrm>
                <a:custGeom>
                  <a:avLst/>
                  <a:gdLst>
                    <a:gd name="T0" fmla="*/ 4 w 4"/>
                    <a:gd name="T1" fmla="*/ 1 h 4"/>
                    <a:gd name="T2" fmla="*/ 4 w 4"/>
                    <a:gd name="T3" fmla="*/ 0 h 4"/>
                    <a:gd name="T4" fmla="*/ 0 w 4"/>
                    <a:gd name="T5" fmla="*/ 4 h 4"/>
                    <a:gd name="T6" fmla="*/ 4 w 4"/>
                    <a:gd name="T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4">
                      <a:moveTo>
                        <a:pt x="4" y="1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3" y="3"/>
                        <a:pt x="4" y="2"/>
                        <a:pt x="4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87" name="Freeform 764"/>
                <p:cNvSpPr/>
                <p:nvPr/>
              </p:nvSpPr>
              <p:spPr bwMode="auto">
                <a:xfrm>
                  <a:off x="708" y="1355"/>
                  <a:ext cx="2" cy="1"/>
                </a:xfrm>
                <a:custGeom>
                  <a:avLst/>
                  <a:gdLst>
                    <a:gd name="T0" fmla="*/ 2 w 2"/>
                    <a:gd name="T1" fmla="*/ 0 h 1"/>
                    <a:gd name="T2" fmla="*/ 1 w 2"/>
                    <a:gd name="T3" fmla="*/ 0 h 1"/>
                    <a:gd name="T4" fmla="*/ 0 w 2"/>
                    <a:gd name="T5" fmla="*/ 1 h 1"/>
                    <a:gd name="T6" fmla="*/ 2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88" name="Freeform 765"/>
                <p:cNvSpPr/>
                <p:nvPr/>
              </p:nvSpPr>
              <p:spPr bwMode="auto">
                <a:xfrm>
                  <a:off x="656" y="1319"/>
                  <a:ext cx="6" cy="6"/>
                </a:xfrm>
                <a:custGeom>
                  <a:avLst/>
                  <a:gdLst>
                    <a:gd name="T0" fmla="*/ 6 w 6"/>
                    <a:gd name="T1" fmla="*/ 6 h 6"/>
                    <a:gd name="T2" fmla="*/ 0 w 6"/>
                    <a:gd name="T3" fmla="*/ 2 h 6"/>
                    <a:gd name="T4" fmla="*/ 6 w 6"/>
                    <a:gd name="T5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6">
                      <a:moveTo>
                        <a:pt x="6" y="6"/>
                      </a:moveTo>
                      <a:cubicBezTo>
                        <a:pt x="4" y="4"/>
                        <a:pt x="4" y="0"/>
                        <a:pt x="0" y="2"/>
                      </a:cubicBezTo>
                      <a:cubicBezTo>
                        <a:pt x="0" y="4"/>
                        <a:pt x="2" y="6"/>
                        <a:pt x="6" y="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89" name="Freeform 766"/>
                <p:cNvSpPr/>
                <p:nvPr/>
              </p:nvSpPr>
              <p:spPr bwMode="auto">
                <a:xfrm>
                  <a:off x="595" y="1069"/>
                  <a:ext cx="7" cy="7"/>
                </a:xfrm>
                <a:custGeom>
                  <a:avLst/>
                  <a:gdLst>
                    <a:gd name="T0" fmla="*/ 0 w 7"/>
                    <a:gd name="T1" fmla="*/ 7 h 7"/>
                    <a:gd name="T2" fmla="*/ 0 w 7"/>
                    <a:gd name="T3" fmla="*/ 7 h 7"/>
                    <a:gd name="T4" fmla="*/ 7 w 7"/>
                    <a:gd name="T5" fmla="*/ 0 h 7"/>
                    <a:gd name="T6" fmla="*/ 0 w 7"/>
                    <a:gd name="T7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" h="7">
                      <a:moveTo>
                        <a:pt x="0" y="7"/>
                      </a:move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1"/>
                        <a:pt x="1" y="4"/>
                        <a:pt x="0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90" name="Freeform 767"/>
                <p:cNvSpPr/>
                <p:nvPr/>
              </p:nvSpPr>
              <p:spPr bwMode="auto">
                <a:xfrm>
                  <a:off x="610" y="1076"/>
                  <a:ext cx="14" cy="9"/>
                </a:xfrm>
                <a:custGeom>
                  <a:avLst/>
                  <a:gdLst>
                    <a:gd name="T0" fmla="*/ 0 w 14"/>
                    <a:gd name="T1" fmla="*/ 8 h 8"/>
                    <a:gd name="T2" fmla="*/ 6 w 14"/>
                    <a:gd name="T3" fmla="*/ 8 h 8"/>
                    <a:gd name="T4" fmla="*/ 14 w 14"/>
                    <a:gd name="T5" fmla="*/ 0 h 8"/>
                    <a:gd name="T6" fmla="*/ 0 w 14"/>
                    <a:gd name="T7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" h="8">
                      <a:moveTo>
                        <a:pt x="0" y="8"/>
                      </a:moveTo>
                      <a:cubicBezTo>
                        <a:pt x="1" y="8"/>
                        <a:pt x="3" y="8"/>
                        <a:pt x="6" y="8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8" y="2"/>
                        <a:pt x="3" y="2"/>
                        <a:pt x="0" y="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91" name="Freeform 768"/>
                <p:cNvSpPr/>
                <p:nvPr/>
              </p:nvSpPr>
              <p:spPr bwMode="auto">
                <a:xfrm>
                  <a:off x="607" y="1056"/>
                  <a:ext cx="36" cy="24"/>
                </a:xfrm>
                <a:custGeom>
                  <a:avLst/>
                  <a:gdLst>
                    <a:gd name="T0" fmla="*/ 7 w 36"/>
                    <a:gd name="T1" fmla="*/ 17 h 24"/>
                    <a:gd name="T2" fmla="*/ 3 w 36"/>
                    <a:gd name="T3" fmla="*/ 19 h 24"/>
                    <a:gd name="T4" fmla="*/ 0 w 36"/>
                    <a:gd name="T5" fmla="*/ 22 h 24"/>
                    <a:gd name="T6" fmla="*/ 4 w 36"/>
                    <a:gd name="T7" fmla="*/ 24 h 24"/>
                    <a:gd name="T8" fmla="*/ 15 w 36"/>
                    <a:gd name="T9" fmla="*/ 19 h 24"/>
                    <a:gd name="T10" fmla="*/ 18 w 36"/>
                    <a:gd name="T11" fmla="*/ 19 h 24"/>
                    <a:gd name="T12" fmla="*/ 36 w 36"/>
                    <a:gd name="T13" fmla="*/ 0 h 24"/>
                    <a:gd name="T14" fmla="*/ 35 w 36"/>
                    <a:gd name="T15" fmla="*/ 0 h 24"/>
                    <a:gd name="T16" fmla="*/ 24 w 36"/>
                    <a:gd name="T17" fmla="*/ 7 h 24"/>
                    <a:gd name="T18" fmla="*/ 22 w 36"/>
                    <a:gd name="T19" fmla="*/ 9 h 24"/>
                    <a:gd name="T20" fmla="*/ 16 w 36"/>
                    <a:gd name="T21" fmla="*/ 9 h 24"/>
                    <a:gd name="T22" fmla="*/ 13 w 36"/>
                    <a:gd name="T23" fmla="*/ 9 h 24"/>
                    <a:gd name="T24" fmla="*/ 5 w 36"/>
                    <a:gd name="T25" fmla="*/ 17 h 24"/>
                    <a:gd name="T26" fmla="*/ 7 w 36"/>
                    <a:gd name="T27" fmla="*/ 17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6" h="24">
                      <a:moveTo>
                        <a:pt x="7" y="17"/>
                      </a:moveTo>
                      <a:cubicBezTo>
                        <a:pt x="5" y="18"/>
                        <a:pt x="4" y="18"/>
                        <a:pt x="3" y="19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" y="23"/>
                        <a:pt x="3" y="24"/>
                        <a:pt x="4" y="24"/>
                      </a:cubicBezTo>
                      <a:cubicBezTo>
                        <a:pt x="9" y="24"/>
                        <a:pt x="9" y="19"/>
                        <a:pt x="15" y="19"/>
                      </a:cubicBezTo>
                      <a:cubicBezTo>
                        <a:pt x="16" y="19"/>
                        <a:pt x="17" y="19"/>
                        <a:pt x="18" y="19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36" y="0"/>
                        <a:pt x="36" y="0"/>
                        <a:pt x="35" y="0"/>
                      </a:cubicBezTo>
                      <a:cubicBezTo>
                        <a:pt x="29" y="0"/>
                        <a:pt x="33" y="7"/>
                        <a:pt x="24" y="7"/>
                      </a:cubicBezTo>
                      <a:cubicBezTo>
                        <a:pt x="24" y="8"/>
                        <a:pt x="23" y="9"/>
                        <a:pt x="22" y="9"/>
                      </a:cubicBezTo>
                      <a:cubicBezTo>
                        <a:pt x="21" y="9"/>
                        <a:pt x="19" y="9"/>
                        <a:pt x="16" y="9"/>
                      </a:cubicBezTo>
                      <a:cubicBezTo>
                        <a:pt x="15" y="9"/>
                        <a:pt x="14" y="9"/>
                        <a:pt x="13" y="9"/>
                      </a:cubicBezTo>
                      <a:cubicBezTo>
                        <a:pt x="5" y="17"/>
                        <a:pt x="5" y="17"/>
                        <a:pt x="5" y="17"/>
                      </a:cubicBezTo>
                      <a:lnTo>
                        <a:pt x="7" y="17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92" name="Freeform 769"/>
                <p:cNvSpPr/>
                <p:nvPr/>
              </p:nvSpPr>
              <p:spPr bwMode="auto">
                <a:xfrm>
                  <a:off x="623" y="1050"/>
                  <a:ext cx="55" cy="43"/>
                </a:xfrm>
                <a:custGeom>
                  <a:avLst/>
                  <a:gdLst>
                    <a:gd name="T0" fmla="*/ 8 w 55"/>
                    <a:gd name="T1" fmla="*/ 42 h 42"/>
                    <a:gd name="T2" fmla="*/ 14 w 55"/>
                    <a:gd name="T3" fmla="*/ 39 h 42"/>
                    <a:gd name="T4" fmla="*/ 17 w 55"/>
                    <a:gd name="T5" fmla="*/ 39 h 42"/>
                    <a:gd name="T6" fmla="*/ 55 w 55"/>
                    <a:gd name="T7" fmla="*/ 1 h 42"/>
                    <a:gd name="T8" fmla="*/ 52 w 55"/>
                    <a:gd name="T9" fmla="*/ 0 h 42"/>
                    <a:gd name="T10" fmla="*/ 38 w 55"/>
                    <a:gd name="T11" fmla="*/ 12 h 42"/>
                    <a:gd name="T12" fmla="*/ 31 w 55"/>
                    <a:gd name="T13" fmla="*/ 10 h 42"/>
                    <a:gd name="T14" fmla="*/ 0 w 55"/>
                    <a:gd name="T15" fmla="*/ 41 h 42"/>
                    <a:gd name="T16" fmla="*/ 8 w 55"/>
                    <a:gd name="T17" fmla="*/ 42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5" h="42">
                      <a:moveTo>
                        <a:pt x="8" y="42"/>
                      </a:moveTo>
                      <a:cubicBezTo>
                        <a:pt x="11" y="42"/>
                        <a:pt x="12" y="41"/>
                        <a:pt x="14" y="39"/>
                      </a:cubicBezTo>
                      <a:cubicBezTo>
                        <a:pt x="17" y="39"/>
                        <a:pt x="17" y="39"/>
                        <a:pt x="17" y="39"/>
                      </a:cubicBezTo>
                      <a:cubicBezTo>
                        <a:pt x="55" y="1"/>
                        <a:pt x="55" y="1"/>
                        <a:pt x="55" y="1"/>
                      </a:cubicBezTo>
                      <a:cubicBezTo>
                        <a:pt x="54" y="1"/>
                        <a:pt x="54" y="0"/>
                        <a:pt x="52" y="0"/>
                      </a:cubicBezTo>
                      <a:cubicBezTo>
                        <a:pt x="44" y="0"/>
                        <a:pt x="40" y="6"/>
                        <a:pt x="38" y="12"/>
                      </a:cubicBezTo>
                      <a:cubicBezTo>
                        <a:pt x="37" y="12"/>
                        <a:pt x="34" y="11"/>
                        <a:pt x="31" y="10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3" y="42"/>
                        <a:pt x="6" y="42"/>
                        <a:pt x="8" y="42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93" name="Freeform 770"/>
                <p:cNvSpPr/>
                <p:nvPr/>
              </p:nvSpPr>
              <p:spPr bwMode="auto">
                <a:xfrm>
                  <a:off x="637" y="1098"/>
                  <a:ext cx="21" cy="13"/>
                </a:xfrm>
                <a:custGeom>
                  <a:avLst/>
                  <a:gdLst>
                    <a:gd name="T0" fmla="*/ 21 w 21"/>
                    <a:gd name="T1" fmla="*/ 2 h 13"/>
                    <a:gd name="T2" fmla="*/ 19 w 21"/>
                    <a:gd name="T3" fmla="*/ 1 h 13"/>
                    <a:gd name="T4" fmla="*/ 8 w 21"/>
                    <a:gd name="T5" fmla="*/ 1 h 13"/>
                    <a:gd name="T6" fmla="*/ 0 w 21"/>
                    <a:gd name="T7" fmla="*/ 9 h 13"/>
                    <a:gd name="T8" fmla="*/ 10 w 21"/>
                    <a:gd name="T9" fmla="*/ 13 h 13"/>
                    <a:gd name="T10" fmla="*/ 21 w 21"/>
                    <a:gd name="T11" fmla="*/ 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" h="13">
                      <a:moveTo>
                        <a:pt x="21" y="2"/>
                      </a:moveTo>
                      <a:cubicBezTo>
                        <a:pt x="21" y="2"/>
                        <a:pt x="20" y="2"/>
                        <a:pt x="19" y="1"/>
                      </a:cubicBezTo>
                      <a:cubicBezTo>
                        <a:pt x="15" y="0"/>
                        <a:pt x="11" y="0"/>
                        <a:pt x="8" y="1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2" y="11"/>
                        <a:pt x="7" y="12"/>
                        <a:pt x="10" y="13"/>
                      </a:cubicBezTo>
                      <a:lnTo>
                        <a:pt x="21" y="2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94" name="Freeform 771"/>
                <p:cNvSpPr/>
                <p:nvPr/>
              </p:nvSpPr>
              <p:spPr bwMode="auto">
                <a:xfrm>
                  <a:off x="648" y="1047"/>
                  <a:ext cx="64" cy="49"/>
                </a:xfrm>
                <a:custGeom>
                  <a:avLst/>
                  <a:gdLst>
                    <a:gd name="T0" fmla="*/ 4 w 63"/>
                    <a:gd name="T1" fmla="*/ 48 h 48"/>
                    <a:gd name="T2" fmla="*/ 9 w 63"/>
                    <a:gd name="T3" fmla="*/ 45 h 48"/>
                    <a:gd name="T4" fmla="*/ 15 w 63"/>
                    <a:gd name="T5" fmla="*/ 47 h 48"/>
                    <a:gd name="T6" fmla="*/ 63 w 63"/>
                    <a:gd name="T7" fmla="*/ 0 h 48"/>
                    <a:gd name="T8" fmla="*/ 48 w 63"/>
                    <a:gd name="T9" fmla="*/ 0 h 48"/>
                    <a:gd name="T10" fmla="*/ 0 w 63"/>
                    <a:gd name="T11" fmla="*/ 48 h 48"/>
                    <a:gd name="T12" fmla="*/ 4 w 63"/>
                    <a:gd name="T13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3" h="48">
                      <a:moveTo>
                        <a:pt x="4" y="48"/>
                      </a:moveTo>
                      <a:cubicBezTo>
                        <a:pt x="6" y="48"/>
                        <a:pt x="7" y="45"/>
                        <a:pt x="9" y="45"/>
                      </a:cubicBezTo>
                      <a:cubicBezTo>
                        <a:pt x="11" y="45"/>
                        <a:pt x="13" y="47"/>
                        <a:pt x="15" y="47"/>
                      </a:cubicBezTo>
                      <a:cubicBezTo>
                        <a:pt x="63" y="0"/>
                        <a:pt x="63" y="0"/>
                        <a:pt x="63" y="0"/>
                      </a:cubicBezTo>
                      <a:cubicBezTo>
                        <a:pt x="57" y="0"/>
                        <a:pt x="53" y="0"/>
                        <a:pt x="48" y="0"/>
                      </a:cubicBezTo>
                      <a:cubicBezTo>
                        <a:pt x="0" y="48"/>
                        <a:pt x="0" y="48"/>
                        <a:pt x="0" y="48"/>
                      </a:cubicBezTo>
                      <a:cubicBezTo>
                        <a:pt x="1" y="48"/>
                        <a:pt x="3" y="48"/>
                        <a:pt x="4" y="4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95" name="Freeform 772"/>
                <p:cNvSpPr/>
                <p:nvPr/>
              </p:nvSpPr>
              <p:spPr bwMode="auto">
                <a:xfrm>
                  <a:off x="636" y="1044"/>
                  <a:ext cx="108" cy="99"/>
                </a:xfrm>
                <a:custGeom>
                  <a:avLst/>
                  <a:gdLst>
                    <a:gd name="T0" fmla="*/ 52 w 107"/>
                    <a:gd name="T1" fmla="*/ 45 h 98"/>
                    <a:gd name="T2" fmla="*/ 56 w 107"/>
                    <a:gd name="T3" fmla="*/ 45 h 98"/>
                    <a:gd name="T4" fmla="*/ 43 w 107"/>
                    <a:gd name="T5" fmla="*/ 53 h 98"/>
                    <a:gd name="T6" fmla="*/ 39 w 107"/>
                    <a:gd name="T7" fmla="*/ 53 h 98"/>
                    <a:gd name="T8" fmla="*/ 32 w 107"/>
                    <a:gd name="T9" fmla="*/ 60 h 98"/>
                    <a:gd name="T10" fmla="*/ 37 w 107"/>
                    <a:gd name="T11" fmla="*/ 64 h 98"/>
                    <a:gd name="T12" fmla="*/ 30 w 107"/>
                    <a:gd name="T13" fmla="*/ 62 h 98"/>
                    <a:gd name="T14" fmla="*/ 17 w 107"/>
                    <a:gd name="T15" fmla="*/ 75 h 98"/>
                    <a:gd name="T16" fmla="*/ 13 w 107"/>
                    <a:gd name="T17" fmla="*/ 79 h 98"/>
                    <a:gd name="T18" fmla="*/ 0 w 107"/>
                    <a:gd name="T19" fmla="*/ 92 h 98"/>
                    <a:gd name="T20" fmla="*/ 1 w 107"/>
                    <a:gd name="T21" fmla="*/ 92 h 98"/>
                    <a:gd name="T22" fmla="*/ 5 w 107"/>
                    <a:gd name="T23" fmla="*/ 92 h 98"/>
                    <a:gd name="T24" fmla="*/ 8 w 107"/>
                    <a:gd name="T25" fmla="*/ 98 h 98"/>
                    <a:gd name="T26" fmla="*/ 107 w 107"/>
                    <a:gd name="T27" fmla="*/ 0 h 98"/>
                    <a:gd name="T28" fmla="*/ 105 w 107"/>
                    <a:gd name="T29" fmla="*/ 0 h 98"/>
                    <a:gd name="T30" fmla="*/ 96 w 107"/>
                    <a:gd name="T31" fmla="*/ 4 h 98"/>
                    <a:gd name="T32" fmla="*/ 90 w 107"/>
                    <a:gd name="T33" fmla="*/ 1 h 98"/>
                    <a:gd name="T34" fmla="*/ 43 w 107"/>
                    <a:gd name="T35" fmla="*/ 49 h 98"/>
                    <a:gd name="T36" fmla="*/ 52 w 107"/>
                    <a:gd name="T37" fmla="*/ 45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07" h="98">
                      <a:moveTo>
                        <a:pt x="52" y="45"/>
                      </a:moveTo>
                      <a:cubicBezTo>
                        <a:pt x="56" y="45"/>
                        <a:pt x="56" y="45"/>
                        <a:pt x="56" y="45"/>
                      </a:cubicBezTo>
                      <a:cubicBezTo>
                        <a:pt x="53" y="47"/>
                        <a:pt x="48" y="50"/>
                        <a:pt x="43" y="53"/>
                      </a:cubicBezTo>
                      <a:cubicBezTo>
                        <a:pt x="39" y="53"/>
                        <a:pt x="39" y="53"/>
                        <a:pt x="39" y="53"/>
                      </a:cubicBezTo>
                      <a:cubicBezTo>
                        <a:pt x="32" y="60"/>
                        <a:pt x="32" y="60"/>
                        <a:pt x="32" y="60"/>
                      </a:cubicBezTo>
                      <a:cubicBezTo>
                        <a:pt x="34" y="62"/>
                        <a:pt x="37" y="63"/>
                        <a:pt x="37" y="64"/>
                      </a:cubicBezTo>
                      <a:cubicBezTo>
                        <a:pt x="34" y="64"/>
                        <a:pt x="32" y="63"/>
                        <a:pt x="30" y="62"/>
                      </a:cubicBezTo>
                      <a:cubicBezTo>
                        <a:pt x="17" y="75"/>
                        <a:pt x="17" y="75"/>
                        <a:pt x="17" y="75"/>
                      </a:cubicBezTo>
                      <a:cubicBezTo>
                        <a:pt x="17" y="77"/>
                        <a:pt x="15" y="78"/>
                        <a:pt x="13" y="79"/>
                      </a:cubicBezTo>
                      <a:cubicBezTo>
                        <a:pt x="0" y="92"/>
                        <a:pt x="0" y="92"/>
                        <a:pt x="0" y="92"/>
                      </a:cubicBezTo>
                      <a:cubicBezTo>
                        <a:pt x="0" y="92"/>
                        <a:pt x="0" y="92"/>
                        <a:pt x="1" y="92"/>
                      </a:cubicBezTo>
                      <a:cubicBezTo>
                        <a:pt x="5" y="92"/>
                        <a:pt x="5" y="92"/>
                        <a:pt x="5" y="92"/>
                      </a:cubicBezTo>
                      <a:cubicBezTo>
                        <a:pt x="5" y="94"/>
                        <a:pt x="6" y="96"/>
                        <a:pt x="8" y="98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106" y="0"/>
                        <a:pt x="106" y="0"/>
                        <a:pt x="105" y="0"/>
                      </a:cubicBezTo>
                      <a:cubicBezTo>
                        <a:pt x="101" y="0"/>
                        <a:pt x="100" y="4"/>
                        <a:pt x="96" y="4"/>
                      </a:cubicBezTo>
                      <a:cubicBezTo>
                        <a:pt x="94" y="4"/>
                        <a:pt x="92" y="2"/>
                        <a:pt x="90" y="1"/>
                      </a:cubicBezTo>
                      <a:cubicBezTo>
                        <a:pt x="43" y="49"/>
                        <a:pt x="43" y="49"/>
                        <a:pt x="43" y="49"/>
                      </a:cubicBezTo>
                      <a:cubicBezTo>
                        <a:pt x="46" y="47"/>
                        <a:pt x="49" y="46"/>
                        <a:pt x="52" y="4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96" name="Freeform 773"/>
                <p:cNvSpPr/>
                <p:nvPr/>
              </p:nvSpPr>
              <p:spPr bwMode="auto">
                <a:xfrm>
                  <a:off x="613" y="1142"/>
                  <a:ext cx="29" cy="25"/>
                </a:xfrm>
                <a:custGeom>
                  <a:avLst/>
                  <a:gdLst>
                    <a:gd name="T0" fmla="*/ 20 w 29"/>
                    <a:gd name="T1" fmla="*/ 11 h 25"/>
                    <a:gd name="T2" fmla="*/ 0 w 29"/>
                    <a:gd name="T3" fmla="*/ 23 h 25"/>
                    <a:gd name="T4" fmla="*/ 3 w 29"/>
                    <a:gd name="T5" fmla="*/ 25 h 25"/>
                    <a:gd name="T6" fmla="*/ 6 w 29"/>
                    <a:gd name="T7" fmla="*/ 22 h 25"/>
                    <a:gd name="T8" fmla="*/ 9 w 29"/>
                    <a:gd name="T9" fmla="*/ 23 h 25"/>
                    <a:gd name="T10" fmla="*/ 29 w 29"/>
                    <a:gd name="T11" fmla="*/ 4 h 25"/>
                    <a:gd name="T12" fmla="*/ 18 w 29"/>
                    <a:gd name="T13" fmla="*/ 0 h 25"/>
                    <a:gd name="T14" fmla="*/ 17 w 29"/>
                    <a:gd name="T15" fmla="*/ 0 h 25"/>
                    <a:gd name="T16" fmla="*/ 12 w 29"/>
                    <a:gd name="T17" fmla="*/ 6 h 25"/>
                    <a:gd name="T18" fmla="*/ 20 w 29"/>
                    <a:gd name="T19" fmla="*/ 11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9" h="25">
                      <a:moveTo>
                        <a:pt x="20" y="11"/>
                      </a:moveTo>
                      <a:cubicBezTo>
                        <a:pt x="14" y="16"/>
                        <a:pt x="0" y="11"/>
                        <a:pt x="0" y="23"/>
                      </a:cubicBezTo>
                      <a:cubicBezTo>
                        <a:pt x="0" y="23"/>
                        <a:pt x="1" y="25"/>
                        <a:pt x="3" y="25"/>
                      </a:cubicBezTo>
                      <a:cubicBezTo>
                        <a:pt x="4" y="25"/>
                        <a:pt x="5" y="23"/>
                        <a:pt x="6" y="22"/>
                      </a:cubicBezTo>
                      <a:cubicBezTo>
                        <a:pt x="7" y="22"/>
                        <a:pt x="8" y="23"/>
                        <a:pt x="9" y="23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6" y="2"/>
                        <a:pt x="23" y="0"/>
                        <a:pt x="18" y="0"/>
                      </a:cubicBezTo>
                      <a:cubicBezTo>
                        <a:pt x="18" y="0"/>
                        <a:pt x="18" y="0"/>
                        <a:pt x="17" y="0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4" y="9"/>
                        <a:pt x="18" y="10"/>
                        <a:pt x="20" y="1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97" name="Freeform 774"/>
                <p:cNvSpPr/>
                <p:nvPr/>
              </p:nvSpPr>
              <p:spPr bwMode="auto">
                <a:xfrm>
                  <a:off x="634" y="1046"/>
                  <a:ext cx="136" cy="123"/>
                </a:xfrm>
                <a:custGeom>
                  <a:avLst/>
                  <a:gdLst>
                    <a:gd name="T0" fmla="*/ 19 w 135"/>
                    <a:gd name="T1" fmla="*/ 103 h 122"/>
                    <a:gd name="T2" fmla="*/ 18 w 135"/>
                    <a:gd name="T3" fmla="*/ 103 h 122"/>
                    <a:gd name="T4" fmla="*/ 0 w 135"/>
                    <a:gd name="T5" fmla="*/ 121 h 122"/>
                    <a:gd name="T6" fmla="*/ 11 w 135"/>
                    <a:gd name="T7" fmla="*/ 122 h 122"/>
                    <a:gd name="T8" fmla="*/ 14 w 135"/>
                    <a:gd name="T9" fmla="*/ 122 h 122"/>
                    <a:gd name="T10" fmla="*/ 135 w 135"/>
                    <a:gd name="T11" fmla="*/ 0 h 122"/>
                    <a:gd name="T12" fmla="*/ 123 w 135"/>
                    <a:gd name="T13" fmla="*/ 1 h 122"/>
                    <a:gd name="T14" fmla="*/ 120 w 135"/>
                    <a:gd name="T15" fmla="*/ 1 h 122"/>
                    <a:gd name="T16" fmla="*/ 18 w 135"/>
                    <a:gd name="T17" fmla="*/ 102 h 122"/>
                    <a:gd name="T18" fmla="*/ 19 w 135"/>
                    <a:gd name="T19" fmla="*/ 103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5" h="122">
                      <a:moveTo>
                        <a:pt x="19" y="103"/>
                      </a:moveTo>
                      <a:cubicBezTo>
                        <a:pt x="18" y="103"/>
                        <a:pt x="18" y="103"/>
                        <a:pt x="18" y="103"/>
                      </a:cubicBezTo>
                      <a:cubicBezTo>
                        <a:pt x="0" y="121"/>
                        <a:pt x="0" y="121"/>
                        <a:pt x="0" y="121"/>
                      </a:cubicBezTo>
                      <a:cubicBezTo>
                        <a:pt x="3" y="122"/>
                        <a:pt x="7" y="122"/>
                        <a:pt x="11" y="122"/>
                      </a:cubicBezTo>
                      <a:cubicBezTo>
                        <a:pt x="12" y="122"/>
                        <a:pt x="13" y="122"/>
                        <a:pt x="14" y="122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30" y="0"/>
                        <a:pt x="126" y="1"/>
                        <a:pt x="123" y="1"/>
                      </a:cubicBezTo>
                      <a:cubicBezTo>
                        <a:pt x="122" y="1"/>
                        <a:pt x="121" y="1"/>
                        <a:pt x="120" y="1"/>
                      </a:cubicBezTo>
                      <a:cubicBezTo>
                        <a:pt x="18" y="102"/>
                        <a:pt x="18" y="102"/>
                        <a:pt x="18" y="102"/>
                      </a:cubicBezTo>
                      <a:cubicBezTo>
                        <a:pt x="19" y="103"/>
                        <a:pt x="19" y="103"/>
                        <a:pt x="19" y="10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98" name="Freeform 775"/>
                <p:cNvSpPr/>
                <p:nvPr/>
              </p:nvSpPr>
              <p:spPr bwMode="auto">
                <a:xfrm>
                  <a:off x="665" y="1047"/>
                  <a:ext cx="130" cy="120"/>
                </a:xfrm>
                <a:custGeom>
                  <a:avLst/>
                  <a:gdLst>
                    <a:gd name="T0" fmla="*/ 10 w 129"/>
                    <a:gd name="T1" fmla="*/ 118 h 119"/>
                    <a:gd name="T2" fmla="*/ 13 w 129"/>
                    <a:gd name="T3" fmla="*/ 119 h 119"/>
                    <a:gd name="T4" fmla="*/ 58 w 129"/>
                    <a:gd name="T5" fmla="*/ 74 h 119"/>
                    <a:gd name="T6" fmla="*/ 58 w 129"/>
                    <a:gd name="T7" fmla="*/ 74 h 119"/>
                    <a:gd name="T8" fmla="*/ 59 w 129"/>
                    <a:gd name="T9" fmla="*/ 74 h 119"/>
                    <a:gd name="T10" fmla="*/ 64 w 129"/>
                    <a:gd name="T11" fmla="*/ 68 h 119"/>
                    <a:gd name="T12" fmla="*/ 58 w 129"/>
                    <a:gd name="T13" fmla="*/ 68 h 119"/>
                    <a:gd name="T14" fmla="*/ 68 w 129"/>
                    <a:gd name="T15" fmla="*/ 65 h 119"/>
                    <a:gd name="T16" fmla="*/ 129 w 129"/>
                    <a:gd name="T17" fmla="*/ 3 h 119"/>
                    <a:gd name="T18" fmla="*/ 128 w 129"/>
                    <a:gd name="T19" fmla="*/ 4 h 119"/>
                    <a:gd name="T20" fmla="*/ 123 w 129"/>
                    <a:gd name="T21" fmla="*/ 5 h 119"/>
                    <a:gd name="T22" fmla="*/ 128 w 129"/>
                    <a:gd name="T23" fmla="*/ 4 h 119"/>
                    <a:gd name="T24" fmla="*/ 128 w 129"/>
                    <a:gd name="T25" fmla="*/ 3 h 119"/>
                    <a:gd name="T26" fmla="*/ 118 w 129"/>
                    <a:gd name="T27" fmla="*/ 0 h 119"/>
                    <a:gd name="T28" fmla="*/ 0 w 129"/>
                    <a:gd name="T29" fmla="*/ 118 h 119"/>
                    <a:gd name="T30" fmla="*/ 10 w 129"/>
                    <a:gd name="T31" fmla="*/ 118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29" h="119">
                      <a:moveTo>
                        <a:pt x="10" y="118"/>
                      </a:moveTo>
                      <a:cubicBezTo>
                        <a:pt x="12" y="118"/>
                        <a:pt x="12" y="118"/>
                        <a:pt x="13" y="119"/>
                      </a:cubicBezTo>
                      <a:cubicBezTo>
                        <a:pt x="58" y="74"/>
                        <a:pt x="58" y="74"/>
                        <a:pt x="58" y="74"/>
                      </a:cubicBezTo>
                      <a:cubicBezTo>
                        <a:pt x="58" y="74"/>
                        <a:pt x="58" y="74"/>
                        <a:pt x="58" y="74"/>
                      </a:cubicBezTo>
                      <a:cubicBezTo>
                        <a:pt x="58" y="74"/>
                        <a:pt x="58" y="74"/>
                        <a:pt x="59" y="74"/>
                      </a:cubicBezTo>
                      <a:cubicBezTo>
                        <a:pt x="64" y="68"/>
                        <a:pt x="64" y="68"/>
                        <a:pt x="64" y="68"/>
                      </a:cubicBezTo>
                      <a:cubicBezTo>
                        <a:pt x="58" y="68"/>
                        <a:pt x="58" y="68"/>
                        <a:pt x="58" y="68"/>
                      </a:cubicBezTo>
                      <a:cubicBezTo>
                        <a:pt x="61" y="66"/>
                        <a:pt x="64" y="66"/>
                        <a:pt x="68" y="65"/>
                      </a:cubicBezTo>
                      <a:cubicBezTo>
                        <a:pt x="129" y="3"/>
                        <a:pt x="129" y="3"/>
                        <a:pt x="129" y="3"/>
                      </a:cubicBezTo>
                      <a:cubicBezTo>
                        <a:pt x="128" y="4"/>
                        <a:pt x="128" y="4"/>
                        <a:pt x="128" y="4"/>
                      </a:cubicBezTo>
                      <a:cubicBezTo>
                        <a:pt x="126" y="5"/>
                        <a:pt x="125" y="5"/>
                        <a:pt x="123" y="5"/>
                      </a:cubicBezTo>
                      <a:cubicBezTo>
                        <a:pt x="128" y="4"/>
                        <a:pt x="128" y="4"/>
                        <a:pt x="128" y="4"/>
                      </a:cubicBezTo>
                      <a:cubicBezTo>
                        <a:pt x="128" y="4"/>
                        <a:pt x="128" y="3"/>
                        <a:pt x="128" y="3"/>
                      </a:cubicBezTo>
                      <a:cubicBezTo>
                        <a:pt x="126" y="1"/>
                        <a:pt x="122" y="0"/>
                        <a:pt x="118" y="0"/>
                      </a:cubicBezTo>
                      <a:cubicBezTo>
                        <a:pt x="0" y="118"/>
                        <a:pt x="0" y="118"/>
                        <a:pt x="0" y="118"/>
                      </a:cubicBezTo>
                      <a:cubicBezTo>
                        <a:pt x="3" y="118"/>
                        <a:pt x="6" y="118"/>
                        <a:pt x="10" y="11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299" name="Freeform 776"/>
                <p:cNvSpPr/>
                <p:nvPr/>
              </p:nvSpPr>
              <p:spPr bwMode="auto">
                <a:xfrm>
                  <a:off x="789" y="1051"/>
                  <a:ext cx="5" cy="1"/>
                </a:xfrm>
                <a:custGeom>
                  <a:avLst/>
                  <a:gdLst>
                    <a:gd name="T0" fmla="*/ 5 w 5"/>
                    <a:gd name="T1" fmla="*/ 0 h 1"/>
                    <a:gd name="T2" fmla="*/ 0 w 5"/>
                    <a:gd name="T3" fmla="*/ 1 h 1"/>
                    <a:gd name="T4" fmla="*/ 5 w 5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2" y="1"/>
                        <a:pt x="3" y="1"/>
                        <a:pt x="5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00" name="Freeform 777"/>
                <p:cNvSpPr/>
                <p:nvPr/>
              </p:nvSpPr>
              <p:spPr bwMode="auto">
                <a:xfrm>
                  <a:off x="718" y="1133"/>
                  <a:ext cx="9" cy="9"/>
                </a:xfrm>
                <a:custGeom>
                  <a:avLst/>
                  <a:gdLst>
                    <a:gd name="T0" fmla="*/ 9 w 9"/>
                    <a:gd name="T1" fmla="*/ 0 h 9"/>
                    <a:gd name="T2" fmla="*/ 0 w 9"/>
                    <a:gd name="T3" fmla="*/ 9 h 9"/>
                    <a:gd name="T4" fmla="*/ 1 w 9"/>
                    <a:gd name="T5" fmla="*/ 9 h 9"/>
                    <a:gd name="T6" fmla="*/ 9 w 9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9">
                      <a:moveTo>
                        <a:pt x="9" y="0"/>
                      </a:move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5" y="7"/>
                        <a:pt x="7" y="4"/>
                        <a:pt x="9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01" name="Freeform 778"/>
                <p:cNvSpPr/>
                <p:nvPr/>
              </p:nvSpPr>
              <p:spPr bwMode="auto">
                <a:xfrm>
                  <a:off x="730" y="1129"/>
                  <a:ext cx="2" cy="1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  <a:gd name="T6" fmla="*/ 2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02" name="Freeform 779"/>
                <p:cNvSpPr/>
                <p:nvPr/>
              </p:nvSpPr>
              <p:spPr bwMode="auto">
                <a:xfrm>
                  <a:off x="750" y="1046"/>
                  <a:ext cx="72" cy="65"/>
                </a:xfrm>
                <a:custGeom>
                  <a:avLst/>
                  <a:gdLst>
                    <a:gd name="T0" fmla="*/ 6 w 72"/>
                    <a:gd name="T1" fmla="*/ 63 h 64"/>
                    <a:gd name="T2" fmla="*/ 32 w 72"/>
                    <a:gd name="T3" fmla="*/ 42 h 64"/>
                    <a:gd name="T4" fmla="*/ 38 w 72"/>
                    <a:gd name="T5" fmla="*/ 41 h 64"/>
                    <a:gd name="T6" fmla="*/ 49 w 72"/>
                    <a:gd name="T7" fmla="*/ 30 h 64"/>
                    <a:gd name="T8" fmla="*/ 43 w 72"/>
                    <a:gd name="T9" fmla="*/ 28 h 64"/>
                    <a:gd name="T10" fmla="*/ 54 w 72"/>
                    <a:gd name="T11" fmla="*/ 25 h 64"/>
                    <a:gd name="T12" fmla="*/ 72 w 72"/>
                    <a:gd name="T13" fmla="*/ 7 h 64"/>
                    <a:gd name="T14" fmla="*/ 71 w 72"/>
                    <a:gd name="T15" fmla="*/ 7 h 64"/>
                    <a:gd name="T16" fmla="*/ 67 w 72"/>
                    <a:gd name="T17" fmla="*/ 2 h 64"/>
                    <a:gd name="T18" fmla="*/ 63 w 72"/>
                    <a:gd name="T19" fmla="*/ 0 h 64"/>
                    <a:gd name="T20" fmla="*/ 0 w 72"/>
                    <a:gd name="T21" fmla="*/ 64 h 64"/>
                    <a:gd name="T22" fmla="*/ 6 w 72"/>
                    <a:gd name="T2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72" h="64">
                      <a:moveTo>
                        <a:pt x="6" y="63"/>
                      </a:moveTo>
                      <a:cubicBezTo>
                        <a:pt x="14" y="57"/>
                        <a:pt x="21" y="46"/>
                        <a:pt x="32" y="42"/>
                      </a:cubicBezTo>
                      <a:cubicBezTo>
                        <a:pt x="34" y="42"/>
                        <a:pt x="36" y="41"/>
                        <a:pt x="38" y="41"/>
                      </a:cubicBezTo>
                      <a:cubicBezTo>
                        <a:pt x="49" y="30"/>
                        <a:pt x="49" y="30"/>
                        <a:pt x="49" y="30"/>
                      </a:cubicBezTo>
                      <a:cubicBezTo>
                        <a:pt x="46" y="30"/>
                        <a:pt x="44" y="29"/>
                        <a:pt x="43" y="28"/>
                      </a:cubicBezTo>
                      <a:cubicBezTo>
                        <a:pt x="47" y="26"/>
                        <a:pt x="50" y="25"/>
                        <a:pt x="54" y="25"/>
                      </a:cubicBezTo>
                      <a:cubicBezTo>
                        <a:pt x="72" y="7"/>
                        <a:pt x="72" y="7"/>
                        <a:pt x="72" y="7"/>
                      </a:cubicBezTo>
                      <a:cubicBezTo>
                        <a:pt x="71" y="7"/>
                        <a:pt x="71" y="7"/>
                        <a:pt x="71" y="7"/>
                      </a:cubicBezTo>
                      <a:cubicBezTo>
                        <a:pt x="70" y="5"/>
                        <a:pt x="70" y="3"/>
                        <a:pt x="67" y="2"/>
                      </a:cubicBezTo>
                      <a:cubicBezTo>
                        <a:pt x="65" y="1"/>
                        <a:pt x="64" y="1"/>
                        <a:pt x="63" y="0"/>
                      </a:cubicBezTo>
                      <a:cubicBezTo>
                        <a:pt x="0" y="64"/>
                        <a:pt x="0" y="64"/>
                        <a:pt x="0" y="64"/>
                      </a:cubicBezTo>
                      <a:cubicBezTo>
                        <a:pt x="2" y="64"/>
                        <a:pt x="4" y="64"/>
                        <a:pt x="6" y="6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03" name="Freeform 780"/>
                <p:cNvSpPr/>
                <p:nvPr/>
              </p:nvSpPr>
              <p:spPr bwMode="auto">
                <a:xfrm>
                  <a:off x="690" y="1159"/>
                  <a:ext cx="17" cy="11"/>
                </a:xfrm>
                <a:custGeom>
                  <a:avLst/>
                  <a:gdLst>
                    <a:gd name="T0" fmla="*/ 16 w 16"/>
                    <a:gd name="T1" fmla="*/ 3 h 11"/>
                    <a:gd name="T2" fmla="*/ 12 w 16"/>
                    <a:gd name="T3" fmla="*/ 2 h 11"/>
                    <a:gd name="T4" fmla="*/ 9 w 16"/>
                    <a:gd name="T5" fmla="*/ 2 h 11"/>
                    <a:gd name="T6" fmla="*/ 0 w 16"/>
                    <a:gd name="T7" fmla="*/ 11 h 11"/>
                    <a:gd name="T8" fmla="*/ 16 w 16"/>
                    <a:gd name="T9" fmla="*/ 3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11">
                      <a:moveTo>
                        <a:pt x="16" y="3"/>
                      </a:moveTo>
                      <a:cubicBezTo>
                        <a:pt x="16" y="0"/>
                        <a:pt x="13" y="2"/>
                        <a:pt x="12" y="2"/>
                      </a:cubicBezTo>
                      <a:cubicBezTo>
                        <a:pt x="11" y="2"/>
                        <a:pt x="10" y="2"/>
                        <a:pt x="9" y="2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7" y="10"/>
                        <a:pt x="16" y="6"/>
                        <a:pt x="16" y="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04" name="Freeform 781"/>
                <p:cNvSpPr/>
                <p:nvPr/>
              </p:nvSpPr>
              <p:spPr bwMode="auto">
                <a:xfrm>
                  <a:off x="811" y="1075"/>
                  <a:ext cx="3" cy="2"/>
                </a:xfrm>
                <a:custGeom>
                  <a:avLst/>
                  <a:gdLst>
                    <a:gd name="T0" fmla="*/ 3 w 3"/>
                    <a:gd name="T1" fmla="*/ 0 h 2"/>
                    <a:gd name="T2" fmla="*/ 2 w 3"/>
                    <a:gd name="T3" fmla="*/ 0 h 2"/>
                    <a:gd name="T4" fmla="*/ 0 w 3"/>
                    <a:gd name="T5" fmla="*/ 2 h 2"/>
                    <a:gd name="T6" fmla="*/ 3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3" y="0"/>
                      </a:move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1"/>
                        <a:pt x="2" y="1"/>
                        <a:pt x="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05" name="Freeform 782"/>
                <p:cNvSpPr/>
                <p:nvPr/>
              </p:nvSpPr>
              <p:spPr bwMode="auto">
                <a:xfrm>
                  <a:off x="820" y="1056"/>
                  <a:ext cx="19" cy="13"/>
                </a:xfrm>
                <a:custGeom>
                  <a:avLst/>
                  <a:gdLst>
                    <a:gd name="T0" fmla="*/ 12 w 19"/>
                    <a:gd name="T1" fmla="*/ 8 h 13"/>
                    <a:gd name="T2" fmla="*/ 19 w 19"/>
                    <a:gd name="T3" fmla="*/ 4 h 13"/>
                    <a:gd name="T4" fmla="*/ 13 w 19"/>
                    <a:gd name="T5" fmla="*/ 0 h 13"/>
                    <a:gd name="T6" fmla="*/ 0 w 19"/>
                    <a:gd name="T7" fmla="*/ 13 h 13"/>
                    <a:gd name="T8" fmla="*/ 12 w 19"/>
                    <a:gd name="T9" fmla="*/ 8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" h="13">
                      <a:moveTo>
                        <a:pt x="12" y="8"/>
                      </a:moveTo>
                      <a:cubicBezTo>
                        <a:pt x="14" y="6"/>
                        <a:pt x="19" y="7"/>
                        <a:pt x="19" y="4"/>
                      </a:cubicBezTo>
                      <a:cubicBezTo>
                        <a:pt x="19" y="1"/>
                        <a:pt x="16" y="0"/>
                        <a:pt x="13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4" y="12"/>
                        <a:pt x="8" y="11"/>
                        <a:pt x="12" y="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06" name="Freeform 783"/>
                <p:cNvSpPr/>
                <p:nvPr/>
              </p:nvSpPr>
              <p:spPr bwMode="auto">
                <a:xfrm>
                  <a:off x="751" y="1121"/>
                  <a:ext cx="32" cy="22"/>
                </a:xfrm>
                <a:custGeom>
                  <a:avLst/>
                  <a:gdLst>
                    <a:gd name="T0" fmla="*/ 32 w 32"/>
                    <a:gd name="T1" fmla="*/ 0 h 22"/>
                    <a:gd name="T2" fmla="*/ 27 w 32"/>
                    <a:gd name="T3" fmla="*/ 1 h 22"/>
                    <a:gd name="T4" fmla="*/ 13 w 32"/>
                    <a:gd name="T5" fmla="*/ 7 h 22"/>
                    <a:gd name="T6" fmla="*/ 10 w 32"/>
                    <a:gd name="T7" fmla="*/ 8 h 22"/>
                    <a:gd name="T8" fmla="*/ 0 w 32"/>
                    <a:gd name="T9" fmla="*/ 17 h 22"/>
                    <a:gd name="T10" fmla="*/ 10 w 32"/>
                    <a:gd name="T11" fmla="*/ 22 h 22"/>
                    <a:gd name="T12" fmla="*/ 32 w 32"/>
                    <a:gd name="T13" fmla="*/ 0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" h="22">
                      <a:moveTo>
                        <a:pt x="32" y="0"/>
                      </a:moveTo>
                      <a:cubicBezTo>
                        <a:pt x="30" y="0"/>
                        <a:pt x="29" y="0"/>
                        <a:pt x="27" y="1"/>
                      </a:cubicBezTo>
                      <a:cubicBezTo>
                        <a:pt x="21" y="2"/>
                        <a:pt x="18" y="5"/>
                        <a:pt x="13" y="7"/>
                      </a:cubicBezTo>
                      <a:cubicBezTo>
                        <a:pt x="12" y="7"/>
                        <a:pt x="11" y="8"/>
                        <a:pt x="10" y="8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2" y="19"/>
                        <a:pt x="6" y="20"/>
                        <a:pt x="10" y="22"/>
                      </a:cubicBez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07" name="Freeform 784"/>
                <p:cNvSpPr/>
                <p:nvPr/>
              </p:nvSpPr>
              <p:spPr bwMode="auto">
                <a:xfrm>
                  <a:off x="788" y="1079"/>
                  <a:ext cx="35" cy="25"/>
                </a:xfrm>
                <a:custGeom>
                  <a:avLst/>
                  <a:gdLst>
                    <a:gd name="T0" fmla="*/ 6 w 35"/>
                    <a:gd name="T1" fmla="*/ 15 h 24"/>
                    <a:gd name="T2" fmla="*/ 0 w 35"/>
                    <a:gd name="T3" fmla="*/ 21 h 24"/>
                    <a:gd name="T4" fmla="*/ 12 w 35"/>
                    <a:gd name="T5" fmla="*/ 24 h 24"/>
                    <a:gd name="T6" fmla="*/ 35 w 35"/>
                    <a:gd name="T7" fmla="*/ 1 h 24"/>
                    <a:gd name="T8" fmla="*/ 33 w 35"/>
                    <a:gd name="T9" fmla="*/ 0 h 24"/>
                    <a:gd name="T10" fmla="*/ 6 w 35"/>
                    <a:gd name="T11" fmla="*/ 15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5" h="24">
                      <a:moveTo>
                        <a:pt x="6" y="15"/>
                      </a:move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2" y="23"/>
                        <a:pt x="7" y="24"/>
                        <a:pt x="12" y="24"/>
                      </a:cubicBezTo>
                      <a:cubicBezTo>
                        <a:pt x="35" y="1"/>
                        <a:pt x="35" y="1"/>
                        <a:pt x="35" y="1"/>
                      </a:cubicBezTo>
                      <a:cubicBezTo>
                        <a:pt x="34" y="1"/>
                        <a:pt x="34" y="0"/>
                        <a:pt x="33" y="0"/>
                      </a:cubicBezTo>
                      <a:cubicBezTo>
                        <a:pt x="28" y="5"/>
                        <a:pt x="16" y="12"/>
                        <a:pt x="6" y="1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08" name="Freeform 785"/>
                <p:cNvSpPr/>
                <p:nvPr/>
              </p:nvSpPr>
              <p:spPr bwMode="auto">
                <a:xfrm>
                  <a:off x="772" y="1061"/>
                  <a:ext cx="100" cy="86"/>
                </a:xfrm>
                <a:custGeom>
                  <a:avLst/>
                  <a:gdLst>
                    <a:gd name="T0" fmla="*/ 29 w 99"/>
                    <a:gd name="T1" fmla="*/ 58 h 85"/>
                    <a:gd name="T2" fmla="*/ 25 w 99"/>
                    <a:gd name="T3" fmla="*/ 59 h 85"/>
                    <a:gd name="T4" fmla="*/ 0 w 99"/>
                    <a:gd name="T5" fmla="*/ 84 h 85"/>
                    <a:gd name="T6" fmla="*/ 4 w 99"/>
                    <a:gd name="T7" fmla="*/ 85 h 85"/>
                    <a:gd name="T8" fmla="*/ 14 w 99"/>
                    <a:gd name="T9" fmla="*/ 85 h 85"/>
                    <a:gd name="T10" fmla="*/ 99 w 99"/>
                    <a:gd name="T11" fmla="*/ 0 h 85"/>
                    <a:gd name="T12" fmla="*/ 93 w 99"/>
                    <a:gd name="T13" fmla="*/ 2 h 85"/>
                    <a:gd name="T14" fmla="*/ 81 w 99"/>
                    <a:gd name="T15" fmla="*/ 4 h 85"/>
                    <a:gd name="T16" fmla="*/ 36 w 99"/>
                    <a:gd name="T17" fmla="*/ 48 h 85"/>
                    <a:gd name="T18" fmla="*/ 29 w 99"/>
                    <a:gd name="T19" fmla="*/ 58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9" h="85">
                      <a:moveTo>
                        <a:pt x="29" y="58"/>
                      </a:moveTo>
                      <a:cubicBezTo>
                        <a:pt x="28" y="58"/>
                        <a:pt x="27" y="59"/>
                        <a:pt x="25" y="59"/>
                      </a:cubicBezTo>
                      <a:cubicBezTo>
                        <a:pt x="0" y="84"/>
                        <a:pt x="0" y="84"/>
                        <a:pt x="0" y="84"/>
                      </a:cubicBezTo>
                      <a:cubicBezTo>
                        <a:pt x="2" y="85"/>
                        <a:pt x="4" y="85"/>
                        <a:pt x="4" y="85"/>
                      </a:cubicBezTo>
                      <a:cubicBezTo>
                        <a:pt x="8" y="85"/>
                        <a:pt x="10" y="85"/>
                        <a:pt x="14" y="85"/>
                      </a:cubicBezTo>
                      <a:cubicBezTo>
                        <a:pt x="99" y="0"/>
                        <a:pt x="99" y="0"/>
                        <a:pt x="99" y="0"/>
                      </a:cubicBezTo>
                      <a:cubicBezTo>
                        <a:pt x="97" y="1"/>
                        <a:pt x="95" y="2"/>
                        <a:pt x="93" y="2"/>
                      </a:cubicBezTo>
                      <a:cubicBezTo>
                        <a:pt x="88" y="2"/>
                        <a:pt x="84" y="3"/>
                        <a:pt x="81" y="4"/>
                      </a:cubicBezTo>
                      <a:cubicBezTo>
                        <a:pt x="36" y="48"/>
                        <a:pt x="36" y="48"/>
                        <a:pt x="36" y="48"/>
                      </a:cubicBezTo>
                      <a:cubicBezTo>
                        <a:pt x="35" y="52"/>
                        <a:pt x="33" y="56"/>
                        <a:pt x="29" y="5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09" name="Freeform 786"/>
                <p:cNvSpPr/>
                <p:nvPr/>
              </p:nvSpPr>
              <p:spPr bwMode="auto">
                <a:xfrm>
                  <a:off x="760" y="1153"/>
                  <a:ext cx="20" cy="7"/>
                </a:xfrm>
                <a:custGeom>
                  <a:avLst/>
                  <a:gdLst>
                    <a:gd name="T0" fmla="*/ 10 w 20"/>
                    <a:gd name="T1" fmla="*/ 5 h 7"/>
                    <a:gd name="T2" fmla="*/ 14 w 20"/>
                    <a:gd name="T3" fmla="*/ 6 h 7"/>
                    <a:gd name="T4" fmla="*/ 20 w 20"/>
                    <a:gd name="T5" fmla="*/ 0 h 7"/>
                    <a:gd name="T6" fmla="*/ 15 w 20"/>
                    <a:gd name="T7" fmla="*/ 0 h 7"/>
                    <a:gd name="T8" fmla="*/ 9 w 20"/>
                    <a:gd name="T9" fmla="*/ 0 h 7"/>
                    <a:gd name="T10" fmla="*/ 5 w 20"/>
                    <a:gd name="T11" fmla="*/ 1 h 7"/>
                    <a:gd name="T12" fmla="*/ 0 w 20"/>
                    <a:gd name="T13" fmla="*/ 5 h 7"/>
                    <a:gd name="T14" fmla="*/ 0 w 20"/>
                    <a:gd name="T15" fmla="*/ 5 h 7"/>
                    <a:gd name="T16" fmla="*/ 10 w 20"/>
                    <a:gd name="T17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0" h="7">
                      <a:moveTo>
                        <a:pt x="10" y="5"/>
                      </a:moveTo>
                      <a:cubicBezTo>
                        <a:pt x="11" y="5"/>
                        <a:pt x="12" y="6"/>
                        <a:pt x="14" y="6"/>
                      </a:cubicBez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19" y="0"/>
                        <a:pt x="18" y="0"/>
                        <a:pt x="15" y="0"/>
                      </a:cubicBezTo>
                      <a:cubicBezTo>
                        <a:pt x="14" y="0"/>
                        <a:pt x="12" y="0"/>
                        <a:pt x="9" y="0"/>
                      </a:cubicBezTo>
                      <a:cubicBezTo>
                        <a:pt x="8" y="0"/>
                        <a:pt x="6" y="0"/>
                        <a:pt x="5" y="1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5" y="7"/>
                        <a:pt x="4" y="5"/>
                        <a:pt x="10" y="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10" name="Freeform 787"/>
                <p:cNvSpPr/>
                <p:nvPr/>
              </p:nvSpPr>
              <p:spPr bwMode="auto">
                <a:xfrm>
                  <a:off x="897" y="1057"/>
                  <a:ext cx="5" cy="7"/>
                </a:xfrm>
                <a:custGeom>
                  <a:avLst/>
                  <a:gdLst>
                    <a:gd name="T0" fmla="*/ 3 w 5"/>
                    <a:gd name="T1" fmla="*/ 0 h 7"/>
                    <a:gd name="T2" fmla="*/ 0 w 5"/>
                    <a:gd name="T3" fmla="*/ 3 h 7"/>
                    <a:gd name="T4" fmla="*/ 1 w 5"/>
                    <a:gd name="T5" fmla="*/ 7 h 7"/>
                    <a:gd name="T6" fmla="*/ 5 w 5"/>
                    <a:gd name="T7" fmla="*/ 3 h 7"/>
                    <a:gd name="T8" fmla="*/ 3 w 5"/>
                    <a:gd name="T9" fmla="*/ 0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7">
                      <a:moveTo>
                        <a:pt x="3" y="0"/>
                      </a:move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4"/>
                        <a:pt x="1" y="5"/>
                        <a:pt x="1" y="7"/>
                      </a:cubicBezTo>
                      <a:cubicBezTo>
                        <a:pt x="5" y="3"/>
                        <a:pt x="5" y="3"/>
                        <a:pt x="5" y="3"/>
                      </a:cubicBezTo>
                      <a:cubicBezTo>
                        <a:pt x="4" y="2"/>
                        <a:pt x="4" y="1"/>
                        <a:pt x="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11" name="Freeform 788"/>
                <p:cNvSpPr/>
                <p:nvPr/>
              </p:nvSpPr>
              <p:spPr bwMode="auto">
                <a:xfrm>
                  <a:off x="778" y="1058"/>
                  <a:ext cx="119" cy="116"/>
                </a:xfrm>
                <a:custGeom>
                  <a:avLst/>
                  <a:gdLst>
                    <a:gd name="T0" fmla="*/ 18 w 118"/>
                    <a:gd name="T1" fmla="*/ 94 h 115"/>
                    <a:gd name="T2" fmla="*/ 16 w 118"/>
                    <a:gd name="T3" fmla="*/ 94 h 115"/>
                    <a:gd name="T4" fmla="*/ 0 w 118"/>
                    <a:gd name="T5" fmla="*/ 111 h 115"/>
                    <a:gd name="T6" fmla="*/ 10 w 118"/>
                    <a:gd name="T7" fmla="*/ 115 h 115"/>
                    <a:gd name="T8" fmla="*/ 118 w 118"/>
                    <a:gd name="T9" fmla="*/ 7 h 115"/>
                    <a:gd name="T10" fmla="*/ 110 w 118"/>
                    <a:gd name="T11" fmla="*/ 0 h 115"/>
                    <a:gd name="T12" fmla="*/ 21 w 118"/>
                    <a:gd name="T13" fmla="*/ 89 h 115"/>
                    <a:gd name="T14" fmla="*/ 18 w 118"/>
                    <a:gd name="T15" fmla="*/ 94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8" h="115">
                      <a:moveTo>
                        <a:pt x="18" y="94"/>
                      </a:moveTo>
                      <a:cubicBezTo>
                        <a:pt x="16" y="94"/>
                        <a:pt x="16" y="94"/>
                        <a:pt x="16" y="94"/>
                      </a:cubicBezTo>
                      <a:cubicBezTo>
                        <a:pt x="0" y="111"/>
                        <a:pt x="0" y="111"/>
                        <a:pt x="0" y="111"/>
                      </a:cubicBezTo>
                      <a:cubicBezTo>
                        <a:pt x="2" y="113"/>
                        <a:pt x="6" y="114"/>
                        <a:pt x="10" y="115"/>
                      </a:cubicBezTo>
                      <a:cubicBezTo>
                        <a:pt x="118" y="7"/>
                        <a:pt x="118" y="7"/>
                        <a:pt x="118" y="7"/>
                      </a:cubicBezTo>
                      <a:cubicBezTo>
                        <a:pt x="115" y="6"/>
                        <a:pt x="113" y="2"/>
                        <a:pt x="110" y="0"/>
                      </a:cubicBezTo>
                      <a:cubicBezTo>
                        <a:pt x="21" y="89"/>
                        <a:pt x="21" y="89"/>
                        <a:pt x="21" y="89"/>
                      </a:cubicBezTo>
                      <a:cubicBezTo>
                        <a:pt x="21" y="91"/>
                        <a:pt x="20" y="92"/>
                        <a:pt x="18" y="9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12" name="Freeform 789"/>
                <p:cNvSpPr/>
                <p:nvPr/>
              </p:nvSpPr>
              <p:spPr bwMode="auto">
                <a:xfrm>
                  <a:off x="805" y="1055"/>
                  <a:ext cx="129" cy="117"/>
                </a:xfrm>
                <a:custGeom>
                  <a:avLst/>
                  <a:gdLst>
                    <a:gd name="T0" fmla="*/ 3 w 128"/>
                    <a:gd name="T1" fmla="*/ 116 h 116"/>
                    <a:gd name="T2" fmla="*/ 12 w 128"/>
                    <a:gd name="T3" fmla="*/ 113 h 116"/>
                    <a:gd name="T4" fmla="*/ 17 w 128"/>
                    <a:gd name="T5" fmla="*/ 113 h 116"/>
                    <a:gd name="T6" fmla="*/ 128 w 128"/>
                    <a:gd name="T7" fmla="*/ 2 h 116"/>
                    <a:gd name="T8" fmla="*/ 116 w 128"/>
                    <a:gd name="T9" fmla="*/ 0 h 116"/>
                    <a:gd name="T10" fmla="*/ 115 w 128"/>
                    <a:gd name="T11" fmla="*/ 0 h 116"/>
                    <a:gd name="T12" fmla="*/ 110 w 128"/>
                    <a:gd name="T13" fmla="*/ 5 h 116"/>
                    <a:gd name="T14" fmla="*/ 111 w 128"/>
                    <a:gd name="T15" fmla="*/ 10 h 116"/>
                    <a:gd name="T16" fmla="*/ 107 w 128"/>
                    <a:gd name="T17" fmla="*/ 10 h 116"/>
                    <a:gd name="T18" fmla="*/ 106 w 128"/>
                    <a:gd name="T19" fmla="*/ 9 h 116"/>
                    <a:gd name="T20" fmla="*/ 0 w 128"/>
                    <a:gd name="T21" fmla="*/ 115 h 116"/>
                    <a:gd name="T22" fmla="*/ 3 w 128"/>
                    <a:gd name="T23" fmla="*/ 116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28" h="116">
                      <a:moveTo>
                        <a:pt x="3" y="116"/>
                      </a:moveTo>
                      <a:cubicBezTo>
                        <a:pt x="7" y="116"/>
                        <a:pt x="8" y="113"/>
                        <a:pt x="12" y="113"/>
                      </a:cubicBezTo>
                      <a:cubicBezTo>
                        <a:pt x="14" y="113"/>
                        <a:pt x="15" y="113"/>
                        <a:pt x="17" y="113"/>
                      </a:cubicBezTo>
                      <a:cubicBezTo>
                        <a:pt x="128" y="2"/>
                        <a:pt x="128" y="2"/>
                        <a:pt x="128" y="2"/>
                      </a:cubicBezTo>
                      <a:cubicBezTo>
                        <a:pt x="125" y="1"/>
                        <a:pt x="121" y="0"/>
                        <a:pt x="116" y="0"/>
                      </a:cubicBezTo>
                      <a:cubicBezTo>
                        <a:pt x="116" y="0"/>
                        <a:pt x="116" y="0"/>
                        <a:pt x="115" y="0"/>
                      </a:cubicBezTo>
                      <a:cubicBezTo>
                        <a:pt x="110" y="5"/>
                        <a:pt x="110" y="5"/>
                        <a:pt x="110" y="5"/>
                      </a:cubicBezTo>
                      <a:cubicBezTo>
                        <a:pt x="110" y="7"/>
                        <a:pt x="111" y="8"/>
                        <a:pt x="111" y="10"/>
                      </a:cubicBezTo>
                      <a:cubicBezTo>
                        <a:pt x="111" y="10"/>
                        <a:pt x="109" y="10"/>
                        <a:pt x="107" y="10"/>
                      </a:cubicBezTo>
                      <a:cubicBezTo>
                        <a:pt x="107" y="10"/>
                        <a:pt x="106" y="10"/>
                        <a:pt x="106" y="9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1" y="116"/>
                        <a:pt x="2" y="116"/>
                        <a:pt x="3" y="11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13" name="Freeform 790"/>
                <p:cNvSpPr/>
                <p:nvPr/>
              </p:nvSpPr>
              <p:spPr bwMode="auto">
                <a:xfrm>
                  <a:off x="947" y="1039"/>
                  <a:ext cx="33" cy="24"/>
                </a:xfrm>
                <a:custGeom>
                  <a:avLst/>
                  <a:gdLst>
                    <a:gd name="T0" fmla="*/ 33 w 33"/>
                    <a:gd name="T1" fmla="*/ 1 h 24"/>
                    <a:gd name="T2" fmla="*/ 26 w 33"/>
                    <a:gd name="T3" fmla="*/ 0 h 24"/>
                    <a:gd name="T4" fmla="*/ 18 w 33"/>
                    <a:gd name="T5" fmla="*/ 1 h 24"/>
                    <a:gd name="T6" fmla="*/ 0 w 33"/>
                    <a:gd name="T7" fmla="*/ 19 h 24"/>
                    <a:gd name="T8" fmla="*/ 9 w 33"/>
                    <a:gd name="T9" fmla="*/ 24 h 24"/>
                    <a:gd name="T10" fmla="*/ 33 w 33"/>
                    <a:gd name="T11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24">
                      <a:moveTo>
                        <a:pt x="33" y="1"/>
                      </a:moveTo>
                      <a:cubicBezTo>
                        <a:pt x="31" y="1"/>
                        <a:pt x="28" y="0"/>
                        <a:pt x="26" y="0"/>
                      </a:cubicBezTo>
                      <a:cubicBezTo>
                        <a:pt x="23" y="0"/>
                        <a:pt x="20" y="1"/>
                        <a:pt x="18" y="1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3" y="21"/>
                        <a:pt x="6" y="23"/>
                        <a:pt x="9" y="24"/>
                      </a:cubicBezTo>
                      <a:lnTo>
                        <a:pt x="33" y="1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14" name="Freeform 791"/>
                <p:cNvSpPr/>
                <p:nvPr/>
              </p:nvSpPr>
              <p:spPr bwMode="auto">
                <a:xfrm>
                  <a:off x="836" y="1062"/>
                  <a:ext cx="119" cy="111"/>
                </a:xfrm>
                <a:custGeom>
                  <a:avLst/>
                  <a:gdLst>
                    <a:gd name="T0" fmla="*/ 11 w 118"/>
                    <a:gd name="T1" fmla="*/ 110 h 110"/>
                    <a:gd name="T2" fmla="*/ 118 w 118"/>
                    <a:gd name="T3" fmla="*/ 3 h 110"/>
                    <a:gd name="T4" fmla="*/ 110 w 118"/>
                    <a:gd name="T5" fmla="*/ 3 h 110"/>
                    <a:gd name="T6" fmla="*/ 106 w 118"/>
                    <a:gd name="T7" fmla="*/ 0 h 110"/>
                    <a:gd name="T8" fmla="*/ 0 w 118"/>
                    <a:gd name="T9" fmla="*/ 106 h 110"/>
                    <a:gd name="T10" fmla="*/ 11 w 118"/>
                    <a:gd name="T11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110">
                      <a:moveTo>
                        <a:pt x="11" y="110"/>
                      </a:moveTo>
                      <a:cubicBezTo>
                        <a:pt x="118" y="3"/>
                        <a:pt x="118" y="3"/>
                        <a:pt x="118" y="3"/>
                      </a:cubicBezTo>
                      <a:cubicBezTo>
                        <a:pt x="110" y="3"/>
                        <a:pt x="110" y="3"/>
                        <a:pt x="110" y="3"/>
                      </a:cubicBezTo>
                      <a:cubicBezTo>
                        <a:pt x="109" y="2"/>
                        <a:pt x="107" y="1"/>
                        <a:pt x="106" y="0"/>
                      </a:cubicBezTo>
                      <a:cubicBezTo>
                        <a:pt x="0" y="106"/>
                        <a:pt x="0" y="106"/>
                        <a:pt x="0" y="106"/>
                      </a:cubicBezTo>
                      <a:cubicBezTo>
                        <a:pt x="4" y="107"/>
                        <a:pt x="7" y="108"/>
                        <a:pt x="11" y="11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15" name="Freeform 792"/>
                <p:cNvSpPr/>
                <p:nvPr/>
              </p:nvSpPr>
              <p:spPr bwMode="auto">
                <a:xfrm>
                  <a:off x="856" y="1038"/>
                  <a:ext cx="155" cy="146"/>
                </a:xfrm>
                <a:custGeom>
                  <a:avLst/>
                  <a:gdLst>
                    <a:gd name="T0" fmla="*/ 9 w 154"/>
                    <a:gd name="T1" fmla="*/ 145 h 145"/>
                    <a:gd name="T2" fmla="*/ 154 w 154"/>
                    <a:gd name="T3" fmla="*/ 0 h 145"/>
                    <a:gd name="T4" fmla="*/ 151 w 154"/>
                    <a:gd name="T5" fmla="*/ 0 h 145"/>
                    <a:gd name="T6" fmla="*/ 141 w 154"/>
                    <a:gd name="T7" fmla="*/ 0 h 145"/>
                    <a:gd name="T8" fmla="*/ 141 w 154"/>
                    <a:gd name="T9" fmla="*/ 3 h 145"/>
                    <a:gd name="T10" fmla="*/ 136 w 154"/>
                    <a:gd name="T11" fmla="*/ 3 h 145"/>
                    <a:gd name="T12" fmla="*/ 0 w 154"/>
                    <a:gd name="T13" fmla="*/ 139 h 145"/>
                    <a:gd name="T14" fmla="*/ 9 w 154"/>
                    <a:gd name="T15" fmla="*/ 145 h 1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4" h="145">
                      <a:moveTo>
                        <a:pt x="9" y="145"/>
                      </a:moveTo>
                      <a:cubicBezTo>
                        <a:pt x="154" y="0"/>
                        <a:pt x="154" y="0"/>
                        <a:pt x="154" y="0"/>
                      </a:cubicBezTo>
                      <a:cubicBezTo>
                        <a:pt x="153" y="0"/>
                        <a:pt x="152" y="0"/>
                        <a:pt x="151" y="0"/>
                      </a:cubicBezTo>
                      <a:cubicBezTo>
                        <a:pt x="147" y="0"/>
                        <a:pt x="146" y="0"/>
                        <a:pt x="141" y="0"/>
                      </a:cubicBezTo>
                      <a:cubicBezTo>
                        <a:pt x="141" y="3"/>
                        <a:pt x="141" y="3"/>
                        <a:pt x="141" y="3"/>
                      </a:cubicBezTo>
                      <a:cubicBezTo>
                        <a:pt x="136" y="3"/>
                        <a:pt x="136" y="3"/>
                        <a:pt x="136" y="3"/>
                      </a:cubicBezTo>
                      <a:cubicBezTo>
                        <a:pt x="0" y="139"/>
                        <a:pt x="0" y="139"/>
                        <a:pt x="0" y="139"/>
                      </a:cubicBezTo>
                      <a:cubicBezTo>
                        <a:pt x="3" y="141"/>
                        <a:pt x="6" y="143"/>
                        <a:pt x="9" y="14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16" name="Freeform 793"/>
                <p:cNvSpPr/>
                <p:nvPr/>
              </p:nvSpPr>
              <p:spPr bwMode="auto">
                <a:xfrm>
                  <a:off x="873" y="1031"/>
                  <a:ext cx="175" cy="169"/>
                </a:xfrm>
                <a:custGeom>
                  <a:avLst/>
                  <a:gdLst>
                    <a:gd name="T0" fmla="*/ 6 w 174"/>
                    <a:gd name="T1" fmla="*/ 168 h 168"/>
                    <a:gd name="T2" fmla="*/ 174 w 174"/>
                    <a:gd name="T3" fmla="*/ 0 h 168"/>
                    <a:gd name="T4" fmla="*/ 172 w 174"/>
                    <a:gd name="T5" fmla="*/ 0 h 168"/>
                    <a:gd name="T6" fmla="*/ 156 w 174"/>
                    <a:gd name="T7" fmla="*/ 3 h 168"/>
                    <a:gd name="T8" fmla="*/ 0 w 174"/>
                    <a:gd name="T9" fmla="*/ 159 h 168"/>
                    <a:gd name="T10" fmla="*/ 6 w 174"/>
                    <a:gd name="T11" fmla="*/ 168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4" h="168">
                      <a:moveTo>
                        <a:pt x="6" y="168"/>
                      </a:moveTo>
                      <a:cubicBezTo>
                        <a:pt x="174" y="0"/>
                        <a:pt x="174" y="0"/>
                        <a:pt x="174" y="0"/>
                      </a:cubicBezTo>
                      <a:cubicBezTo>
                        <a:pt x="173" y="0"/>
                        <a:pt x="173" y="0"/>
                        <a:pt x="172" y="0"/>
                      </a:cubicBezTo>
                      <a:cubicBezTo>
                        <a:pt x="166" y="0"/>
                        <a:pt x="161" y="1"/>
                        <a:pt x="156" y="3"/>
                      </a:cubicBez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2" y="162"/>
                        <a:pt x="4" y="165"/>
                        <a:pt x="6" y="168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17" name="Freeform 794"/>
                <p:cNvSpPr/>
                <p:nvPr/>
              </p:nvSpPr>
              <p:spPr bwMode="auto">
                <a:xfrm>
                  <a:off x="884" y="1031"/>
                  <a:ext cx="193" cy="190"/>
                </a:xfrm>
                <a:custGeom>
                  <a:avLst/>
                  <a:gdLst>
                    <a:gd name="T0" fmla="*/ 4 w 192"/>
                    <a:gd name="T1" fmla="*/ 185 h 189"/>
                    <a:gd name="T2" fmla="*/ 4 w 192"/>
                    <a:gd name="T3" fmla="*/ 189 h 189"/>
                    <a:gd name="T4" fmla="*/ 3 w 192"/>
                    <a:gd name="T5" fmla="*/ 189 h 189"/>
                    <a:gd name="T6" fmla="*/ 192 w 192"/>
                    <a:gd name="T7" fmla="*/ 0 h 189"/>
                    <a:gd name="T8" fmla="*/ 177 w 192"/>
                    <a:gd name="T9" fmla="*/ 0 h 189"/>
                    <a:gd name="T10" fmla="*/ 0 w 192"/>
                    <a:gd name="T11" fmla="*/ 177 h 189"/>
                    <a:gd name="T12" fmla="*/ 4 w 192"/>
                    <a:gd name="T13" fmla="*/ 185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92" h="189">
                      <a:moveTo>
                        <a:pt x="4" y="185"/>
                      </a:moveTo>
                      <a:cubicBezTo>
                        <a:pt x="4" y="189"/>
                        <a:pt x="4" y="189"/>
                        <a:pt x="4" y="189"/>
                      </a:cubicBezTo>
                      <a:cubicBezTo>
                        <a:pt x="3" y="189"/>
                        <a:pt x="3" y="189"/>
                        <a:pt x="3" y="189"/>
                      </a:cubicBezTo>
                      <a:cubicBezTo>
                        <a:pt x="192" y="0"/>
                        <a:pt x="192" y="0"/>
                        <a:pt x="192" y="0"/>
                      </a:cubicBezTo>
                      <a:cubicBezTo>
                        <a:pt x="187" y="0"/>
                        <a:pt x="182" y="0"/>
                        <a:pt x="177" y="0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1" y="180"/>
                        <a:pt x="1" y="182"/>
                        <a:pt x="4" y="18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18" name="Freeform 795"/>
                <p:cNvSpPr/>
                <p:nvPr/>
              </p:nvSpPr>
              <p:spPr bwMode="auto">
                <a:xfrm>
                  <a:off x="886" y="1031"/>
                  <a:ext cx="216" cy="212"/>
                </a:xfrm>
                <a:custGeom>
                  <a:avLst/>
                  <a:gdLst>
                    <a:gd name="T0" fmla="*/ 0 w 215"/>
                    <a:gd name="T1" fmla="*/ 206 h 210"/>
                    <a:gd name="T2" fmla="*/ 7 w 215"/>
                    <a:gd name="T3" fmla="*/ 210 h 210"/>
                    <a:gd name="T4" fmla="*/ 8 w 215"/>
                    <a:gd name="T5" fmla="*/ 210 h 210"/>
                    <a:gd name="T6" fmla="*/ 185 w 215"/>
                    <a:gd name="T7" fmla="*/ 34 h 210"/>
                    <a:gd name="T8" fmla="*/ 176 w 215"/>
                    <a:gd name="T9" fmla="*/ 33 h 210"/>
                    <a:gd name="T10" fmla="*/ 186 w 215"/>
                    <a:gd name="T11" fmla="*/ 32 h 210"/>
                    <a:gd name="T12" fmla="*/ 215 w 215"/>
                    <a:gd name="T13" fmla="*/ 3 h 210"/>
                    <a:gd name="T14" fmla="*/ 204 w 215"/>
                    <a:gd name="T15" fmla="*/ 0 h 210"/>
                    <a:gd name="T16" fmla="*/ 0 w 215"/>
                    <a:gd name="T17" fmla="*/ 203 h 210"/>
                    <a:gd name="T18" fmla="*/ 0 w 215"/>
                    <a:gd name="T19" fmla="*/ 206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5" h="210">
                      <a:moveTo>
                        <a:pt x="0" y="206"/>
                      </a:moveTo>
                      <a:cubicBezTo>
                        <a:pt x="0" y="210"/>
                        <a:pt x="2" y="210"/>
                        <a:pt x="7" y="210"/>
                      </a:cubicBezTo>
                      <a:cubicBezTo>
                        <a:pt x="8" y="210"/>
                        <a:pt x="8" y="210"/>
                        <a:pt x="8" y="210"/>
                      </a:cubicBezTo>
                      <a:cubicBezTo>
                        <a:pt x="185" y="34"/>
                        <a:pt x="185" y="34"/>
                        <a:pt x="185" y="34"/>
                      </a:cubicBezTo>
                      <a:cubicBezTo>
                        <a:pt x="180" y="34"/>
                        <a:pt x="177" y="33"/>
                        <a:pt x="176" y="33"/>
                      </a:cubicBezTo>
                      <a:cubicBezTo>
                        <a:pt x="186" y="32"/>
                        <a:pt x="186" y="32"/>
                        <a:pt x="186" y="32"/>
                      </a:cubicBezTo>
                      <a:cubicBezTo>
                        <a:pt x="215" y="3"/>
                        <a:pt x="215" y="3"/>
                        <a:pt x="215" y="3"/>
                      </a:cubicBezTo>
                      <a:cubicBezTo>
                        <a:pt x="212" y="2"/>
                        <a:pt x="208" y="1"/>
                        <a:pt x="204" y="0"/>
                      </a:cubicBezTo>
                      <a:cubicBezTo>
                        <a:pt x="0" y="203"/>
                        <a:pt x="0" y="203"/>
                        <a:pt x="0" y="203"/>
                      </a:cubicBezTo>
                      <a:cubicBezTo>
                        <a:pt x="0" y="204"/>
                        <a:pt x="0" y="205"/>
                        <a:pt x="0" y="20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19" name="Freeform 796"/>
                <p:cNvSpPr/>
                <p:nvPr/>
              </p:nvSpPr>
              <p:spPr bwMode="auto">
                <a:xfrm>
                  <a:off x="908" y="1064"/>
                  <a:ext cx="194" cy="187"/>
                </a:xfrm>
                <a:custGeom>
                  <a:avLst/>
                  <a:gdLst>
                    <a:gd name="T0" fmla="*/ 7 w 193"/>
                    <a:gd name="T1" fmla="*/ 185 h 185"/>
                    <a:gd name="T2" fmla="*/ 193 w 193"/>
                    <a:gd name="T3" fmla="*/ 0 h 185"/>
                    <a:gd name="T4" fmla="*/ 177 w 193"/>
                    <a:gd name="T5" fmla="*/ 1 h 185"/>
                    <a:gd name="T6" fmla="*/ 0 w 193"/>
                    <a:gd name="T7" fmla="*/ 177 h 185"/>
                    <a:gd name="T8" fmla="*/ 7 w 193"/>
                    <a:gd name="T9" fmla="*/ 185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93" h="185">
                      <a:moveTo>
                        <a:pt x="7" y="185"/>
                      </a:moveTo>
                      <a:cubicBezTo>
                        <a:pt x="193" y="0"/>
                        <a:pt x="193" y="0"/>
                        <a:pt x="193" y="0"/>
                      </a:cubicBezTo>
                      <a:cubicBezTo>
                        <a:pt x="188" y="0"/>
                        <a:pt x="182" y="0"/>
                        <a:pt x="177" y="1"/>
                      </a:cubicBezTo>
                      <a:cubicBezTo>
                        <a:pt x="0" y="177"/>
                        <a:pt x="0" y="177"/>
                        <a:pt x="0" y="177"/>
                      </a:cubicBezTo>
                      <a:cubicBezTo>
                        <a:pt x="3" y="180"/>
                        <a:pt x="5" y="183"/>
                        <a:pt x="7" y="185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20" name="Freeform 797"/>
                <p:cNvSpPr/>
                <p:nvPr/>
              </p:nvSpPr>
              <p:spPr bwMode="auto">
                <a:xfrm>
                  <a:off x="896" y="1254"/>
                  <a:ext cx="14" cy="7"/>
                </a:xfrm>
                <a:custGeom>
                  <a:avLst/>
                  <a:gdLst>
                    <a:gd name="T0" fmla="*/ 9 w 14"/>
                    <a:gd name="T1" fmla="*/ 7 h 7"/>
                    <a:gd name="T2" fmla="*/ 14 w 14"/>
                    <a:gd name="T3" fmla="*/ 3 h 7"/>
                    <a:gd name="T4" fmla="*/ 5 w 14"/>
                    <a:gd name="T5" fmla="*/ 0 h 7"/>
                    <a:gd name="T6" fmla="*/ 2 w 14"/>
                    <a:gd name="T7" fmla="*/ 0 h 7"/>
                    <a:gd name="T8" fmla="*/ 0 w 14"/>
                    <a:gd name="T9" fmla="*/ 1 h 7"/>
                    <a:gd name="T10" fmla="*/ 9 w 14"/>
                    <a:gd name="T11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4" h="7">
                      <a:moveTo>
                        <a:pt x="9" y="7"/>
                      </a:move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1" y="2"/>
                        <a:pt x="8" y="0"/>
                        <a:pt x="5" y="0"/>
                      </a:cubicBezTo>
                      <a:cubicBezTo>
                        <a:pt x="3" y="0"/>
                        <a:pt x="3" y="0"/>
                        <a:pt x="2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4"/>
                        <a:pt x="5" y="6"/>
                        <a:pt x="9" y="7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21" name="Freeform 798"/>
                <p:cNvSpPr/>
                <p:nvPr/>
              </p:nvSpPr>
              <p:spPr bwMode="auto">
                <a:xfrm>
                  <a:off x="1088" y="1039"/>
                  <a:ext cx="34" cy="23"/>
                </a:xfrm>
                <a:custGeom>
                  <a:avLst/>
                  <a:gdLst>
                    <a:gd name="T0" fmla="*/ 16 w 34"/>
                    <a:gd name="T1" fmla="*/ 22 h 23"/>
                    <a:gd name="T2" fmla="*/ 34 w 34"/>
                    <a:gd name="T3" fmla="*/ 5 h 23"/>
                    <a:gd name="T4" fmla="*/ 24 w 34"/>
                    <a:gd name="T5" fmla="*/ 0 h 23"/>
                    <a:gd name="T6" fmla="*/ 0 w 34"/>
                    <a:gd name="T7" fmla="*/ 23 h 23"/>
                    <a:gd name="T8" fmla="*/ 16 w 34"/>
                    <a:gd name="T9" fmla="*/ 22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23">
                      <a:moveTo>
                        <a:pt x="16" y="22"/>
                      </a:move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0" y="3"/>
                        <a:pt x="27" y="1"/>
                        <a:pt x="24" y="0"/>
                      </a:cubicBezTo>
                      <a:cubicBezTo>
                        <a:pt x="0" y="23"/>
                        <a:pt x="0" y="23"/>
                        <a:pt x="0" y="23"/>
                      </a:cubicBezTo>
                      <a:lnTo>
                        <a:pt x="16" y="22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22" name="Freeform 799"/>
                <p:cNvSpPr/>
                <p:nvPr/>
              </p:nvSpPr>
              <p:spPr bwMode="auto">
                <a:xfrm>
                  <a:off x="902" y="1285"/>
                  <a:ext cx="10" cy="9"/>
                </a:xfrm>
                <a:custGeom>
                  <a:avLst/>
                  <a:gdLst>
                    <a:gd name="T0" fmla="*/ 7 w 10"/>
                    <a:gd name="T1" fmla="*/ 1 h 9"/>
                    <a:gd name="T2" fmla="*/ 0 w 10"/>
                    <a:gd name="T3" fmla="*/ 9 h 9"/>
                    <a:gd name="T4" fmla="*/ 10 w 10"/>
                    <a:gd name="T5" fmla="*/ 0 h 9"/>
                    <a:gd name="T6" fmla="*/ 7 w 10"/>
                    <a:gd name="T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9">
                      <a:moveTo>
                        <a:pt x="7" y="1"/>
                      </a:moveTo>
                      <a:cubicBezTo>
                        <a:pt x="2" y="4"/>
                        <a:pt x="1" y="6"/>
                        <a:pt x="0" y="9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23" name="Freeform 800"/>
                <p:cNvSpPr/>
                <p:nvPr/>
              </p:nvSpPr>
              <p:spPr bwMode="auto">
                <a:xfrm>
                  <a:off x="1119" y="1048"/>
                  <a:ext cx="27" cy="13"/>
                </a:xfrm>
                <a:custGeom>
                  <a:avLst/>
                  <a:gdLst>
                    <a:gd name="T0" fmla="*/ 5 w 27"/>
                    <a:gd name="T1" fmla="*/ 12 h 13"/>
                    <a:gd name="T2" fmla="*/ 17 w 27"/>
                    <a:gd name="T3" fmla="*/ 10 h 13"/>
                    <a:gd name="T4" fmla="*/ 27 w 27"/>
                    <a:gd name="T5" fmla="*/ 1 h 13"/>
                    <a:gd name="T6" fmla="*/ 13 w 27"/>
                    <a:gd name="T7" fmla="*/ 0 h 13"/>
                    <a:gd name="T8" fmla="*/ 0 w 27"/>
                    <a:gd name="T9" fmla="*/ 13 h 13"/>
                    <a:gd name="T10" fmla="*/ 5 w 27"/>
                    <a:gd name="T11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7" h="13">
                      <a:moveTo>
                        <a:pt x="5" y="12"/>
                      </a:moveTo>
                      <a:cubicBezTo>
                        <a:pt x="8" y="11"/>
                        <a:pt x="13" y="11"/>
                        <a:pt x="17" y="10"/>
                      </a:cubicBez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2" y="0"/>
                        <a:pt x="17" y="1"/>
                        <a:pt x="13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lnTo>
                        <a:pt x="5" y="12"/>
                      </a:ln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24" name="Freeform 801"/>
                <p:cNvSpPr/>
                <p:nvPr/>
              </p:nvSpPr>
              <p:spPr bwMode="auto">
                <a:xfrm>
                  <a:off x="916" y="1063"/>
                  <a:ext cx="209" cy="210"/>
                </a:xfrm>
                <a:custGeom>
                  <a:avLst/>
                  <a:gdLst>
                    <a:gd name="T0" fmla="*/ 203 w 208"/>
                    <a:gd name="T1" fmla="*/ 1 h 208"/>
                    <a:gd name="T2" fmla="*/ 199 w 208"/>
                    <a:gd name="T3" fmla="*/ 0 h 208"/>
                    <a:gd name="T4" fmla="*/ 0 w 208"/>
                    <a:gd name="T5" fmla="*/ 199 h 208"/>
                    <a:gd name="T6" fmla="*/ 10 w 208"/>
                    <a:gd name="T7" fmla="*/ 201 h 208"/>
                    <a:gd name="T8" fmla="*/ 7 w 208"/>
                    <a:gd name="T9" fmla="*/ 208 h 208"/>
                    <a:gd name="T10" fmla="*/ 208 w 208"/>
                    <a:gd name="T11" fmla="*/ 7 h 208"/>
                    <a:gd name="T12" fmla="*/ 192 w 208"/>
                    <a:gd name="T13" fmla="*/ 15 h 208"/>
                    <a:gd name="T14" fmla="*/ 203 w 208"/>
                    <a:gd name="T15" fmla="*/ 1 h 2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08" h="208">
                      <a:moveTo>
                        <a:pt x="203" y="1"/>
                      </a:moveTo>
                      <a:cubicBezTo>
                        <a:pt x="202" y="0"/>
                        <a:pt x="201" y="0"/>
                        <a:pt x="199" y="0"/>
                      </a:cubicBezTo>
                      <a:cubicBezTo>
                        <a:pt x="0" y="199"/>
                        <a:pt x="0" y="199"/>
                        <a:pt x="0" y="199"/>
                      </a:cubicBezTo>
                      <a:cubicBezTo>
                        <a:pt x="4" y="200"/>
                        <a:pt x="7" y="201"/>
                        <a:pt x="10" y="201"/>
                      </a:cubicBezTo>
                      <a:cubicBezTo>
                        <a:pt x="9" y="204"/>
                        <a:pt x="8" y="206"/>
                        <a:pt x="7" y="208"/>
                      </a:cubicBezTo>
                      <a:cubicBezTo>
                        <a:pt x="208" y="7"/>
                        <a:pt x="208" y="7"/>
                        <a:pt x="208" y="7"/>
                      </a:cubicBezTo>
                      <a:cubicBezTo>
                        <a:pt x="202" y="11"/>
                        <a:pt x="196" y="15"/>
                        <a:pt x="192" y="15"/>
                      </a:cubicBezTo>
                      <a:cubicBezTo>
                        <a:pt x="190" y="15"/>
                        <a:pt x="202" y="3"/>
                        <a:pt x="203" y="1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25" name="Freeform 802"/>
                <p:cNvSpPr/>
                <p:nvPr/>
              </p:nvSpPr>
              <p:spPr bwMode="auto">
                <a:xfrm>
                  <a:off x="901" y="1063"/>
                  <a:ext cx="248" cy="258"/>
                </a:xfrm>
                <a:custGeom>
                  <a:avLst/>
                  <a:gdLst>
                    <a:gd name="T0" fmla="*/ 2 w 247"/>
                    <a:gd name="T1" fmla="*/ 243 h 256"/>
                    <a:gd name="T2" fmla="*/ 0 w 247"/>
                    <a:gd name="T3" fmla="*/ 250 h 256"/>
                    <a:gd name="T4" fmla="*/ 2 w 247"/>
                    <a:gd name="T5" fmla="*/ 256 h 256"/>
                    <a:gd name="T6" fmla="*/ 229 w 247"/>
                    <a:gd name="T7" fmla="*/ 29 h 256"/>
                    <a:gd name="T8" fmla="*/ 247 w 247"/>
                    <a:gd name="T9" fmla="*/ 7 h 256"/>
                    <a:gd name="T10" fmla="*/ 244 w 247"/>
                    <a:gd name="T11" fmla="*/ 0 h 256"/>
                    <a:gd name="T12" fmla="*/ 1 w 247"/>
                    <a:gd name="T13" fmla="*/ 242 h 256"/>
                    <a:gd name="T14" fmla="*/ 2 w 247"/>
                    <a:gd name="T15" fmla="*/ 243 h 2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47" h="256">
                      <a:moveTo>
                        <a:pt x="2" y="243"/>
                      </a:moveTo>
                      <a:cubicBezTo>
                        <a:pt x="2" y="246"/>
                        <a:pt x="0" y="247"/>
                        <a:pt x="0" y="250"/>
                      </a:cubicBezTo>
                      <a:cubicBezTo>
                        <a:pt x="0" y="252"/>
                        <a:pt x="1" y="254"/>
                        <a:pt x="2" y="256"/>
                      </a:cubicBezTo>
                      <a:cubicBezTo>
                        <a:pt x="229" y="29"/>
                        <a:pt x="229" y="29"/>
                        <a:pt x="229" y="29"/>
                      </a:cubicBezTo>
                      <a:cubicBezTo>
                        <a:pt x="234" y="23"/>
                        <a:pt x="247" y="9"/>
                        <a:pt x="247" y="7"/>
                      </a:cubicBezTo>
                      <a:cubicBezTo>
                        <a:pt x="247" y="4"/>
                        <a:pt x="246" y="1"/>
                        <a:pt x="244" y="0"/>
                      </a:cubicBezTo>
                      <a:cubicBezTo>
                        <a:pt x="1" y="242"/>
                        <a:pt x="1" y="242"/>
                        <a:pt x="1" y="242"/>
                      </a:cubicBezTo>
                      <a:cubicBezTo>
                        <a:pt x="1" y="242"/>
                        <a:pt x="2" y="243"/>
                        <a:pt x="2" y="243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26" name="Freeform 803"/>
                <p:cNvSpPr/>
                <p:nvPr/>
              </p:nvSpPr>
              <p:spPr bwMode="auto">
                <a:xfrm>
                  <a:off x="909" y="1070"/>
                  <a:ext cx="274" cy="270"/>
                </a:xfrm>
                <a:custGeom>
                  <a:avLst/>
                  <a:gdLst>
                    <a:gd name="T0" fmla="*/ 1 w 272"/>
                    <a:gd name="T1" fmla="*/ 259 h 268"/>
                    <a:gd name="T2" fmla="*/ 4 w 272"/>
                    <a:gd name="T3" fmla="*/ 268 h 268"/>
                    <a:gd name="T4" fmla="*/ 4 w 272"/>
                    <a:gd name="T5" fmla="*/ 268 h 268"/>
                    <a:gd name="T6" fmla="*/ 272 w 272"/>
                    <a:gd name="T7" fmla="*/ 0 h 268"/>
                    <a:gd name="T8" fmla="*/ 271 w 272"/>
                    <a:gd name="T9" fmla="*/ 1 h 268"/>
                    <a:gd name="T10" fmla="*/ 264 w 272"/>
                    <a:gd name="T11" fmla="*/ 0 h 268"/>
                    <a:gd name="T12" fmla="*/ 257 w 272"/>
                    <a:gd name="T13" fmla="*/ 0 h 268"/>
                    <a:gd name="T14" fmla="*/ 0 w 272"/>
                    <a:gd name="T15" fmla="*/ 257 h 268"/>
                    <a:gd name="T16" fmla="*/ 1 w 272"/>
                    <a:gd name="T17" fmla="*/ 259 h 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72" h="268">
                      <a:moveTo>
                        <a:pt x="1" y="259"/>
                      </a:moveTo>
                      <a:cubicBezTo>
                        <a:pt x="2" y="261"/>
                        <a:pt x="3" y="267"/>
                        <a:pt x="4" y="268"/>
                      </a:cubicBezTo>
                      <a:cubicBezTo>
                        <a:pt x="4" y="268"/>
                        <a:pt x="4" y="268"/>
                        <a:pt x="4" y="268"/>
                      </a:cubicBezTo>
                      <a:cubicBezTo>
                        <a:pt x="272" y="0"/>
                        <a:pt x="272" y="0"/>
                        <a:pt x="272" y="0"/>
                      </a:cubicBezTo>
                      <a:cubicBezTo>
                        <a:pt x="271" y="1"/>
                        <a:pt x="271" y="1"/>
                        <a:pt x="271" y="1"/>
                      </a:cubicBezTo>
                      <a:cubicBezTo>
                        <a:pt x="270" y="1"/>
                        <a:pt x="264" y="0"/>
                        <a:pt x="264" y="0"/>
                      </a:cubicBezTo>
                      <a:cubicBezTo>
                        <a:pt x="264" y="0"/>
                        <a:pt x="261" y="0"/>
                        <a:pt x="257" y="0"/>
                      </a:cubicBezTo>
                      <a:cubicBezTo>
                        <a:pt x="0" y="257"/>
                        <a:pt x="0" y="257"/>
                        <a:pt x="0" y="257"/>
                      </a:cubicBezTo>
                      <a:cubicBezTo>
                        <a:pt x="1" y="257"/>
                        <a:pt x="1" y="258"/>
                        <a:pt x="1" y="259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27" name="Freeform 804"/>
                <p:cNvSpPr/>
                <p:nvPr/>
              </p:nvSpPr>
              <p:spPr bwMode="auto">
                <a:xfrm>
                  <a:off x="920" y="1062"/>
                  <a:ext cx="298" cy="296"/>
                </a:xfrm>
                <a:custGeom>
                  <a:avLst/>
                  <a:gdLst>
                    <a:gd name="T0" fmla="*/ 4 w 296"/>
                    <a:gd name="T1" fmla="*/ 294 h 294"/>
                    <a:gd name="T2" fmla="*/ 296 w 296"/>
                    <a:gd name="T3" fmla="*/ 2 h 294"/>
                    <a:gd name="T4" fmla="*/ 289 w 296"/>
                    <a:gd name="T5" fmla="*/ 0 h 294"/>
                    <a:gd name="T6" fmla="*/ 283 w 296"/>
                    <a:gd name="T7" fmla="*/ 3 h 294"/>
                    <a:gd name="T8" fmla="*/ 280 w 296"/>
                    <a:gd name="T9" fmla="*/ 3 h 294"/>
                    <a:gd name="T10" fmla="*/ 0 w 296"/>
                    <a:gd name="T11" fmla="*/ 284 h 294"/>
                    <a:gd name="T12" fmla="*/ 4 w 296"/>
                    <a:gd name="T13" fmla="*/ 294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6" h="294">
                      <a:moveTo>
                        <a:pt x="4" y="294"/>
                      </a:moveTo>
                      <a:cubicBezTo>
                        <a:pt x="296" y="2"/>
                        <a:pt x="296" y="2"/>
                        <a:pt x="296" y="2"/>
                      </a:cubicBezTo>
                      <a:cubicBezTo>
                        <a:pt x="293" y="1"/>
                        <a:pt x="290" y="0"/>
                        <a:pt x="289" y="0"/>
                      </a:cubicBezTo>
                      <a:cubicBezTo>
                        <a:pt x="286" y="0"/>
                        <a:pt x="284" y="0"/>
                        <a:pt x="283" y="3"/>
                      </a:cubicBezTo>
                      <a:cubicBezTo>
                        <a:pt x="280" y="3"/>
                        <a:pt x="280" y="3"/>
                        <a:pt x="280" y="3"/>
                      </a:cubicBezTo>
                      <a:cubicBezTo>
                        <a:pt x="0" y="284"/>
                        <a:pt x="0" y="284"/>
                        <a:pt x="0" y="284"/>
                      </a:cubicBezTo>
                      <a:cubicBezTo>
                        <a:pt x="0" y="287"/>
                        <a:pt x="2" y="290"/>
                        <a:pt x="4" y="294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28" name="Freeform 805"/>
                <p:cNvSpPr/>
                <p:nvPr/>
              </p:nvSpPr>
              <p:spPr bwMode="auto">
                <a:xfrm>
                  <a:off x="930" y="1138"/>
                  <a:ext cx="242" cy="237"/>
                </a:xfrm>
                <a:custGeom>
                  <a:avLst/>
                  <a:gdLst>
                    <a:gd name="T0" fmla="*/ 227 w 241"/>
                    <a:gd name="T1" fmla="*/ 0 h 236"/>
                    <a:gd name="T2" fmla="*/ 0 w 241"/>
                    <a:gd name="T3" fmla="*/ 227 h 236"/>
                    <a:gd name="T4" fmla="*/ 5 w 241"/>
                    <a:gd name="T5" fmla="*/ 232 h 236"/>
                    <a:gd name="T6" fmla="*/ 6 w 241"/>
                    <a:gd name="T7" fmla="*/ 236 h 236"/>
                    <a:gd name="T8" fmla="*/ 241 w 241"/>
                    <a:gd name="T9" fmla="*/ 1 h 236"/>
                    <a:gd name="T10" fmla="*/ 234 w 241"/>
                    <a:gd name="T11" fmla="*/ 0 h 236"/>
                    <a:gd name="T12" fmla="*/ 227 w 241"/>
                    <a:gd name="T13" fmla="*/ 0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1" h="236">
                      <a:moveTo>
                        <a:pt x="227" y="0"/>
                      </a:moveTo>
                      <a:cubicBezTo>
                        <a:pt x="0" y="227"/>
                        <a:pt x="0" y="227"/>
                        <a:pt x="0" y="227"/>
                      </a:cubicBezTo>
                      <a:cubicBezTo>
                        <a:pt x="2" y="229"/>
                        <a:pt x="4" y="231"/>
                        <a:pt x="5" y="232"/>
                      </a:cubicBezTo>
                      <a:cubicBezTo>
                        <a:pt x="6" y="232"/>
                        <a:pt x="6" y="234"/>
                        <a:pt x="6" y="236"/>
                      </a:cubicBezTo>
                      <a:cubicBezTo>
                        <a:pt x="241" y="1"/>
                        <a:pt x="241" y="1"/>
                        <a:pt x="241" y="1"/>
                      </a:cubicBezTo>
                      <a:cubicBezTo>
                        <a:pt x="239" y="0"/>
                        <a:pt x="237" y="0"/>
                        <a:pt x="234" y="0"/>
                      </a:cubicBezTo>
                      <a:cubicBezTo>
                        <a:pt x="232" y="0"/>
                        <a:pt x="230" y="1"/>
                        <a:pt x="227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29" name="Freeform 806"/>
                <p:cNvSpPr/>
                <p:nvPr/>
              </p:nvSpPr>
              <p:spPr bwMode="auto">
                <a:xfrm>
                  <a:off x="1166" y="1148"/>
                  <a:ext cx="18" cy="12"/>
                </a:xfrm>
                <a:custGeom>
                  <a:avLst/>
                  <a:gdLst>
                    <a:gd name="T0" fmla="*/ 17 w 17"/>
                    <a:gd name="T1" fmla="*/ 6 h 12"/>
                    <a:gd name="T2" fmla="*/ 11 w 17"/>
                    <a:gd name="T3" fmla="*/ 0 h 12"/>
                    <a:gd name="T4" fmla="*/ 0 w 17"/>
                    <a:gd name="T5" fmla="*/ 11 h 12"/>
                    <a:gd name="T6" fmla="*/ 17 w 17"/>
                    <a:gd name="T7" fmla="*/ 6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" h="12">
                      <a:moveTo>
                        <a:pt x="17" y="6"/>
                      </a:moveTo>
                      <a:cubicBezTo>
                        <a:pt x="17" y="3"/>
                        <a:pt x="14" y="1"/>
                        <a:pt x="11" y="0"/>
                      </a:cubicBezTo>
                      <a:cubicBezTo>
                        <a:pt x="0" y="11"/>
                        <a:pt x="0" y="11"/>
                        <a:pt x="0" y="11"/>
                      </a:cubicBezTo>
                      <a:cubicBezTo>
                        <a:pt x="7" y="11"/>
                        <a:pt x="17" y="12"/>
                        <a:pt x="17" y="6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  <p:sp>
              <p:nvSpPr>
                <p:cNvPr id="330" name="Freeform 807"/>
                <p:cNvSpPr/>
                <p:nvPr/>
              </p:nvSpPr>
              <p:spPr bwMode="auto">
                <a:xfrm>
                  <a:off x="945" y="1166"/>
                  <a:ext cx="223" cy="218"/>
                </a:xfrm>
                <a:custGeom>
                  <a:avLst/>
                  <a:gdLst>
                    <a:gd name="T0" fmla="*/ 213 w 222"/>
                    <a:gd name="T1" fmla="*/ 0 h 217"/>
                    <a:gd name="T2" fmla="*/ 0 w 222"/>
                    <a:gd name="T3" fmla="*/ 213 h 217"/>
                    <a:gd name="T4" fmla="*/ 2 w 222"/>
                    <a:gd name="T5" fmla="*/ 217 h 217"/>
                    <a:gd name="T6" fmla="*/ 13 w 222"/>
                    <a:gd name="T7" fmla="*/ 214 h 217"/>
                    <a:gd name="T8" fmla="*/ 14 w 222"/>
                    <a:gd name="T9" fmla="*/ 214 h 217"/>
                    <a:gd name="T10" fmla="*/ 57 w 222"/>
                    <a:gd name="T11" fmla="*/ 171 h 217"/>
                    <a:gd name="T12" fmla="*/ 58 w 222"/>
                    <a:gd name="T13" fmla="*/ 170 h 217"/>
                    <a:gd name="T14" fmla="*/ 57 w 222"/>
                    <a:gd name="T15" fmla="*/ 167 h 217"/>
                    <a:gd name="T16" fmla="*/ 69 w 222"/>
                    <a:gd name="T17" fmla="*/ 159 h 217"/>
                    <a:gd name="T18" fmla="*/ 222 w 222"/>
                    <a:gd name="T19" fmla="*/ 6 h 217"/>
                    <a:gd name="T20" fmla="*/ 221 w 222"/>
                    <a:gd name="T21" fmla="*/ 1 h 217"/>
                    <a:gd name="T22" fmla="*/ 213 w 222"/>
                    <a:gd name="T23" fmla="*/ 0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2" h="217">
                      <a:moveTo>
                        <a:pt x="213" y="0"/>
                      </a:moveTo>
                      <a:cubicBezTo>
                        <a:pt x="0" y="213"/>
                        <a:pt x="0" y="213"/>
                        <a:pt x="0" y="213"/>
                      </a:cubicBezTo>
                      <a:cubicBezTo>
                        <a:pt x="0" y="214"/>
                        <a:pt x="1" y="215"/>
                        <a:pt x="2" y="217"/>
                      </a:cubicBezTo>
                      <a:cubicBezTo>
                        <a:pt x="5" y="217"/>
                        <a:pt x="9" y="214"/>
                        <a:pt x="13" y="214"/>
                      </a:cubicBezTo>
                      <a:cubicBezTo>
                        <a:pt x="14" y="214"/>
                        <a:pt x="14" y="214"/>
                        <a:pt x="14" y="214"/>
                      </a:cubicBezTo>
                      <a:cubicBezTo>
                        <a:pt x="57" y="171"/>
                        <a:pt x="57" y="171"/>
                        <a:pt x="57" y="171"/>
                      </a:cubicBezTo>
                      <a:cubicBezTo>
                        <a:pt x="57" y="171"/>
                        <a:pt x="57" y="170"/>
                        <a:pt x="58" y="170"/>
                      </a:cubicBezTo>
                      <a:cubicBezTo>
                        <a:pt x="58" y="169"/>
                        <a:pt x="57" y="168"/>
                        <a:pt x="57" y="167"/>
                      </a:cubicBezTo>
                      <a:cubicBezTo>
                        <a:pt x="57" y="162"/>
                        <a:pt x="63" y="160"/>
                        <a:pt x="69" y="159"/>
                      </a:cubicBezTo>
                      <a:cubicBezTo>
                        <a:pt x="222" y="6"/>
                        <a:pt x="222" y="6"/>
                        <a:pt x="222" y="6"/>
                      </a:cubicBezTo>
                      <a:cubicBezTo>
                        <a:pt x="222" y="4"/>
                        <a:pt x="221" y="3"/>
                        <a:pt x="221" y="1"/>
                      </a:cubicBezTo>
                      <a:cubicBezTo>
                        <a:pt x="219" y="1"/>
                        <a:pt x="215" y="1"/>
                        <a:pt x="213" y="0"/>
                      </a:cubicBezTo>
                      <a:close/>
                    </a:path>
                  </a:pathLst>
                </a:custGeom>
                <a:solidFill>
                  <a:srgbClr val="989898"/>
                </a:solidFill>
                <a:ln>
                  <a:noFill/>
                </a:ln>
              </p:spPr>
              <p:txBody>
                <a:bodyPr vert="horz" wrap="square" lIns="91380" tIns="45690" rIns="91380" bIns="45690" numCol="1" anchor="t" anchorCtr="0" compatLnSpc="1"/>
                <a:lstStyle/>
                <a:p>
                  <a:endParaRPr lang="en-US" sz="900">
                    <a:latin typeface="+mn-ea"/>
                  </a:endParaRPr>
                </a:p>
              </p:txBody>
            </p:sp>
          </p:grpSp>
          <p:sp>
            <p:nvSpPr>
              <p:cNvPr id="15" name="Freeform 809"/>
              <p:cNvSpPr/>
              <p:nvPr/>
            </p:nvSpPr>
            <p:spPr bwMode="auto">
              <a:xfrm>
                <a:off x="8404" y="3252"/>
                <a:ext cx="10" cy="5"/>
              </a:xfrm>
              <a:custGeom>
                <a:avLst/>
                <a:gdLst>
                  <a:gd name="T0" fmla="*/ 4 w 4"/>
                  <a:gd name="T1" fmla="*/ 2 h 2"/>
                  <a:gd name="T2" fmla="*/ 3 w 4"/>
                  <a:gd name="T3" fmla="*/ 0 h 2"/>
                  <a:gd name="T4" fmla="*/ 0 w 4"/>
                  <a:gd name="T5" fmla="*/ 2 h 2"/>
                  <a:gd name="T6" fmla="*/ 4 w 4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4" y="2"/>
                    </a:moveTo>
                    <a:cubicBezTo>
                      <a:pt x="3" y="2"/>
                      <a:pt x="3" y="1"/>
                      <a:pt x="3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4" y="2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16" name="Freeform 810"/>
              <p:cNvSpPr/>
              <p:nvPr/>
            </p:nvSpPr>
            <p:spPr bwMode="auto">
              <a:xfrm>
                <a:off x="8339" y="3272"/>
                <a:ext cx="80" cy="65"/>
              </a:xfrm>
              <a:custGeom>
                <a:avLst/>
                <a:gdLst>
                  <a:gd name="T0" fmla="*/ 21 w 32"/>
                  <a:gd name="T1" fmla="*/ 0 h 26"/>
                  <a:gd name="T2" fmla="*/ 0 w 32"/>
                  <a:gd name="T3" fmla="*/ 21 h 26"/>
                  <a:gd name="T4" fmla="*/ 7 w 32"/>
                  <a:gd name="T5" fmla="*/ 26 h 26"/>
                  <a:gd name="T6" fmla="*/ 14 w 32"/>
                  <a:gd name="T7" fmla="*/ 22 h 26"/>
                  <a:gd name="T8" fmla="*/ 21 w 32"/>
                  <a:gd name="T9" fmla="*/ 15 h 26"/>
                  <a:gd name="T10" fmla="*/ 19 w 32"/>
                  <a:gd name="T11" fmla="*/ 11 h 26"/>
                  <a:gd name="T12" fmla="*/ 27 w 32"/>
                  <a:gd name="T13" fmla="*/ 8 h 26"/>
                  <a:gd name="T14" fmla="*/ 31 w 32"/>
                  <a:gd name="T15" fmla="*/ 5 h 26"/>
                  <a:gd name="T16" fmla="*/ 32 w 32"/>
                  <a:gd name="T17" fmla="*/ 4 h 26"/>
                  <a:gd name="T18" fmla="*/ 21 w 32"/>
                  <a:gd name="T1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26">
                    <a:moveTo>
                      <a:pt x="21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2" y="23"/>
                      <a:pt x="4" y="24"/>
                      <a:pt x="7" y="26"/>
                    </a:cubicBezTo>
                    <a:cubicBezTo>
                      <a:pt x="8" y="23"/>
                      <a:pt x="11" y="22"/>
                      <a:pt x="14" y="22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4"/>
                      <a:pt x="19" y="13"/>
                      <a:pt x="19" y="11"/>
                    </a:cubicBezTo>
                    <a:cubicBezTo>
                      <a:pt x="22" y="11"/>
                      <a:pt x="25" y="10"/>
                      <a:pt x="27" y="8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4"/>
                      <a:pt x="32" y="4"/>
                      <a:pt x="32" y="4"/>
                    </a:cubicBezTo>
                    <a:cubicBezTo>
                      <a:pt x="29" y="3"/>
                      <a:pt x="23" y="3"/>
                      <a:pt x="21" y="0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17" name="Freeform 811"/>
              <p:cNvSpPr/>
              <p:nvPr/>
            </p:nvSpPr>
            <p:spPr bwMode="auto">
              <a:xfrm>
                <a:off x="8319" y="3330"/>
                <a:ext cx="40" cy="35"/>
              </a:xfrm>
              <a:custGeom>
                <a:avLst/>
                <a:gdLst>
                  <a:gd name="T0" fmla="*/ 0 w 16"/>
                  <a:gd name="T1" fmla="*/ 6 h 14"/>
                  <a:gd name="T2" fmla="*/ 7 w 16"/>
                  <a:gd name="T3" fmla="*/ 14 h 14"/>
                  <a:gd name="T4" fmla="*/ 16 w 16"/>
                  <a:gd name="T5" fmla="*/ 5 h 14"/>
                  <a:gd name="T6" fmla="*/ 5 w 16"/>
                  <a:gd name="T7" fmla="*/ 0 h 14"/>
                  <a:gd name="T8" fmla="*/ 0 w 16"/>
                  <a:gd name="T9" fmla="*/ 6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4">
                    <a:moveTo>
                      <a:pt x="0" y="6"/>
                    </a:moveTo>
                    <a:cubicBezTo>
                      <a:pt x="1" y="9"/>
                      <a:pt x="4" y="12"/>
                      <a:pt x="7" y="14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3" y="3"/>
                      <a:pt x="9" y="3"/>
                      <a:pt x="5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18" name="Freeform 812"/>
              <p:cNvSpPr/>
              <p:nvPr/>
            </p:nvSpPr>
            <p:spPr bwMode="auto">
              <a:xfrm>
                <a:off x="8066" y="3352"/>
                <a:ext cx="265" cy="247"/>
              </a:xfrm>
              <a:custGeom>
                <a:avLst/>
                <a:gdLst>
                  <a:gd name="T0" fmla="*/ 97 w 106"/>
                  <a:gd name="T1" fmla="*/ 0 h 98"/>
                  <a:gd name="T2" fmla="*/ 0 w 106"/>
                  <a:gd name="T3" fmla="*/ 98 h 98"/>
                  <a:gd name="T4" fmla="*/ 1 w 106"/>
                  <a:gd name="T5" fmla="*/ 98 h 98"/>
                  <a:gd name="T6" fmla="*/ 21 w 106"/>
                  <a:gd name="T7" fmla="*/ 89 h 98"/>
                  <a:gd name="T8" fmla="*/ 31 w 106"/>
                  <a:gd name="T9" fmla="*/ 75 h 98"/>
                  <a:gd name="T10" fmla="*/ 38 w 106"/>
                  <a:gd name="T11" fmla="*/ 69 h 98"/>
                  <a:gd name="T12" fmla="*/ 44 w 106"/>
                  <a:gd name="T13" fmla="*/ 64 h 98"/>
                  <a:gd name="T14" fmla="*/ 49 w 106"/>
                  <a:gd name="T15" fmla="*/ 64 h 98"/>
                  <a:gd name="T16" fmla="*/ 91 w 106"/>
                  <a:gd name="T17" fmla="*/ 22 h 98"/>
                  <a:gd name="T18" fmla="*/ 90 w 106"/>
                  <a:gd name="T19" fmla="*/ 19 h 98"/>
                  <a:gd name="T20" fmla="*/ 93 w 106"/>
                  <a:gd name="T21" fmla="*/ 19 h 98"/>
                  <a:gd name="T22" fmla="*/ 106 w 106"/>
                  <a:gd name="T23" fmla="*/ 7 h 98"/>
                  <a:gd name="T24" fmla="*/ 97 w 106"/>
                  <a:gd name="T25" fmla="*/ 0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98">
                    <a:moveTo>
                      <a:pt x="97" y="0"/>
                    </a:moveTo>
                    <a:cubicBezTo>
                      <a:pt x="0" y="98"/>
                      <a:pt x="0" y="98"/>
                      <a:pt x="0" y="98"/>
                    </a:cubicBezTo>
                    <a:cubicBezTo>
                      <a:pt x="1" y="98"/>
                      <a:pt x="1" y="98"/>
                      <a:pt x="1" y="98"/>
                    </a:cubicBezTo>
                    <a:cubicBezTo>
                      <a:pt x="6" y="95"/>
                      <a:pt x="16" y="94"/>
                      <a:pt x="21" y="89"/>
                    </a:cubicBezTo>
                    <a:cubicBezTo>
                      <a:pt x="26" y="85"/>
                      <a:pt x="26" y="79"/>
                      <a:pt x="31" y="75"/>
                    </a:cubicBezTo>
                    <a:cubicBezTo>
                      <a:pt x="38" y="69"/>
                      <a:pt x="38" y="69"/>
                      <a:pt x="38" y="69"/>
                    </a:cubicBezTo>
                    <a:cubicBezTo>
                      <a:pt x="38" y="67"/>
                      <a:pt x="41" y="66"/>
                      <a:pt x="44" y="64"/>
                    </a:cubicBezTo>
                    <a:cubicBezTo>
                      <a:pt x="49" y="64"/>
                      <a:pt x="49" y="64"/>
                      <a:pt x="49" y="64"/>
                    </a:cubicBezTo>
                    <a:cubicBezTo>
                      <a:pt x="91" y="22"/>
                      <a:pt x="91" y="22"/>
                      <a:pt x="91" y="22"/>
                    </a:cubicBezTo>
                    <a:cubicBezTo>
                      <a:pt x="90" y="21"/>
                      <a:pt x="90" y="20"/>
                      <a:pt x="90" y="19"/>
                    </a:cubicBezTo>
                    <a:cubicBezTo>
                      <a:pt x="91" y="20"/>
                      <a:pt x="92" y="20"/>
                      <a:pt x="93" y="19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103" y="5"/>
                      <a:pt x="100" y="3"/>
                      <a:pt x="97" y="0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19" name="Freeform 813"/>
              <p:cNvSpPr/>
              <p:nvPr/>
            </p:nvSpPr>
            <p:spPr bwMode="auto">
              <a:xfrm>
                <a:off x="7899" y="3702"/>
                <a:ext cx="63" cy="75"/>
              </a:xfrm>
              <a:custGeom>
                <a:avLst/>
                <a:gdLst>
                  <a:gd name="T0" fmla="*/ 6 w 25"/>
                  <a:gd name="T1" fmla="*/ 30 h 30"/>
                  <a:gd name="T2" fmla="*/ 11 w 25"/>
                  <a:gd name="T3" fmla="*/ 28 h 30"/>
                  <a:gd name="T4" fmla="*/ 11 w 25"/>
                  <a:gd name="T5" fmla="*/ 29 h 30"/>
                  <a:gd name="T6" fmla="*/ 21 w 25"/>
                  <a:gd name="T7" fmla="*/ 18 h 30"/>
                  <a:gd name="T8" fmla="*/ 25 w 25"/>
                  <a:gd name="T9" fmla="*/ 13 h 30"/>
                  <a:gd name="T10" fmla="*/ 25 w 25"/>
                  <a:gd name="T11" fmla="*/ 0 h 30"/>
                  <a:gd name="T12" fmla="*/ 0 w 25"/>
                  <a:gd name="T13" fmla="*/ 25 h 30"/>
                  <a:gd name="T14" fmla="*/ 6 w 25"/>
                  <a:gd name="T1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30">
                    <a:moveTo>
                      <a:pt x="6" y="30"/>
                    </a:moveTo>
                    <a:cubicBezTo>
                      <a:pt x="7" y="30"/>
                      <a:pt x="8" y="28"/>
                      <a:pt x="11" y="28"/>
                    </a:cubicBezTo>
                    <a:cubicBezTo>
                      <a:pt x="11" y="28"/>
                      <a:pt x="11" y="28"/>
                      <a:pt x="11" y="2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6"/>
                      <a:pt x="23" y="14"/>
                      <a:pt x="25" y="13"/>
                    </a:cubicBezTo>
                    <a:cubicBezTo>
                      <a:pt x="24" y="11"/>
                      <a:pt x="25" y="5"/>
                      <a:pt x="25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8"/>
                      <a:pt x="3" y="30"/>
                      <a:pt x="6" y="30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20" name="Freeform 814"/>
              <p:cNvSpPr/>
              <p:nvPr/>
            </p:nvSpPr>
            <p:spPr bwMode="auto">
              <a:xfrm>
                <a:off x="8324" y="3385"/>
                <a:ext cx="45" cy="50"/>
              </a:xfrm>
              <a:custGeom>
                <a:avLst/>
                <a:gdLst>
                  <a:gd name="T0" fmla="*/ 7 w 18"/>
                  <a:gd name="T1" fmla="*/ 19 h 19"/>
                  <a:gd name="T2" fmla="*/ 18 w 18"/>
                  <a:gd name="T3" fmla="*/ 8 h 19"/>
                  <a:gd name="T4" fmla="*/ 11 w 18"/>
                  <a:gd name="T5" fmla="*/ 0 h 19"/>
                  <a:gd name="T6" fmla="*/ 0 w 18"/>
                  <a:gd name="T7" fmla="*/ 11 h 19"/>
                  <a:gd name="T8" fmla="*/ 7 w 18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7" y="19"/>
                    </a:moveTo>
                    <a:cubicBezTo>
                      <a:pt x="18" y="8"/>
                      <a:pt x="18" y="8"/>
                      <a:pt x="18" y="8"/>
                    </a:cubicBezTo>
                    <a:cubicBezTo>
                      <a:pt x="16" y="5"/>
                      <a:pt x="14" y="2"/>
                      <a:pt x="11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2" y="14"/>
                      <a:pt x="3" y="17"/>
                      <a:pt x="7" y="19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21" name="Freeform 815"/>
              <p:cNvSpPr/>
              <p:nvPr/>
            </p:nvSpPr>
            <p:spPr bwMode="auto">
              <a:xfrm>
                <a:off x="8231" y="3442"/>
                <a:ext cx="95" cy="65"/>
              </a:xfrm>
              <a:custGeom>
                <a:avLst/>
                <a:gdLst>
                  <a:gd name="T0" fmla="*/ 0 w 38"/>
                  <a:gd name="T1" fmla="*/ 26 h 26"/>
                  <a:gd name="T2" fmla="*/ 18 w 38"/>
                  <a:gd name="T3" fmla="*/ 23 h 26"/>
                  <a:gd name="T4" fmla="*/ 38 w 38"/>
                  <a:gd name="T5" fmla="*/ 2 h 26"/>
                  <a:gd name="T6" fmla="*/ 26 w 38"/>
                  <a:gd name="T7" fmla="*/ 0 h 26"/>
                  <a:gd name="T8" fmla="*/ 0 w 38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6">
                    <a:moveTo>
                      <a:pt x="0" y="26"/>
                    </a:moveTo>
                    <a:cubicBezTo>
                      <a:pt x="6" y="24"/>
                      <a:pt x="12" y="24"/>
                      <a:pt x="18" y="23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34" y="2"/>
                      <a:pt x="29" y="1"/>
                      <a:pt x="26" y="0"/>
                    </a:cubicBez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22" name="Freeform 816"/>
              <p:cNvSpPr/>
              <p:nvPr/>
            </p:nvSpPr>
            <p:spPr bwMode="auto">
              <a:xfrm>
                <a:off x="8356" y="3452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23" name="Freeform 817"/>
              <p:cNvSpPr/>
              <p:nvPr/>
            </p:nvSpPr>
            <p:spPr bwMode="auto">
              <a:xfrm>
                <a:off x="7711" y="3445"/>
                <a:ext cx="33" cy="32"/>
              </a:xfrm>
              <a:custGeom>
                <a:avLst/>
                <a:gdLst>
                  <a:gd name="T0" fmla="*/ 0 w 13"/>
                  <a:gd name="T1" fmla="*/ 5 h 13"/>
                  <a:gd name="T2" fmla="*/ 3 w 13"/>
                  <a:gd name="T3" fmla="*/ 13 h 13"/>
                  <a:gd name="T4" fmla="*/ 13 w 13"/>
                  <a:gd name="T5" fmla="*/ 2 h 13"/>
                  <a:gd name="T6" fmla="*/ 6 w 13"/>
                  <a:gd name="T7" fmla="*/ 0 h 13"/>
                  <a:gd name="T8" fmla="*/ 0 w 13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0" y="5"/>
                    </a:moveTo>
                    <a:cubicBezTo>
                      <a:pt x="0" y="7"/>
                      <a:pt x="1" y="10"/>
                      <a:pt x="3" y="1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1" y="1"/>
                      <a:pt x="9" y="0"/>
                      <a:pt x="6" y="0"/>
                    </a:cubicBezTo>
                    <a:cubicBezTo>
                      <a:pt x="4" y="0"/>
                      <a:pt x="0" y="1"/>
                      <a:pt x="0" y="5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24" name="Freeform 818"/>
              <p:cNvSpPr/>
              <p:nvPr/>
            </p:nvSpPr>
            <p:spPr bwMode="auto">
              <a:xfrm>
                <a:off x="7749" y="3467"/>
                <a:ext cx="20" cy="12"/>
              </a:xfrm>
              <a:custGeom>
                <a:avLst/>
                <a:gdLst>
                  <a:gd name="T0" fmla="*/ 8 w 8"/>
                  <a:gd name="T1" fmla="*/ 0 h 5"/>
                  <a:gd name="T2" fmla="*/ 6 w 8"/>
                  <a:gd name="T3" fmla="*/ 0 h 5"/>
                  <a:gd name="T4" fmla="*/ 0 w 8"/>
                  <a:gd name="T5" fmla="*/ 5 h 5"/>
                  <a:gd name="T6" fmla="*/ 8 w 8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5">
                    <a:moveTo>
                      <a:pt x="8" y="0"/>
                    </a:moveTo>
                    <a:cubicBezTo>
                      <a:pt x="7" y="0"/>
                      <a:pt x="6" y="0"/>
                      <a:pt x="6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4" y="5"/>
                      <a:pt x="7" y="4"/>
                      <a:pt x="8" y="0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25" name="Freeform 819"/>
              <p:cNvSpPr/>
              <p:nvPr/>
            </p:nvSpPr>
            <p:spPr bwMode="auto">
              <a:xfrm>
                <a:off x="7626" y="4047"/>
                <a:ext cx="78" cy="80"/>
              </a:xfrm>
              <a:custGeom>
                <a:avLst/>
                <a:gdLst>
                  <a:gd name="T0" fmla="*/ 6 w 30"/>
                  <a:gd name="T1" fmla="*/ 24 h 32"/>
                  <a:gd name="T2" fmla="*/ 0 w 30"/>
                  <a:gd name="T3" fmla="*/ 29 h 32"/>
                  <a:gd name="T4" fmla="*/ 2 w 30"/>
                  <a:gd name="T5" fmla="*/ 32 h 32"/>
                  <a:gd name="T6" fmla="*/ 10 w 30"/>
                  <a:gd name="T7" fmla="*/ 30 h 32"/>
                  <a:gd name="T8" fmla="*/ 30 w 30"/>
                  <a:gd name="T9" fmla="*/ 11 h 32"/>
                  <a:gd name="T10" fmla="*/ 30 w 30"/>
                  <a:gd name="T11" fmla="*/ 9 h 32"/>
                  <a:gd name="T12" fmla="*/ 30 w 30"/>
                  <a:gd name="T13" fmla="*/ 8 h 32"/>
                  <a:gd name="T14" fmla="*/ 26 w 30"/>
                  <a:gd name="T15" fmla="*/ 7 h 32"/>
                  <a:gd name="T16" fmla="*/ 22 w 30"/>
                  <a:gd name="T17" fmla="*/ 9 h 32"/>
                  <a:gd name="T18" fmla="*/ 22 w 30"/>
                  <a:gd name="T19" fmla="*/ 6 h 32"/>
                  <a:gd name="T20" fmla="*/ 26 w 30"/>
                  <a:gd name="T21" fmla="*/ 0 h 32"/>
                  <a:gd name="T22" fmla="*/ 4 w 30"/>
                  <a:gd name="T23" fmla="*/ 21 h 32"/>
                  <a:gd name="T24" fmla="*/ 6 w 30"/>
                  <a:gd name="T25" fmla="*/ 22 h 32"/>
                  <a:gd name="T26" fmla="*/ 6 w 30"/>
                  <a:gd name="T27" fmla="*/ 2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2">
                    <a:moveTo>
                      <a:pt x="6" y="24"/>
                    </a:moveTo>
                    <a:cubicBezTo>
                      <a:pt x="6" y="24"/>
                      <a:pt x="0" y="28"/>
                      <a:pt x="0" y="29"/>
                    </a:cubicBezTo>
                    <a:cubicBezTo>
                      <a:pt x="0" y="30"/>
                      <a:pt x="1" y="32"/>
                      <a:pt x="2" y="32"/>
                    </a:cubicBezTo>
                    <a:cubicBezTo>
                      <a:pt x="5" y="32"/>
                      <a:pt x="7" y="30"/>
                      <a:pt x="10" y="30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7"/>
                      <a:pt x="27" y="7"/>
                      <a:pt x="26" y="7"/>
                    </a:cubicBezTo>
                    <a:cubicBezTo>
                      <a:pt x="24" y="7"/>
                      <a:pt x="24" y="8"/>
                      <a:pt x="22" y="9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4"/>
                      <a:pt x="24" y="2"/>
                      <a:pt x="26" y="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2"/>
                      <a:pt x="6" y="22"/>
                      <a:pt x="6" y="22"/>
                    </a:cubicBezTo>
                    <a:lnTo>
                      <a:pt x="6" y="24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26" name="Freeform 820"/>
              <p:cNvSpPr/>
              <p:nvPr/>
            </p:nvSpPr>
            <p:spPr bwMode="auto">
              <a:xfrm>
                <a:off x="7686" y="4077"/>
                <a:ext cx="58" cy="62"/>
              </a:xfrm>
              <a:custGeom>
                <a:avLst/>
                <a:gdLst>
                  <a:gd name="T0" fmla="*/ 23 w 23"/>
                  <a:gd name="T1" fmla="*/ 8 h 25"/>
                  <a:gd name="T2" fmla="*/ 20 w 23"/>
                  <a:gd name="T3" fmla="*/ 9 h 25"/>
                  <a:gd name="T4" fmla="*/ 20 w 23"/>
                  <a:gd name="T5" fmla="*/ 0 h 25"/>
                  <a:gd name="T6" fmla="*/ 18 w 23"/>
                  <a:gd name="T7" fmla="*/ 1 h 25"/>
                  <a:gd name="T8" fmla="*/ 0 w 23"/>
                  <a:gd name="T9" fmla="*/ 19 h 25"/>
                  <a:gd name="T10" fmla="*/ 1 w 23"/>
                  <a:gd name="T11" fmla="*/ 19 h 25"/>
                  <a:gd name="T12" fmla="*/ 9 w 23"/>
                  <a:gd name="T13" fmla="*/ 20 h 25"/>
                  <a:gd name="T14" fmla="*/ 6 w 23"/>
                  <a:gd name="T15" fmla="*/ 25 h 25"/>
                  <a:gd name="T16" fmla="*/ 8 w 23"/>
                  <a:gd name="T17" fmla="*/ 25 h 25"/>
                  <a:gd name="T18" fmla="*/ 8 w 23"/>
                  <a:gd name="T19" fmla="*/ 25 h 25"/>
                  <a:gd name="T20" fmla="*/ 14 w 23"/>
                  <a:gd name="T21" fmla="*/ 19 h 25"/>
                  <a:gd name="T22" fmla="*/ 16 w 23"/>
                  <a:gd name="T23" fmla="*/ 17 h 25"/>
                  <a:gd name="T24" fmla="*/ 16 w 23"/>
                  <a:gd name="T25" fmla="*/ 18 h 25"/>
                  <a:gd name="T26" fmla="*/ 20 w 23"/>
                  <a:gd name="T27" fmla="*/ 13 h 25"/>
                  <a:gd name="T28" fmla="*/ 20 w 23"/>
                  <a:gd name="T29" fmla="*/ 13 h 25"/>
                  <a:gd name="T30" fmla="*/ 23 w 23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" h="25">
                    <a:moveTo>
                      <a:pt x="23" y="8"/>
                    </a:moveTo>
                    <a:cubicBezTo>
                      <a:pt x="22" y="8"/>
                      <a:pt x="20" y="9"/>
                      <a:pt x="20" y="9"/>
                    </a:cubicBezTo>
                    <a:cubicBezTo>
                      <a:pt x="20" y="5"/>
                      <a:pt x="20" y="3"/>
                      <a:pt x="20" y="0"/>
                    </a:cubicBezTo>
                    <a:cubicBezTo>
                      <a:pt x="20" y="0"/>
                      <a:pt x="19" y="1"/>
                      <a:pt x="18" y="1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1" y="19"/>
                      <a:pt x="1" y="19"/>
                    </a:cubicBezTo>
                    <a:cubicBezTo>
                      <a:pt x="3" y="21"/>
                      <a:pt x="6" y="20"/>
                      <a:pt x="9" y="20"/>
                    </a:cubicBezTo>
                    <a:cubicBezTo>
                      <a:pt x="8" y="22"/>
                      <a:pt x="6" y="23"/>
                      <a:pt x="6" y="25"/>
                    </a:cubicBezTo>
                    <a:cubicBezTo>
                      <a:pt x="6" y="25"/>
                      <a:pt x="7" y="25"/>
                      <a:pt x="8" y="25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14" y="19"/>
                      <a:pt x="14" y="19"/>
                      <a:pt x="14" y="19"/>
                    </a:cubicBezTo>
                    <a:cubicBezTo>
                      <a:pt x="15" y="19"/>
                      <a:pt x="15" y="18"/>
                      <a:pt x="16" y="17"/>
                    </a:cubicBezTo>
                    <a:cubicBezTo>
                      <a:pt x="16" y="17"/>
                      <a:pt x="16" y="18"/>
                      <a:pt x="16" y="18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3"/>
                      <a:pt x="20" y="13"/>
                      <a:pt x="20" y="13"/>
                    </a:cubicBezTo>
                    <a:cubicBezTo>
                      <a:pt x="20" y="12"/>
                      <a:pt x="23" y="11"/>
                      <a:pt x="23" y="8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27" name="Freeform 821"/>
              <p:cNvSpPr/>
              <p:nvPr/>
            </p:nvSpPr>
            <p:spPr bwMode="auto">
              <a:xfrm>
                <a:off x="7739" y="4127"/>
                <a:ext cx="18" cy="20"/>
              </a:xfrm>
              <a:custGeom>
                <a:avLst/>
                <a:gdLst>
                  <a:gd name="T0" fmla="*/ 2 w 7"/>
                  <a:gd name="T1" fmla="*/ 8 h 8"/>
                  <a:gd name="T2" fmla="*/ 7 w 7"/>
                  <a:gd name="T3" fmla="*/ 1 h 8"/>
                  <a:gd name="T4" fmla="*/ 6 w 7"/>
                  <a:gd name="T5" fmla="*/ 0 h 8"/>
                  <a:gd name="T6" fmla="*/ 0 w 7"/>
                  <a:gd name="T7" fmla="*/ 7 h 8"/>
                  <a:gd name="T8" fmla="*/ 2 w 7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8">
                    <a:moveTo>
                      <a:pt x="2" y="8"/>
                    </a:moveTo>
                    <a:cubicBezTo>
                      <a:pt x="5" y="8"/>
                      <a:pt x="7" y="5"/>
                      <a:pt x="7" y="1"/>
                    </a:cubicBezTo>
                    <a:cubicBezTo>
                      <a:pt x="7" y="1"/>
                      <a:pt x="6" y="1"/>
                      <a:pt x="6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1" y="8"/>
                      <a:pt x="2" y="8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28" name="Freeform 822"/>
              <p:cNvSpPr/>
              <p:nvPr/>
            </p:nvSpPr>
            <p:spPr bwMode="auto">
              <a:xfrm>
                <a:off x="7171" y="3982"/>
                <a:ext cx="23" cy="15"/>
              </a:xfrm>
              <a:custGeom>
                <a:avLst/>
                <a:gdLst>
                  <a:gd name="T0" fmla="*/ 0 w 9"/>
                  <a:gd name="T1" fmla="*/ 3 h 6"/>
                  <a:gd name="T2" fmla="*/ 8 w 9"/>
                  <a:gd name="T3" fmla="*/ 6 h 6"/>
                  <a:gd name="T4" fmla="*/ 9 w 9"/>
                  <a:gd name="T5" fmla="*/ 6 h 6"/>
                  <a:gd name="T6" fmla="*/ 0 w 9"/>
                  <a:gd name="T7" fmla="*/ 0 h 6"/>
                  <a:gd name="T8" fmla="*/ 0 w 9"/>
                  <a:gd name="T9" fmla="*/ 1 h 6"/>
                  <a:gd name="T10" fmla="*/ 0 w 9"/>
                  <a:gd name="T1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6">
                    <a:moveTo>
                      <a:pt x="0" y="3"/>
                    </a:moveTo>
                    <a:cubicBezTo>
                      <a:pt x="2" y="4"/>
                      <a:pt x="5" y="6"/>
                      <a:pt x="8" y="6"/>
                    </a:cubicBezTo>
                    <a:cubicBezTo>
                      <a:pt x="8" y="6"/>
                      <a:pt x="9" y="6"/>
                      <a:pt x="9" y="6"/>
                    </a:cubicBezTo>
                    <a:cubicBezTo>
                      <a:pt x="9" y="1"/>
                      <a:pt x="5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29" name="Freeform 823"/>
              <p:cNvSpPr/>
              <p:nvPr/>
            </p:nvSpPr>
            <p:spPr bwMode="auto">
              <a:xfrm>
                <a:off x="6249" y="4047"/>
                <a:ext cx="20" cy="15"/>
              </a:xfrm>
              <a:custGeom>
                <a:avLst/>
                <a:gdLst>
                  <a:gd name="T0" fmla="*/ 4 w 8"/>
                  <a:gd name="T1" fmla="*/ 0 h 6"/>
                  <a:gd name="T2" fmla="*/ 0 w 8"/>
                  <a:gd name="T3" fmla="*/ 1 h 6"/>
                  <a:gd name="T4" fmla="*/ 1 w 8"/>
                  <a:gd name="T5" fmla="*/ 1 h 6"/>
                  <a:gd name="T6" fmla="*/ 6 w 8"/>
                  <a:gd name="T7" fmla="*/ 2 h 6"/>
                  <a:gd name="T8" fmla="*/ 3 w 8"/>
                  <a:gd name="T9" fmla="*/ 5 h 6"/>
                  <a:gd name="T10" fmla="*/ 3 w 8"/>
                  <a:gd name="T11" fmla="*/ 6 h 6"/>
                  <a:gd name="T12" fmla="*/ 8 w 8"/>
                  <a:gd name="T13" fmla="*/ 1 h 6"/>
                  <a:gd name="T14" fmla="*/ 4 w 8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6">
                    <a:moveTo>
                      <a:pt x="4" y="0"/>
                    </a:moveTo>
                    <a:cubicBezTo>
                      <a:pt x="3" y="0"/>
                      <a:pt x="1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4" y="2"/>
                      <a:pt x="6" y="2"/>
                    </a:cubicBezTo>
                    <a:cubicBezTo>
                      <a:pt x="5" y="3"/>
                      <a:pt x="4" y="4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30" name="Freeform 824"/>
              <p:cNvSpPr/>
              <p:nvPr/>
            </p:nvSpPr>
            <p:spPr bwMode="auto">
              <a:xfrm>
                <a:off x="6281" y="4062"/>
                <a:ext cx="35" cy="30"/>
              </a:xfrm>
              <a:custGeom>
                <a:avLst/>
                <a:gdLst>
                  <a:gd name="T0" fmla="*/ 5 w 14"/>
                  <a:gd name="T1" fmla="*/ 0 h 12"/>
                  <a:gd name="T2" fmla="*/ 0 w 14"/>
                  <a:gd name="T3" fmla="*/ 5 h 12"/>
                  <a:gd name="T4" fmla="*/ 4 w 14"/>
                  <a:gd name="T5" fmla="*/ 5 h 12"/>
                  <a:gd name="T6" fmla="*/ 1 w 14"/>
                  <a:gd name="T7" fmla="*/ 8 h 12"/>
                  <a:gd name="T8" fmla="*/ 7 w 14"/>
                  <a:gd name="T9" fmla="*/ 12 h 12"/>
                  <a:gd name="T10" fmla="*/ 14 w 14"/>
                  <a:gd name="T11" fmla="*/ 5 h 12"/>
                  <a:gd name="T12" fmla="*/ 5 w 14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2">
                    <a:moveTo>
                      <a:pt x="5" y="0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1" y="5"/>
                      <a:pt x="3" y="5"/>
                      <a:pt x="4" y="5"/>
                    </a:cubicBezTo>
                    <a:cubicBezTo>
                      <a:pt x="3" y="6"/>
                      <a:pt x="2" y="6"/>
                      <a:pt x="1" y="8"/>
                    </a:cubicBezTo>
                    <a:cubicBezTo>
                      <a:pt x="3" y="9"/>
                      <a:pt x="5" y="10"/>
                      <a:pt x="7" y="12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1" y="3"/>
                      <a:pt x="8" y="2"/>
                      <a:pt x="5" y="0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31" name="Freeform 825"/>
              <p:cNvSpPr/>
              <p:nvPr/>
            </p:nvSpPr>
            <p:spPr bwMode="auto">
              <a:xfrm>
                <a:off x="6324" y="4092"/>
                <a:ext cx="23" cy="15"/>
              </a:xfrm>
              <a:custGeom>
                <a:avLst/>
                <a:gdLst>
                  <a:gd name="T0" fmla="*/ 9 w 9"/>
                  <a:gd name="T1" fmla="*/ 6 h 6"/>
                  <a:gd name="T2" fmla="*/ 9 w 9"/>
                  <a:gd name="T3" fmla="*/ 4 h 6"/>
                  <a:gd name="T4" fmla="*/ 5 w 9"/>
                  <a:gd name="T5" fmla="*/ 0 h 6"/>
                  <a:gd name="T6" fmla="*/ 0 w 9"/>
                  <a:gd name="T7" fmla="*/ 5 h 6"/>
                  <a:gd name="T8" fmla="*/ 5 w 9"/>
                  <a:gd name="T9" fmla="*/ 6 h 6"/>
                  <a:gd name="T10" fmla="*/ 9 w 9"/>
                  <a:gd name="T1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6">
                    <a:moveTo>
                      <a:pt x="9" y="6"/>
                    </a:moveTo>
                    <a:cubicBezTo>
                      <a:pt x="9" y="4"/>
                      <a:pt x="9" y="4"/>
                      <a:pt x="9" y="4"/>
                    </a:cubicBezTo>
                    <a:cubicBezTo>
                      <a:pt x="6" y="2"/>
                      <a:pt x="6" y="1"/>
                      <a:pt x="5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" y="6"/>
                      <a:pt x="3" y="6"/>
                      <a:pt x="5" y="6"/>
                    </a:cubicBezTo>
                    <a:cubicBezTo>
                      <a:pt x="6" y="6"/>
                      <a:pt x="9" y="6"/>
                      <a:pt x="9" y="6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32" name="Freeform 826"/>
              <p:cNvSpPr/>
              <p:nvPr/>
            </p:nvSpPr>
            <p:spPr bwMode="auto">
              <a:xfrm>
                <a:off x="6164" y="3965"/>
                <a:ext cx="18" cy="35"/>
              </a:xfrm>
              <a:custGeom>
                <a:avLst/>
                <a:gdLst>
                  <a:gd name="T0" fmla="*/ 7 w 7"/>
                  <a:gd name="T1" fmla="*/ 9 h 14"/>
                  <a:gd name="T2" fmla="*/ 5 w 7"/>
                  <a:gd name="T3" fmla="*/ 6 h 14"/>
                  <a:gd name="T4" fmla="*/ 5 w 7"/>
                  <a:gd name="T5" fmla="*/ 0 h 14"/>
                  <a:gd name="T6" fmla="*/ 2 w 7"/>
                  <a:gd name="T7" fmla="*/ 3 h 14"/>
                  <a:gd name="T8" fmla="*/ 4 w 7"/>
                  <a:gd name="T9" fmla="*/ 0 h 14"/>
                  <a:gd name="T10" fmla="*/ 4 w 7"/>
                  <a:gd name="T11" fmla="*/ 0 h 14"/>
                  <a:gd name="T12" fmla="*/ 0 w 7"/>
                  <a:gd name="T13" fmla="*/ 4 h 14"/>
                  <a:gd name="T14" fmla="*/ 1 w 7"/>
                  <a:gd name="T15" fmla="*/ 5 h 14"/>
                  <a:gd name="T16" fmla="*/ 5 w 7"/>
                  <a:gd name="T17" fmla="*/ 9 h 14"/>
                  <a:gd name="T18" fmla="*/ 4 w 7"/>
                  <a:gd name="T19" fmla="*/ 12 h 14"/>
                  <a:gd name="T20" fmla="*/ 4 w 7"/>
                  <a:gd name="T21" fmla="*/ 14 h 14"/>
                  <a:gd name="T22" fmla="*/ 6 w 7"/>
                  <a:gd name="T23" fmla="*/ 13 h 14"/>
                  <a:gd name="T24" fmla="*/ 5 w 7"/>
                  <a:gd name="T25" fmla="*/ 12 h 14"/>
                  <a:gd name="T26" fmla="*/ 7 w 7"/>
                  <a:gd name="T27" fmla="*/ 9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" h="14">
                    <a:moveTo>
                      <a:pt x="7" y="9"/>
                    </a:moveTo>
                    <a:cubicBezTo>
                      <a:pt x="7" y="8"/>
                      <a:pt x="5" y="7"/>
                      <a:pt x="5" y="6"/>
                    </a:cubicBezTo>
                    <a:cubicBezTo>
                      <a:pt x="5" y="3"/>
                      <a:pt x="6" y="1"/>
                      <a:pt x="5" y="0"/>
                    </a:cubicBezTo>
                    <a:cubicBezTo>
                      <a:pt x="5" y="1"/>
                      <a:pt x="4" y="3"/>
                      <a:pt x="2" y="3"/>
                    </a:cubicBezTo>
                    <a:cubicBezTo>
                      <a:pt x="0" y="3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1" y="5"/>
                      <a:pt x="1" y="5"/>
                    </a:cubicBezTo>
                    <a:cubicBezTo>
                      <a:pt x="3" y="5"/>
                      <a:pt x="3" y="8"/>
                      <a:pt x="5" y="9"/>
                    </a:cubicBezTo>
                    <a:cubicBezTo>
                      <a:pt x="5" y="9"/>
                      <a:pt x="4" y="10"/>
                      <a:pt x="4" y="12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2"/>
                      <a:pt x="5" y="12"/>
                      <a:pt x="5" y="12"/>
                    </a:cubicBezTo>
                    <a:cubicBezTo>
                      <a:pt x="5" y="11"/>
                      <a:pt x="7" y="10"/>
                      <a:pt x="7" y="9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33" name="Freeform 827"/>
              <p:cNvSpPr/>
              <p:nvPr/>
            </p:nvSpPr>
            <p:spPr bwMode="auto">
              <a:xfrm>
                <a:off x="5749" y="3857"/>
                <a:ext cx="30" cy="25"/>
              </a:xfrm>
              <a:custGeom>
                <a:avLst/>
                <a:gdLst>
                  <a:gd name="T0" fmla="*/ 12 w 12"/>
                  <a:gd name="T1" fmla="*/ 0 h 10"/>
                  <a:gd name="T2" fmla="*/ 9 w 12"/>
                  <a:gd name="T3" fmla="*/ 0 h 10"/>
                  <a:gd name="T4" fmla="*/ 0 w 12"/>
                  <a:gd name="T5" fmla="*/ 10 h 10"/>
                  <a:gd name="T6" fmla="*/ 12 w 12"/>
                  <a:gd name="T7" fmla="*/ 2 h 10"/>
                  <a:gd name="T8" fmla="*/ 12 w 12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0">
                    <a:moveTo>
                      <a:pt x="12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4" y="7"/>
                      <a:pt x="7" y="5"/>
                      <a:pt x="12" y="2"/>
                    </a:cubicBez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34" name="Freeform 828"/>
              <p:cNvSpPr/>
              <p:nvPr/>
            </p:nvSpPr>
            <p:spPr bwMode="auto">
              <a:xfrm>
                <a:off x="7524" y="4065"/>
                <a:ext cx="30" cy="17"/>
              </a:xfrm>
              <a:custGeom>
                <a:avLst/>
                <a:gdLst>
                  <a:gd name="T0" fmla="*/ 0 w 12"/>
                  <a:gd name="T1" fmla="*/ 1 h 7"/>
                  <a:gd name="T2" fmla="*/ 0 w 12"/>
                  <a:gd name="T3" fmla="*/ 1 h 7"/>
                  <a:gd name="T4" fmla="*/ 9 w 12"/>
                  <a:gd name="T5" fmla="*/ 7 h 7"/>
                  <a:gd name="T6" fmla="*/ 12 w 12"/>
                  <a:gd name="T7" fmla="*/ 3 h 7"/>
                  <a:gd name="T8" fmla="*/ 0 w 12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3"/>
                      <a:pt x="5" y="5"/>
                      <a:pt x="9" y="7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9" y="1"/>
                      <a:pt x="5" y="0"/>
                      <a:pt x="0" y="1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35" name="Freeform 829"/>
              <p:cNvSpPr/>
              <p:nvPr/>
            </p:nvSpPr>
            <p:spPr bwMode="auto">
              <a:xfrm>
                <a:off x="7526" y="4145"/>
                <a:ext cx="15" cy="15"/>
              </a:xfrm>
              <a:custGeom>
                <a:avLst/>
                <a:gdLst>
                  <a:gd name="T0" fmla="*/ 1 w 6"/>
                  <a:gd name="T1" fmla="*/ 0 h 6"/>
                  <a:gd name="T2" fmla="*/ 0 w 6"/>
                  <a:gd name="T3" fmla="*/ 2 h 6"/>
                  <a:gd name="T4" fmla="*/ 6 w 6"/>
                  <a:gd name="T5" fmla="*/ 6 h 6"/>
                  <a:gd name="T6" fmla="*/ 6 w 6"/>
                  <a:gd name="T7" fmla="*/ 6 h 6"/>
                  <a:gd name="T8" fmla="*/ 1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1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3"/>
                      <a:pt x="3" y="4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4" y="4"/>
                      <a:pt x="2" y="3"/>
                      <a:pt x="1" y="0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36" name="Freeform 830"/>
              <p:cNvSpPr/>
              <p:nvPr/>
            </p:nvSpPr>
            <p:spPr bwMode="auto">
              <a:xfrm>
                <a:off x="7581" y="4142"/>
                <a:ext cx="28" cy="35"/>
              </a:xfrm>
              <a:custGeom>
                <a:avLst/>
                <a:gdLst>
                  <a:gd name="T0" fmla="*/ 11 w 11"/>
                  <a:gd name="T1" fmla="*/ 7 h 13"/>
                  <a:gd name="T2" fmla="*/ 9 w 11"/>
                  <a:gd name="T3" fmla="*/ 3 h 13"/>
                  <a:gd name="T4" fmla="*/ 7 w 11"/>
                  <a:gd name="T5" fmla="*/ 0 h 13"/>
                  <a:gd name="T6" fmla="*/ 0 w 11"/>
                  <a:gd name="T7" fmla="*/ 10 h 13"/>
                  <a:gd name="T8" fmla="*/ 4 w 11"/>
                  <a:gd name="T9" fmla="*/ 13 h 13"/>
                  <a:gd name="T10" fmla="*/ 8 w 11"/>
                  <a:gd name="T11" fmla="*/ 12 h 13"/>
                  <a:gd name="T12" fmla="*/ 10 w 11"/>
                  <a:gd name="T13" fmla="*/ 10 h 13"/>
                  <a:gd name="T14" fmla="*/ 11 w 11"/>
                  <a:gd name="T15" fmla="*/ 9 h 13"/>
                  <a:gd name="T16" fmla="*/ 11 w 11"/>
                  <a:gd name="T17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3">
                    <a:moveTo>
                      <a:pt x="11" y="7"/>
                    </a:moveTo>
                    <a:cubicBezTo>
                      <a:pt x="6" y="7"/>
                      <a:pt x="9" y="6"/>
                      <a:pt x="9" y="3"/>
                    </a:cubicBezTo>
                    <a:cubicBezTo>
                      <a:pt x="9" y="2"/>
                      <a:pt x="7" y="1"/>
                      <a:pt x="7" y="0"/>
                    </a:cubicBezTo>
                    <a:cubicBezTo>
                      <a:pt x="4" y="1"/>
                      <a:pt x="0" y="8"/>
                      <a:pt x="0" y="10"/>
                    </a:cubicBezTo>
                    <a:cubicBezTo>
                      <a:pt x="0" y="11"/>
                      <a:pt x="1" y="13"/>
                      <a:pt x="4" y="13"/>
                    </a:cubicBezTo>
                    <a:cubicBezTo>
                      <a:pt x="6" y="13"/>
                      <a:pt x="7" y="12"/>
                      <a:pt x="8" y="1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1" y="9"/>
                      <a:pt x="11" y="9"/>
                    </a:cubicBezTo>
                    <a:cubicBezTo>
                      <a:pt x="11" y="9"/>
                      <a:pt x="11" y="8"/>
                      <a:pt x="11" y="7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37" name="Freeform 831"/>
              <p:cNvSpPr/>
              <p:nvPr/>
            </p:nvSpPr>
            <p:spPr bwMode="auto">
              <a:xfrm>
                <a:off x="5481" y="3777"/>
                <a:ext cx="30" cy="15"/>
              </a:xfrm>
              <a:custGeom>
                <a:avLst/>
                <a:gdLst>
                  <a:gd name="T0" fmla="*/ 8 w 12"/>
                  <a:gd name="T1" fmla="*/ 0 h 5"/>
                  <a:gd name="T2" fmla="*/ 4 w 12"/>
                  <a:gd name="T3" fmla="*/ 3 h 5"/>
                  <a:gd name="T4" fmla="*/ 0 w 12"/>
                  <a:gd name="T5" fmla="*/ 3 h 5"/>
                  <a:gd name="T6" fmla="*/ 3 w 12"/>
                  <a:gd name="T7" fmla="*/ 5 h 5"/>
                  <a:gd name="T8" fmla="*/ 12 w 12"/>
                  <a:gd name="T9" fmla="*/ 5 h 5"/>
                  <a:gd name="T10" fmla="*/ 12 w 12"/>
                  <a:gd name="T11" fmla="*/ 5 h 5"/>
                  <a:gd name="T12" fmla="*/ 8 w 12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5">
                    <a:moveTo>
                      <a:pt x="8" y="0"/>
                    </a:moveTo>
                    <a:cubicBezTo>
                      <a:pt x="6" y="0"/>
                      <a:pt x="5" y="0"/>
                      <a:pt x="4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2" y="5"/>
                      <a:pt x="3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1" y="2"/>
                      <a:pt x="11" y="0"/>
                      <a:pt x="8" y="0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38" name="Freeform 832"/>
              <p:cNvSpPr/>
              <p:nvPr/>
            </p:nvSpPr>
            <p:spPr bwMode="auto">
              <a:xfrm>
                <a:off x="5719" y="4775"/>
                <a:ext cx="10" cy="7"/>
              </a:xfrm>
              <a:custGeom>
                <a:avLst/>
                <a:gdLst>
                  <a:gd name="T0" fmla="*/ 4 w 4"/>
                  <a:gd name="T1" fmla="*/ 0 h 3"/>
                  <a:gd name="T2" fmla="*/ 4 w 4"/>
                  <a:gd name="T3" fmla="*/ 0 h 3"/>
                  <a:gd name="T4" fmla="*/ 0 w 4"/>
                  <a:gd name="T5" fmla="*/ 3 h 3"/>
                  <a:gd name="T6" fmla="*/ 4 w 4"/>
                  <a:gd name="T7" fmla="*/ 2 h 3"/>
                  <a:gd name="T8" fmla="*/ 4 w 4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3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3"/>
                      <a:pt x="4" y="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39" name="Freeform 833"/>
              <p:cNvSpPr/>
              <p:nvPr/>
            </p:nvSpPr>
            <p:spPr bwMode="auto">
              <a:xfrm>
                <a:off x="5699" y="4745"/>
                <a:ext cx="10" cy="7"/>
              </a:xfrm>
              <a:custGeom>
                <a:avLst/>
                <a:gdLst>
                  <a:gd name="T0" fmla="*/ 0 w 4"/>
                  <a:gd name="T1" fmla="*/ 0 h 3"/>
                  <a:gd name="T2" fmla="*/ 3 w 4"/>
                  <a:gd name="T3" fmla="*/ 3 h 3"/>
                  <a:gd name="T4" fmla="*/ 4 w 4"/>
                  <a:gd name="T5" fmla="*/ 2 h 3"/>
                  <a:gd name="T6" fmla="*/ 0 w 4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0"/>
                    </a:moveTo>
                    <a:cubicBezTo>
                      <a:pt x="1" y="1"/>
                      <a:pt x="1" y="3"/>
                      <a:pt x="3" y="3"/>
                    </a:cubicBezTo>
                    <a:cubicBezTo>
                      <a:pt x="3" y="3"/>
                      <a:pt x="4" y="2"/>
                      <a:pt x="4" y="2"/>
                    </a:cubicBezTo>
                    <a:cubicBezTo>
                      <a:pt x="3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40" name="Freeform 834"/>
              <p:cNvSpPr/>
              <p:nvPr/>
            </p:nvSpPr>
            <p:spPr bwMode="auto">
              <a:xfrm>
                <a:off x="5686" y="4738"/>
                <a:ext cx="8" cy="5"/>
              </a:xfrm>
              <a:custGeom>
                <a:avLst/>
                <a:gdLst>
                  <a:gd name="T0" fmla="*/ 3 w 3"/>
                  <a:gd name="T1" fmla="*/ 0 h 2"/>
                  <a:gd name="T2" fmla="*/ 2 w 3"/>
                  <a:gd name="T3" fmla="*/ 0 h 2"/>
                  <a:gd name="T4" fmla="*/ 0 w 3"/>
                  <a:gd name="T5" fmla="*/ 2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2"/>
                      <a:pt x="2" y="2"/>
                      <a:pt x="3" y="0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41" name="Freeform 835"/>
              <p:cNvSpPr/>
              <p:nvPr/>
            </p:nvSpPr>
            <p:spPr bwMode="auto">
              <a:xfrm>
                <a:off x="5634" y="4715"/>
                <a:ext cx="10" cy="7"/>
              </a:xfrm>
              <a:custGeom>
                <a:avLst/>
                <a:gdLst>
                  <a:gd name="T0" fmla="*/ 2 w 4"/>
                  <a:gd name="T1" fmla="*/ 3 h 3"/>
                  <a:gd name="T2" fmla="*/ 4 w 4"/>
                  <a:gd name="T3" fmla="*/ 3 h 3"/>
                  <a:gd name="T4" fmla="*/ 4 w 4"/>
                  <a:gd name="T5" fmla="*/ 1 h 3"/>
                  <a:gd name="T6" fmla="*/ 2 w 4"/>
                  <a:gd name="T7" fmla="*/ 0 h 3"/>
                  <a:gd name="T8" fmla="*/ 0 w 4"/>
                  <a:gd name="T9" fmla="*/ 2 h 3"/>
                  <a:gd name="T10" fmla="*/ 2 w 4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3">
                    <a:moveTo>
                      <a:pt x="2" y="3"/>
                    </a:moveTo>
                    <a:cubicBezTo>
                      <a:pt x="3" y="3"/>
                      <a:pt x="4" y="3"/>
                      <a:pt x="4" y="3"/>
                    </a:cubicBezTo>
                    <a:cubicBezTo>
                      <a:pt x="4" y="2"/>
                      <a:pt x="4" y="2"/>
                      <a:pt x="4" y="1"/>
                    </a:cubicBezTo>
                    <a:cubicBezTo>
                      <a:pt x="3" y="1"/>
                      <a:pt x="3" y="1"/>
                      <a:pt x="2" y="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1" y="3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98989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42" name="Freeform 836"/>
              <p:cNvSpPr>
                <a:spLocks noEditPoints="1"/>
              </p:cNvSpPr>
              <p:nvPr/>
            </p:nvSpPr>
            <p:spPr bwMode="auto">
              <a:xfrm>
                <a:off x="8799" y="6980"/>
                <a:ext cx="540" cy="537"/>
              </a:xfrm>
              <a:custGeom>
                <a:avLst/>
                <a:gdLst>
                  <a:gd name="T0" fmla="*/ 107 w 214"/>
                  <a:gd name="T1" fmla="*/ 0 h 214"/>
                  <a:gd name="T2" fmla="*/ 0 w 214"/>
                  <a:gd name="T3" fmla="*/ 107 h 214"/>
                  <a:gd name="T4" fmla="*/ 107 w 214"/>
                  <a:gd name="T5" fmla="*/ 214 h 214"/>
                  <a:gd name="T6" fmla="*/ 214 w 214"/>
                  <a:gd name="T7" fmla="*/ 107 h 214"/>
                  <a:gd name="T8" fmla="*/ 107 w 214"/>
                  <a:gd name="T9" fmla="*/ 0 h 214"/>
                  <a:gd name="T10" fmla="*/ 107 w 214"/>
                  <a:gd name="T11" fmla="*/ 210 h 214"/>
                  <a:gd name="T12" fmla="*/ 5 w 214"/>
                  <a:gd name="T13" fmla="*/ 107 h 214"/>
                  <a:gd name="T14" fmla="*/ 107 w 214"/>
                  <a:gd name="T15" fmla="*/ 5 h 214"/>
                  <a:gd name="T16" fmla="*/ 209 w 214"/>
                  <a:gd name="T17" fmla="*/ 107 h 214"/>
                  <a:gd name="T18" fmla="*/ 107 w 214"/>
                  <a:gd name="T19" fmla="*/ 21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4" h="214">
                    <a:moveTo>
                      <a:pt x="107" y="0"/>
                    </a:moveTo>
                    <a:cubicBezTo>
                      <a:pt x="48" y="0"/>
                      <a:pt x="0" y="48"/>
                      <a:pt x="0" y="107"/>
                    </a:cubicBezTo>
                    <a:cubicBezTo>
                      <a:pt x="0" y="166"/>
                      <a:pt x="48" y="214"/>
                      <a:pt x="107" y="214"/>
                    </a:cubicBezTo>
                    <a:cubicBezTo>
                      <a:pt x="166" y="214"/>
                      <a:pt x="214" y="166"/>
                      <a:pt x="214" y="107"/>
                    </a:cubicBezTo>
                    <a:cubicBezTo>
                      <a:pt x="214" y="48"/>
                      <a:pt x="166" y="0"/>
                      <a:pt x="107" y="0"/>
                    </a:cubicBezTo>
                    <a:close/>
                    <a:moveTo>
                      <a:pt x="107" y="210"/>
                    </a:moveTo>
                    <a:cubicBezTo>
                      <a:pt x="51" y="210"/>
                      <a:pt x="5" y="164"/>
                      <a:pt x="5" y="107"/>
                    </a:cubicBezTo>
                    <a:cubicBezTo>
                      <a:pt x="5" y="51"/>
                      <a:pt x="51" y="5"/>
                      <a:pt x="107" y="5"/>
                    </a:cubicBezTo>
                    <a:cubicBezTo>
                      <a:pt x="164" y="5"/>
                      <a:pt x="209" y="51"/>
                      <a:pt x="209" y="107"/>
                    </a:cubicBezTo>
                    <a:cubicBezTo>
                      <a:pt x="209" y="164"/>
                      <a:pt x="164" y="210"/>
                      <a:pt x="107" y="210"/>
                    </a:cubicBezTo>
                    <a:close/>
                  </a:path>
                </a:pathLst>
              </a:custGeom>
              <a:solidFill>
                <a:srgbClr val="53B9E5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43" name="Freeform 837"/>
              <p:cNvSpPr/>
              <p:nvPr/>
            </p:nvSpPr>
            <p:spPr bwMode="auto">
              <a:xfrm>
                <a:off x="8771" y="6951"/>
                <a:ext cx="608" cy="530"/>
              </a:xfrm>
              <a:custGeom>
                <a:avLst/>
                <a:gdLst>
                  <a:gd name="T0" fmla="*/ 69 w 241"/>
                  <a:gd name="T1" fmla="*/ 16 h 211"/>
                  <a:gd name="T2" fmla="*/ 65 w 241"/>
                  <a:gd name="T3" fmla="*/ 25 h 211"/>
                  <a:gd name="T4" fmla="*/ 61 w 241"/>
                  <a:gd name="T5" fmla="*/ 31 h 211"/>
                  <a:gd name="T6" fmla="*/ 57 w 241"/>
                  <a:gd name="T7" fmla="*/ 27 h 211"/>
                  <a:gd name="T8" fmla="*/ 56 w 241"/>
                  <a:gd name="T9" fmla="*/ 35 h 211"/>
                  <a:gd name="T10" fmla="*/ 45 w 241"/>
                  <a:gd name="T11" fmla="*/ 37 h 211"/>
                  <a:gd name="T12" fmla="*/ 38 w 241"/>
                  <a:gd name="T13" fmla="*/ 44 h 211"/>
                  <a:gd name="T14" fmla="*/ 29 w 241"/>
                  <a:gd name="T15" fmla="*/ 57 h 211"/>
                  <a:gd name="T16" fmla="*/ 23 w 241"/>
                  <a:gd name="T17" fmla="*/ 65 h 211"/>
                  <a:gd name="T18" fmla="*/ 27 w 241"/>
                  <a:gd name="T19" fmla="*/ 71 h 211"/>
                  <a:gd name="T20" fmla="*/ 29 w 241"/>
                  <a:gd name="T21" fmla="*/ 74 h 211"/>
                  <a:gd name="T22" fmla="*/ 24 w 241"/>
                  <a:gd name="T23" fmla="*/ 70 h 211"/>
                  <a:gd name="T24" fmla="*/ 20 w 241"/>
                  <a:gd name="T25" fmla="*/ 64 h 211"/>
                  <a:gd name="T26" fmla="*/ 18 w 241"/>
                  <a:gd name="T27" fmla="*/ 73 h 211"/>
                  <a:gd name="T28" fmla="*/ 19 w 241"/>
                  <a:gd name="T29" fmla="*/ 88 h 211"/>
                  <a:gd name="T30" fmla="*/ 26 w 241"/>
                  <a:gd name="T31" fmla="*/ 85 h 211"/>
                  <a:gd name="T32" fmla="*/ 34 w 241"/>
                  <a:gd name="T33" fmla="*/ 94 h 211"/>
                  <a:gd name="T34" fmla="*/ 44 w 241"/>
                  <a:gd name="T35" fmla="*/ 104 h 211"/>
                  <a:gd name="T36" fmla="*/ 53 w 241"/>
                  <a:gd name="T37" fmla="*/ 112 h 211"/>
                  <a:gd name="T38" fmla="*/ 65 w 241"/>
                  <a:gd name="T39" fmla="*/ 124 h 211"/>
                  <a:gd name="T40" fmla="*/ 61 w 241"/>
                  <a:gd name="T41" fmla="*/ 143 h 211"/>
                  <a:gd name="T42" fmla="*/ 52 w 241"/>
                  <a:gd name="T43" fmla="*/ 164 h 211"/>
                  <a:gd name="T44" fmla="*/ 55 w 241"/>
                  <a:gd name="T45" fmla="*/ 180 h 211"/>
                  <a:gd name="T46" fmla="*/ 49 w 241"/>
                  <a:gd name="T47" fmla="*/ 181 h 211"/>
                  <a:gd name="T48" fmla="*/ 34 w 241"/>
                  <a:gd name="T49" fmla="*/ 157 h 211"/>
                  <a:gd name="T50" fmla="*/ 18 w 241"/>
                  <a:gd name="T51" fmla="*/ 119 h 211"/>
                  <a:gd name="T52" fmla="*/ 12 w 241"/>
                  <a:gd name="T53" fmla="*/ 92 h 211"/>
                  <a:gd name="T54" fmla="*/ 78 w 241"/>
                  <a:gd name="T55" fmla="*/ 194 h 211"/>
                  <a:gd name="T56" fmla="*/ 95 w 241"/>
                  <a:gd name="T57" fmla="*/ 191 h 211"/>
                  <a:gd name="T58" fmla="*/ 117 w 241"/>
                  <a:gd name="T59" fmla="*/ 189 h 211"/>
                  <a:gd name="T60" fmla="*/ 115 w 241"/>
                  <a:gd name="T61" fmla="*/ 198 h 211"/>
                  <a:gd name="T62" fmla="*/ 128 w 241"/>
                  <a:gd name="T63" fmla="*/ 197 h 211"/>
                  <a:gd name="T64" fmla="*/ 147 w 241"/>
                  <a:gd name="T65" fmla="*/ 195 h 211"/>
                  <a:gd name="T66" fmla="*/ 145 w 241"/>
                  <a:gd name="T67" fmla="*/ 3 h 211"/>
                  <a:gd name="T68" fmla="*/ 208 w 241"/>
                  <a:gd name="T69" fmla="*/ 68 h 211"/>
                  <a:gd name="T70" fmla="*/ 205 w 241"/>
                  <a:gd name="T71" fmla="*/ 62 h 211"/>
                  <a:gd name="T72" fmla="*/ 192 w 241"/>
                  <a:gd name="T73" fmla="*/ 79 h 211"/>
                  <a:gd name="T74" fmla="*/ 180 w 241"/>
                  <a:gd name="T75" fmla="*/ 63 h 211"/>
                  <a:gd name="T76" fmla="*/ 185 w 241"/>
                  <a:gd name="T77" fmla="*/ 79 h 211"/>
                  <a:gd name="T78" fmla="*/ 197 w 241"/>
                  <a:gd name="T79" fmla="*/ 84 h 211"/>
                  <a:gd name="T80" fmla="*/ 192 w 241"/>
                  <a:gd name="T81" fmla="*/ 106 h 211"/>
                  <a:gd name="T82" fmla="*/ 186 w 241"/>
                  <a:gd name="T83" fmla="*/ 130 h 211"/>
                  <a:gd name="T84" fmla="*/ 174 w 241"/>
                  <a:gd name="T85" fmla="*/ 145 h 211"/>
                  <a:gd name="T86" fmla="*/ 156 w 241"/>
                  <a:gd name="T87" fmla="*/ 163 h 211"/>
                  <a:gd name="T88" fmla="*/ 150 w 241"/>
                  <a:gd name="T89" fmla="*/ 147 h 211"/>
                  <a:gd name="T90" fmla="*/ 151 w 241"/>
                  <a:gd name="T91" fmla="*/ 128 h 211"/>
                  <a:gd name="T92" fmla="*/ 143 w 241"/>
                  <a:gd name="T93" fmla="*/ 107 h 211"/>
                  <a:gd name="T94" fmla="*/ 133 w 241"/>
                  <a:gd name="T95" fmla="*/ 95 h 211"/>
                  <a:gd name="T96" fmla="*/ 105 w 241"/>
                  <a:gd name="T97" fmla="*/ 96 h 211"/>
                  <a:gd name="T98" fmla="*/ 95 w 241"/>
                  <a:gd name="T99" fmla="*/ 81 h 211"/>
                  <a:gd name="T100" fmla="*/ 106 w 241"/>
                  <a:gd name="T101" fmla="*/ 52 h 211"/>
                  <a:gd name="T102" fmla="*/ 126 w 241"/>
                  <a:gd name="T103" fmla="*/ 44 h 211"/>
                  <a:gd name="T104" fmla="*/ 138 w 241"/>
                  <a:gd name="T105" fmla="*/ 49 h 211"/>
                  <a:gd name="T106" fmla="*/ 155 w 241"/>
                  <a:gd name="T107" fmla="*/ 49 h 211"/>
                  <a:gd name="T108" fmla="*/ 171 w 241"/>
                  <a:gd name="T109" fmla="*/ 47 h 211"/>
                  <a:gd name="T110" fmla="*/ 156 w 241"/>
                  <a:gd name="T111" fmla="*/ 40 h 211"/>
                  <a:gd name="T112" fmla="*/ 155 w 241"/>
                  <a:gd name="T113" fmla="*/ 34 h 211"/>
                  <a:gd name="T114" fmla="*/ 134 w 241"/>
                  <a:gd name="T115" fmla="*/ 35 h 211"/>
                  <a:gd name="T116" fmla="*/ 117 w 241"/>
                  <a:gd name="T117" fmla="*/ 40 h 211"/>
                  <a:gd name="T118" fmla="*/ 114 w 241"/>
                  <a:gd name="T119" fmla="*/ 22 h 211"/>
                  <a:gd name="T120" fmla="*/ 102 w 241"/>
                  <a:gd name="T121" fmla="*/ 12 h 211"/>
                  <a:gd name="T122" fmla="*/ 115 w 241"/>
                  <a:gd name="T123" fmla="*/ 3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1" h="211">
                    <a:moveTo>
                      <a:pt x="98" y="1"/>
                    </a:moveTo>
                    <a:cubicBezTo>
                      <a:pt x="98" y="1"/>
                      <a:pt x="62" y="5"/>
                      <a:pt x="37" y="34"/>
                    </a:cubicBezTo>
                    <a:cubicBezTo>
                      <a:pt x="37" y="34"/>
                      <a:pt x="56" y="14"/>
                      <a:pt x="68" y="14"/>
                    </a:cubicBezTo>
                    <a:cubicBezTo>
                      <a:pt x="70" y="15"/>
                      <a:pt x="70" y="15"/>
                      <a:pt x="70" y="15"/>
                    </a:cubicBezTo>
                    <a:cubicBezTo>
                      <a:pt x="70" y="15"/>
                      <a:pt x="70" y="16"/>
                      <a:pt x="69" y="16"/>
                    </a:cubicBezTo>
                    <a:cubicBezTo>
                      <a:pt x="69" y="17"/>
                      <a:pt x="68" y="19"/>
                      <a:pt x="68" y="19"/>
                    </a:cubicBezTo>
                    <a:cubicBezTo>
                      <a:pt x="68" y="20"/>
                      <a:pt x="68" y="21"/>
                      <a:pt x="68" y="21"/>
                    </a:cubicBezTo>
                    <a:cubicBezTo>
                      <a:pt x="67" y="23"/>
                      <a:pt x="67" y="23"/>
                      <a:pt x="67" y="23"/>
                    </a:cubicBezTo>
                    <a:cubicBezTo>
                      <a:pt x="67" y="23"/>
                      <a:pt x="66" y="23"/>
                      <a:pt x="66" y="23"/>
                    </a:cubicBezTo>
                    <a:cubicBezTo>
                      <a:pt x="66" y="24"/>
                      <a:pt x="65" y="24"/>
                      <a:pt x="65" y="25"/>
                    </a:cubicBezTo>
                    <a:cubicBezTo>
                      <a:pt x="65" y="26"/>
                      <a:pt x="65" y="27"/>
                      <a:pt x="65" y="27"/>
                    </a:cubicBezTo>
                    <a:cubicBezTo>
                      <a:pt x="65" y="29"/>
                      <a:pt x="65" y="29"/>
                      <a:pt x="65" y="29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1" y="31"/>
                      <a:pt x="61" y="31"/>
                    </a:cubicBezTo>
                    <a:cubicBezTo>
                      <a:pt x="60" y="31"/>
                      <a:pt x="60" y="29"/>
                      <a:pt x="60" y="29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2" y="28"/>
                      <a:pt x="62" y="27"/>
                      <a:pt x="61" y="27"/>
                    </a:cubicBezTo>
                    <a:cubicBezTo>
                      <a:pt x="61" y="27"/>
                      <a:pt x="61" y="25"/>
                      <a:pt x="60" y="26"/>
                    </a:cubicBezTo>
                    <a:cubicBezTo>
                      <a:pt x="59" y="26"/>
                      <a:pt x="57" y="27"/>
                      <a:pt x="57" y="27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5" y="29"/>
                      <a:pt x="54" y="31"/>
                      <a:pt x="55" y="31"/>
                    </a:cubicBezTo>
                    <a:cubicBezTo>
                      <a:pt x="55" y="31"/>
                      <a:pt x="56" y="31"/>
                      <a:pt x="56" y="31"/>
                    </a:cubicBezTo>
                    <a:cubicBezTo>
                      <a:pt x="56" y="31"/>
                      <a:pt x="56" y="32"/>
                      <a:pt x="56" y="33"/>
                    </a:cubicBezTo>
                    <a:cubicBezTo>
                      <a:pt x="56" y="33"/>
                      <a:pt x="56" y="35"/>
                      <a:pt x="56" y="35"/>
                    </a:cubicBezTo>
                    <a:cubicBezTo>
                      <a:pt x="56" y="35"/>
                      <a:pt x="55" y="35"/>
                      <a:pt x="54" y="35"/>
                    </a:cubicBezTo>
                    <a:cubicBezTo>
                      <a:pt x="53" y="35"/>
                      <a:pt x="52" y="34"/>
                      <a:pt x="51" y="34"/>
                    </a:cubicBezTo>
                    <a:cubicBezTo>
                      <a:pt x="50" y="34"/>
                      <a:pt x="49" y="34"/>
                      <a:pt x="49" y="34"/>
                    </a:cubicBezTo>
                    <a:cubicBezTo>
                      <a:pt x="48" y="34"/>
                      <a:pt x="48" y="34"/>
                      <a:pt x="48" y="35"/>
                    </a:cubicBezTo>
                    <a:cubicBezTo>
                      <a:pt x="47" y="35"/>
                      <a:pt x="45" y="37"/>
                      <a:pt x="45" y="37"/>
                    </a:cubicBezTo>
                    <a:cubicBezTo>
                      <a:pt x="45" y="37"/>
                      <a:pt x="44" y="37"/>
                      <a:pt x="44" y="37"/>
                    </a:cubicBezTo>
                    <a:cubicBezTo>
                      <a:pt x="44" y="38"/>
                      <a:pt x="43" y="40"/>
                      <a:pt x="43" y="40"/>
                    </a:cubicBezTo>
                    <a:cubicBezTo>
                      <a:pt x="43" y="40"/>
                      <a:pt x="42" y="41"/>
                      <a:pt x="41" y="41"/>
                    </a:cubicBezTo>
                    <a:cubicBezTo>
                      <a:pt x="39" y="41"/>
                      <a:pt x="39" y="42"/>
                      <a:pt x="39" y="42"/>
                    </a:cubicBezTo>
                    <a:cubicBezTo>
                      <a:pt x="38" y="44"/>
                      <a:pt x="38" y="44"/>
                      <a:pt x="38" y="44"/>
                    </a:cubicBezTo>
                    <a:cubicBezTo>
                      <a:pt x="38" y="44"/>
                      <a:pt x="37" y="45"/>
                      <a:pt x="36" y="46"/>
                    </a:cubicBezTo>
                    <a:cubicBezTo>
                      <a:pt x="35" y="47"/>
                      <a:pt x="32" y="49"/>
                      <a:pt x="32" y="49"/>
                    </a:cubicBezTo>
                    <a:cubicBezTo>
                      <a:pt x="32" y="49"/>
                      <a:pt x="31" y="50"/>
                      <a:pt x="30" y="51"/>
                    </a:cubicBezTo>
                    <a:cubicBezTo>
                      <a:pt x="30" y="52"/>
                      <a:pt x="30" y="53"/>
                      <a:pt x="30" y="54"/>
                    </a:cubicBezTo>
                    <a:cubicBezTo>
                      <a:pt x="29" y="54"/>
                      <a:pt x="29" y="56"/>
                      <a:pt x="29" y="57"/>
                    </a:cubicBezTo>
                    <a:cubicBezTo>
                      <a:pt x="29" y="58"/>
                      <a:pt x="28" y="59"/>
                      <a:pt x="28" y="59"/>
                    </a:cubicBezTo>
                    <a:cubicBezTo>
                      <a:pt x="27" y="60"/>
                      <a:pt x="26" y="60"/>
                      <a:pt x="26" y="60"/>
                    </a:cubicBezTo>
                    <a:cubicBezTo>
                      <a:pt x="26" y="61"/>
                      <a:pt x="23" y="61"/>
                      <a:pt x="23" y="62"/>
                    </a:cubicBezTo>
                    <a:cubicBezTo>
                      <a:pt x="22" y="62"/>
                      <a:pt x="22" y="64"/>
                      <a:pt x="22" y="64"/>
                    </a:cubicBezTo>
                    <a:cubicBezTo>
                      <a:pt x="22" y="64"/>
                      <a:pt x="23" y="65"/>
                      <a:pt x="23" y="65"/>
                    </a:cubicBezTo>
                    <a:cubicBezTo>
                      <a:pt x="23" y="65"/>
                      <a:pt x="22" y="66"/>
                      <a:pt x="22" y="66"/>
                    </a:cubicBezTo>
                    <a:cubicBezTo>
                      <a:pt x="22" y="66"/>
                      <a:pt x="19" y="68"/>
                      <a:pt x="19" y="68"/>
                    </a:cubicBezTo>
                    <a:cubicBezTo>
                      <a:pt x="19" y="68"/>
                      <a:pt x="19" y="70"/>
                      <a:pt x="19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7" y="71"/>
                      <a:pt x="27" y="71"/>
                      <a:pt x="27" y="71"/>
                    </a:cubicBezTo>
                    <a:cubicBezTo>
                      <a:pt x="29" y="72"/>
                      <a:pt x="29" y="72"/>
                      <a:pt x="29" y="72"/>
                    </a:cubicBezTo>
                    <a:cubicBezTo>
                      <a:pt x="31" y="73"/>
                      <a:pt x="31" y="73"/>
                      <a:pt x="31" y="73"/>
                    </a:cubicBezTo>
                    <a:cubicBezTo>
                      <a:pt x="31" y="73"/>
                      <a:pt x="31" y="74"/>
                      <a:pt x="30" y="74"/>
                    </a:cubicBezTo>
                    <a:cubicBezTo>
                      <a:pt x="30" y="75"/>
                      <a:pt x="30" y="75"/>
                      <a:pt x="29" y="75"/>
                    </a:cubicBezTo>
                    <a:cubicBezTo>
                      <a:pt x="29" y="75"/>
                      <a:pt x="29" y="75"/>
                      <a:pt x="29" y="74"/>
                    </a:cubicBezTo>
                    <a:cubicBezTo>
                      <a:pt x="28" y="73"/>
                      <a:pt x="29" y="73"/>
                      <a:pt x="28" y="73"/>
                    </a:cubicBezTo>
                    <a:cubicBezTo>
                      <a:pt x="27" y="73"/>
                      <a:pt x="26" y="73"/>
                      <a:pt x="26" y="73"/>
                    </a:cubicBezTo>
                    <a:cubicBezTo>
                      <a:pt x="25" y="73"/>
                      <a:pt x="25" y="73"/>
                      <a:pt x="24" y="72"/>
                    </a:cubicBezTo>
                    <a:cubicBezTo>
                      <a:pt x="23" y="72"/>
                      <a:pt x="23" y="73"/>
                      <a:pt x="23" y="72"/>
                    </a:cubicBezTo>
                    <a:cubicBezTo>
                      <a:pt x="24" y="71"/>
                      <a:pt x="24" y="70"/>
                      <a:pt x="24" y="70"/>
                    </a:cubicBezTo>
                    <a:cubicBezTo>
                      <a:pt x="24" y="69"/>
                      <a:pt x="23" y="68"/>
                      <a:pt x="22" y="68"/>
                    </a:cubicBezTo>
                    <a:cubicBezTo>
                      <a:pt x="22" y="68"/>
                      <a:pt x="23" y="69"/>
                      <a:pt x="22" y="68"/>
                    </a:cubicBezTo>
                    <a:cubicBezTo>
                      <a:pt x="21" y="67"/>
                      <a:pt x="21" y="67"/>
                      <a:pt x="20" y="67"/>
                    </a:cubicBezTo>
                    <a:cubicBezTo>
                      <a:pt x="20" y="67"/>
                      <a:pt x="19" y="67"/>
                      <a:pt x="19" y="66"/>
                    </a:cubicBezTo>
                    <a:cubicBezTo>
                      <a:pt x="19" y="66"/>
                      <a:pt x="20" y="65"/>
                      <a:pt x="20" y="64"/>
                    </a:cubicBezTo>
                    <a:cubicBezTo>
                      <a:pt x="20" y="63"/>
                      <a:pt x="20" y="62"/>
                      <a:pt x="20" y="62"/>
                    </a:cubicBezTo>
                    <a:cubicBezTo>
                      <a:pt x="20" y="61"/>
                      <a:pt x="21" y="58"/>
                      <a:pt x="21" y="58"/>
                    </a:cubicBezTo>
                    <a:cubicBezTo>
                      <a:pt x="21" y="58"/>
                      <a:pt x="17" y="65"/>
                      <a:pt x="16" y="70"/>
                    </a:cubicBezTo>
                    <a:cubicBezTo>
                      <a:pt x="16" y="70"/>
                      <a:pt x="18" y="70"/>
                      <a:pt x="18" y="70"/>
                    </a:cubicBezTo>
                    <a:cubicBezTo>
                      <a:pt x="18" y="71"/>
                      <a:pt x="18" y="72"/>
                      <a:pt x="18" y="73"/>
                    </a:cubicBezTo>
                    <a:cubicBezTo>
                      <a:pt x="18" y="74"/>
                      <a:pt x="18" y="74"/>
                      <a:pt x="18" y="76"/>
                    </a:cubicBezTo>
                    <a:cubicBezTo>
                      <a:pt x="18" y="79"/>
                      <a:pt x="18" y="79"/>
                      <a:pt x="18" y="80"/>
                    </a:cubicBezTo>
                    <a:cubicBezTo>
                      <a:pt x="18" y="81"/>
                      <a:pt x="17" y="82"/>
                      <a:pt x="17" y="83"/>
                    </a:cubicBezTo>
                    <a:cubicBezTo>
                      <a:pt x="17" y="84"/>
                      <a:pt x="18" y="87"/>
                      <a:pt x="18" y="87"/>
                    </a:cubicBezTo>
                    <a:cubicBezTo>
                      <a:pt x="18" y="88"/>
                      <a:pt x="18" y="88"/>
                      <a:pt x="19" y="88"/>
                    </a:cubicBezTo>
                    <a:cubicBezTo>
                      <a:pt x="19" y="89"/>
                      <a:pt x="18" y="91"/>
                      <a:pt x="19" y="89"/>
                    </a:cubicBezTo>
                    <a:cubicBezTo>
                      <a:pt x="20" y="87"/>
                      <a:pt x="21" y="86"/>
                      <a:pt x="21" y="86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2" y="85"/>
                      <a:pt x="22" y="84"/>
                      <a:pt x="23" y="84"/>
                    </a:cubicBezTo>
                    <a:cubicBezTo>
                      <a:pt x="25" y="84"/>
                      <a:pt x="25" y="84"/>
                      <a:pt x="26" y="85"/>
                    </a:cubicBezTo>
                    <a:cubicBezTo>
                      <a:pt x="26" y="85"/>
                      <a:pt x="25" y="87"/>
                      <a:pt x="26" y="87"/>
                    </a:cubicBezTo>
                    <a:cubicBezTo>
                      <a:pt x="27" y="87"/>
                      <a:pt x="29" y="86"/>
                      <a:pt x="30" y="86"/>
                    </a:cubicBezTo>
                    <a:cubicBezTo>
                      <a:pt x="30" y="86"/>
                      <a:pt x="31" y="87"/>
                      <a:pt x="32" y="88"/>
                    </a:cubicBezTo>
                    <a:cubicBezTo>
                      <a:pt x="32" y="89"/>
                      <a:pt x="32" y="91"/>
                      <a:pt x="33" y="91"/>
                    </a:cubicBezTo>
                    <a:cubicBezTo>
                      <a:pt x="34" y="91"/>
                      <a:pt x="34" y="93"/>
                      <a:pt x="34" y="94"/>
                    </a:cubicBezTo>
                    <a:cubicBezTo>
                      <a:pt x="34" y="95"/>
                      <a:pt x="37" y="95"/>
                      <a:pt x="37" y="95"/>
                    </a:cubicBezTo>
                    <a:cubicBezTo>
                      <a:pt x="38" y="95"/>
                      <a:pt x="40" y="96"/>
                      <a:pt x="40" y="96"/>
                    </a:cubicBezTo>
                    <a:cubicBezTo>
                      <a:pt x="41" y="96"/>
                      <a:pt x="40" y="97"/>
                      <a:pt x="42" y="98"/>
                    </a:cubicBezTo>
                    <a:cubicBezTo>
                      <a:pt x="43" y="98"/>
                      <a:pt x="43" y="101"/>
                      <a:pt x="43" y="101"/>
                    </a:cubicBezTo>
                    <a:cubicBezTo>
                      <a:pt x="43" y="101"/>
                      <a:pt x="44" y="103"/>
                      <a:pt x="44" y="104"/>
                    </a:cubicBezTo>
                    <a:cubicBezTo>
                      <a:pt x="43" y="104"/>
                      <a:pt x="43" y="105"/>
                      <a:pt x="44" y="106"/>
                    </a:cubicBezTo>
                    <a:cubicBezTo>
                      <a:pt x="45" y="106"/>
                      <a:pt x="47" y="106"/>
                      <a:pt x="47" y="106"/>
                    </a:cubicBezTo>
                    <a:cubicBezTo>
                      <a:pt x="47" y="106"/>
                      <a:pt x="46" y="108"/>
                      <a:pt x="48" y="108"/>
                    </a:cubicBezTo>
                    <a:cubicBezTo>
                      <a:pt x="50" y="109"/>
                      <a:pt x="51" y="110"/>
                      <a:pt x="52" y="110"/>
                    </a:cubicBezTo>
                    <a:cubicBezTo>
                      <a:pt x="52" y="110"/>
                      <a:pt x="51" y="112"/>
                      <a:pt x="53" y="112"/>
                    </a:cubicBezTo>
                    <a:cubicBezTo>
                      <a:pt x="55" y="112"/>
                      <a:pt x="57" y="111"/>
                      <a:pt x="58" y="112"/>
                    </a:cubicBezTo>
                    <a:cubicBezTo>
                      <a:pt x="59" y="113"/>
                      <a:pt x="58" y="114"/>
                      <a:pt x="61" y="115"/>
                    </a:cubicBezTo>
                    <a:cubicBezTo>
                      <a:pt x="63" y="117"/>
                      <a:pt x="64" y="117"/>
                      <a:pt x="65" y="118"/>
                    </a:cubicBezTo>
                    <a:cubicBezTo>
                      <a:pt x="66" y="118"/>
                      <a:pt x="67" y="118"/>
                      <a:pt x="67" y="120"/>
                    </a:cubicBezTo>
                    <a:cubicBezTo>
                      <a:pt x="66" y="122"/>
                      <a:pt x="66" y="123"/>
                      <a:pt x="65" y="124"/>
                    </a:cubicBezTo>
                    <a:cubicBezTo>
                      <a:pt x="64" y="125"/>
                      <a:pt x="63" y="127"/>
                      <a:pt x="62" y="128"/>
                    </a:cubicBezTo>
                    <a:cubicBezTo>
                      <a:pt x="61" y="129"/>
                      <a:pt x="61" y="131"/>
                      <a:pt x="61" y="132"/>
                    </a:cubicBezTo>
                    <a:cubicBezTo>
                      <a:pt x="62" y="133"/>
                      <a:pt x="63" y="135"/>
                      <a:pt x="63" y="135"/>
                    </a:cubicBezTo>
                    <a:cubicBezTo>
                      <a:pt x="63" y="136"/>
                      <a:pt x="63" y="139"/>
                      <a:pt x="63" y="140"/>
                    </a:cubicBezTo>
                    <a:cubicBezTo>
                      <a:pt x="62" y="141"/>
                      <a:pt x="61" y="143"/>
                      <a:pt x="61" y="143"/>
                    </a:cubicBezTo>
                    <a:cubicBezTo>
                      <a:pt x="61" y="143"/>
                      <a:pt x="63" y="144"/>
                      <a:pt x="62" y="145"/>
                    </a:cubicBezTo>
                    <a:cubicBezTo>
                      <a:pt x="60" y="147"/>
                      <a:pt x="58" y="148"/>
                      <a:pt x="57" y="148"/>
                    </a:cubicBezTo>
                    <a:cubicBezTo>
                      <a:pt x="56" y="149"/>
                      <a:pt x="54" y="151"/>
                      <a:pt x="54" y="151"/>
                    </a:cubicBezTo>
                    <a:cubicBezTo>
                      <a:pt x="54" y="151"/>
                      <a:pt x="55" y="155"/>
                      <a:pt x="54" y="155"/>
                    </a:cubicBezTo>
                    <a:cubicBezTo>
                      <a:pt x="54" y="156"/>
                      <a:pt x="50" y="163"/>
                      <a:pt x="52" y="164"/>
                    </a:cubicBezTo>
                    <a:cubicBezTo>
                      <a:pt x="53" y="166"/>
                      <a:pt x="53" y="167"/>
                      <a:pt x="53" y="168"/>
                    </a:cubicBezTo>
                    <a:cubicBezTo>
                      <a:pt x="53" y="169"/>
                      <a:pt x="52" y="169"/>
                      <a:pt x="52" y="170"/>
                    </a:cubicBezTo>
                    <a:cubicBezTo>
                      <a:pt x="51" y="171"/>
                      <a:pt x="49" y="170"/>
                      <a:pt x="50" y="173"/>
                    </a:cubicBezTo>
                    <a:cubicBezTo>
                      <a:pt x="52" y="175"/>
                      <a:pt x="53" y="175"/>
                      <a:pt x="53" y="177"/>
                    </a:cubicBezTo>
                    <a:cubicBezTo>
                      <a:pt x="54" y="178"/>
                      <a:pt x="54" y="178"/>
                      <a:pt x="55" y="180"/>
                    </a:cubicBezTo>
                    <a:cubicBezTo>
                      <a:pt x="56" y="181"/>
                      <a:pt x="56" y="182"/>
                      <a:pt x="58" y="183"/>
                    </a:cubicBezTo>
                    <a:cubicBezTo>
                      <a:pt x="59" y="184"/>
                      <a:pt x="60" y="185"/>
                      <a:pt x="60" y="186"/>
                    </a:cubicBezTo>
                    <a:cubicBezTo>
                      <a:pt x="60" y="187"/>
                      <a:pt x="62" y="190"/>
                      <a:pt x="60" y="188"/>
                    </a:cubicBezTo>
                    <a:cubicBezTo>
                      <a:pt x="57" y="186"/>
                      <a:pt x="59" y="188"/>
                      <a:pt x="55" y="185"/>
                    </a:cubicBezTo>
                    <a:cubicBezTo>
                      <a:pt x="52" y="182"/>
                      <a:pt x="51" y="183"/>
                      <a:pt x="49" y="181"/>
                    </a:cubicBezTo>
                    <a:cubicBezTo>
                      <a:pt x="47" y="179"/>
                      <a:pt x="50" y="186"/>
                      <a:pt x="47" y="178"/>
                    </a:cubicBezTo>
                    <a:cubicBezTo>
                      <a:pt x="44" y="169"/>
                      <a:pt x="43" y="170"/>
                      <a:pt x="42" y="169"/>
                    </a:cubicBezTo>
                    <a:cubicBezTo>
                      <a:pt x="41" y="167"/>
                      <a:pt x="42" y="169"/>
                      <a:pt x="39" y="165"/>
                    </a:cubicBezTo>
                    <a:cubicBezTo>
                      <a:pt x="37" y="161"/>
                      <a:pt x="39" y="163"/>
                      <a:pt x="37" y="161"/>
                    </a:cubicBezTo>
                    <a:cubicBezTo>
                      <a:pt x="35" y="158"/>
                      <a:pt x="35" y="162"/>
                      <a:pt x="34" y="157"/>
                    </a:cubicBezTo>
                    <a:cubicBezTo>
                      <a:pt x="33" y="152"/>
                      <a:pt x="33" y="155"/>
                      <a:pt x="32" y="150"/>
                    </a:cubicBezTo>
                    <a:cubicBezTo>
                      <a:pt x="30" y="144"/>
                      <a:pt x="33" y="144"/>
                      <a:pt x="30" y="142"/>
                    </a:cubicBezTo>
                    <a:cubicBezTo>
                      <a:pt x="27" y="139"/>
                      <a:pt x="27" y="140"/>
                      <a:pt x="26" y="138"/>
                    </a:cubicBezTo>
                    <a:cubicBezTo>
                      <a:pt x="25" y="137"/>
                      <a:pt x="26" y="138"/>
                      <a:pt x="24" y="134"/>
                    </a:cubicBezTo>
                    <a:cubicBezTo>
                      <a:pt x="21" y="129"/>
                      <a:pt x="17" y="127"/>
                      <a:pt x="18" y="119"/>
                    </a:cubicBezTo>
                    <a:cubicBezTo>
                      <a:pt x="18" y="112"/>
                      <a:pt x="18" y="110"/>
                      <a:pt x="18" y="110"/>
                    </a:cubicBezTo>
                    <a:cubicBezTo>
                      <a:pt x="18" y="110"/>
                      <a:pt x="14" y="107"/>
                      <a:pt x="15" y="103"/>
                    </a:cubicBezTo>
                    <a:cubicBezTo>
                      <a:pt x="16" y="98"/>
                      <a:pt x="17" y="99"/>
                      <a:pt x="16" y="98"/>
                    </a:cubicBezTo>
                    <a:cubicBezTo>
                      <a:pt x="16" y="96"/>
                      <a:pt x="15" y="97"/>
                      <a:pt x="14" y="95"/>
                    </a:cubicBezTo>
                    <a:cubicBezTo>
                      <a:pt x="13" y="93"/>
                      <a:pt x="13" y="93"/>
                      <a:pt x="12" y="92"/>
                    </a:cubicBezTo>
                    <a:cubicBezTo>
                      <a:pt x="12" y="91"/>
                      <a:pt x="11" y="89"/>
                      <a:pt x="11" y="89"/>
                    </a:cubicBezTo>
                    <a:cubicBezTo>
                      <a:pt x="11" y="89"/>
                      <a:pt x="11" y="89"/>
                      <a:pt x="11" y="89"/>
                    </a:cubicBezTo>
                    <a:cubicBezTo>
                      <a:pt x="11" y="89"/>
                      <a:pt x="0" y="193"/>
                      <a:pt x="103" y="208"/>
                    </a:cubicBezTo>
                    <a:cubicBezTo>
                      <a:pt x="103" y="208"/>
                      <a:pt x="79" y="203"/>
                      <a:pt x="77" y="198"/>
                    </a:cubicBezTo>
                    <a:cubicBezTo>
                      <a:pt x="77" y="198"/>
                      <a:pt x="77" y="194"/>
                      <a:pt x="78" y="194"/>
                    </a:cubicBezTo>
                    <a:cubicBezTo>
                      <a:pt x="79" y="194"/>
                      <a:pt x="80" y="195"/>
                      <a:pt x="82" y="193"/>
                    </a:cubicBezTo>
                    <a:cubicBezTo>
                      <a:pt x="83" y="192"/>
                      <a:pt x="85" y="191"/>
                      <a:pt x="85" y="191"/>
                    </a:cubicBezTo>
                    <a:cubicBezTo>
                      <a:pt x="85" y="193"/>
                      <a:pt x="85" y="193"/>
                      <a:pt x="85" y="193"/>
                    </a:cubicBezTo>
                    <a:cubicBezTo>
                      <a:pt x="85" y="193"/>
                      <a:pt x="84" y="193"/>
                      <a:pt x="88" y="192"/>
                    </a:cubicBezTo>
                    <a:cubicBezTo>
                      <a:pt x="93" y="192"/>
                      <a:pt x="93" y="192"/>
                      <a:pt x="95" y="191"/>
                    </a:cubicBezTo>
                    <a:cubicBezTo>
                      <a:pt x="97" y="191"/>
                      <a:pt x="99" y="187"/>
                      <a:pt x="100" y="189"/>
                    </a:cubicBezTo>
                    <a:cubicBezTo>
                      <a:pt x="101" y="191"/>
                      <a:pt x="98" y="190"/>
                      <a:pt x="101" y="191"/>
                    </a:cubicBezTo>
                    <a:cubicBezTo>
                      <a:pt x="103" y="192"/>
                      <a:pt x="107" y="191"/>
                      <a:pt x="107" y="191"/>
                    </a:cubicBezTo>
                    <a:cubicBezTo>
                      <a:pt x="107" y="191"/>
                      <a:pt x="114" y="191"/>
                      <a:pt x="115" y="191"/>
                    </a:cubicBezTo>
                    <a:cubicBezTo>
                      <a:pt x="116" y="190"/>
                      <a:pt x="116" y="189"/>
                      <a:pt x="117" y="189"/>
                    </a:cubicBezTo>
                    <a:cubicBezTo>
                      <a:pt x="118" y="189"/>
                      <a:pt x="119" y="191"/>
                      <a:pt x="119" y="191"/>
                    </a:cubicBezTo>
                    <a:cubicBezTo>
                      <a:pt x="115" y="193"/>
                      <a:pt x="115" y="193"/>
                      <a:pt x="115" y="193"/>
                    </a:cubicBezTo>
                    <a:cubicBezTo>
                      <a:pt x="111" y="196"/>
                      <a:pt x="111" y="196"/>
                      <a:pt x="111" y="196"/>
                    </a:cubicBezTo>
                    <a:cubicBezTo>
                      <a:pt x="111" y="196"/>
                      <a:pt x="109" y="196"/>
                      <a:pt x="111" y="197"/>
                    </a:cubicBezTo>
                    <a:cubicBezTo>
                      <a:pt x="112" y="198"/>
                      <a:pt x="113" y="198"/>
                      <a:pt x="115" y="198"/>
                    </a:cubicBezTo>
                    <a:cubicBezTo>
                      <a:pt x="117" y="198"/>
                      <a:pt x="121" y="201"/>
                      <a:pt x="122" y="199"/>
                    </a:cubicBezTo>
                    <a:cubicBezTo>
                      <a:pt x="123" y="197"/>
                      <a:pt x="123" y="197"/>
                      <a:pt x="124" y="196"/>
                    </a:cubicBezTo>
                    <a:cubicBezTo>
                      <a:pt x="124" y="195"/>
                      <a:pt x="124" y="193"/>
                      <a:pt x="126" y="193"/>
                    </a:cubicBezTo>
                    <a:cubicBezTo>
                      <a:pt x="128" y="193"/>
                      <a:pt x="129" y="194"/>
                      <a:pt x="129" y="194"/>
                    </a:cubicBezTo>
                    <a:cubicBezTo>
                      <a:pt x="128" y="197"/>
                      <a:pt x="128" y="197"/>
                      <a:pt x="128" y="197"/>
                    </a:cubicBezTo>
                    <a:cubicBezTo>
                      <a:pt x="128" y="197"/>
                      <a:pt x="131" y="197"/>
                      <a:pt x="132" y="197"/>
                    </a:cubicBezTo>
                    <a:cubicBezTo>
                      <a:pt x="133" y="197"/>
                      <a:pt x="133" y="199"/>
                      <a:pt x="135" y="197"/>
                    </a:cubicBezTo>
                    <a:cubicBezTo>
                      <a:pt x="137" y="195"/>
                      <a:pt x="137" y="195"/>
                      <a:pt x="139" y="195"/>
                    </a:cubicBezTo>
                    <a:cubicBezTo>
                      <a:pt x="141" y="195"/>
                      <a:pt x="143" y="194"/>
                      <a:pt x="144" y="194"/>
                    </a:cubicBezTo>
                    <a:cubicBezTo>
                      <a:pt x="145" y="194"/>
                      <a:pt x="146" y="195"/>
                      <a:pt x="147" y="195"/>
                    </a:cubicBezTo>
                    <a:cubicBezTo>
                      <a:pt x="147" y="195"/>
                      <a:pt x="151" y="197"/>
                      <a:pt x="152" y="197"/>
                    </a:cubicBezTo>
                    <a:cubicBezTo>
                      <a:pt x="153" y="196"/>
                      <a:pt x="157" y="197"/>
                      <a:pt x="157" y="197"/>
                    </a:cubicBezTo>
                    <a:cubicBezTo>
                      <a:pt x="157" y="197"/>
                      <a:pt x="145" y="208"/>
                      <a:pt x="119" y="208"/>
                    </a:cubicBezTo>
                    <a:cubicBezTo>
                      <a:pt x="119" y="208"/>
                      <a:pt x="177" y="211"/>
                      <a:pt x="209" y="155"/>
                    </a:cubicBezTo>
                    <a:cubicBezTo>
                      <a:pt x="241" y="99"/>
                      <a:pt x="219" y="28"/>
                      <a:pt x="145" y="3"/>
                    </a:cubicBezTo>
                    <a:cubicBezTo>
                      <a:pt x="145" y="3"/>
                      <a:pt x="200" y="23"/>
                      <a:pt x="215" y="76"/>
                    </a:cubicBezTo>
                    <a:cubicBezTo>
                      <a:pt x="214" y="77"/>
                      <a:pt x="214" y="77"/>
                      <a:pt x="214" y="77"/>
                    </a:cubicBezTo>
                    <a:cubicBezTo>
                      <a:pt x="213" y="75"/>
                      <a:pt x="213" y="76"/>
                      <a:pt x="211" y="74"/>
                    </a:cubicBezTo>
                    <a:cubicBezTo>
                      <a:pt x="210" y="71"/>
                      <a:pt x="211" y="72"/>
                      <a:pt x="210" y="70"/>
                    </a:cubicBezTo>
                    <a:cubicBezTo>
                      <a:pt x="209" y="68"/>
                      <a:pt x="209" y="70"/>
                      <a:pt x="208" y="68"/>
                    </a:cubicBezTo>
                    <a:cubicBezTo>
                      <a:pt x="207" y="66"/>
                      <a:pt x="207" y="66"/>
                      <a:pt x="206" y="65"/>
                    </a:cubicBezTo>
                    <a:cubicBezTo>
                      <a:pt x="205" y="64"/>
                      <a:pt x="204" y="61"/>
                      <a:pt x="203" y="60"/>
                    </a:cubicBezTo>
                    <a:cubicBezTo>
                      <a:pt x="202" y="59"/>
                      <a:pt x="200" y="59"/>
                      <a:pt x="199" y="59"/>
                    </a:cubicBezTo>
                    <a:cubicBezTo>
                      <a:pt x="198" y="59"/>
                      <a:pt x="201" y="57"/>
                      <a:pt x="201" y="59"/>
                    </a:cubicBezTo>
                    <a:cubicBezTo>
                      <a:pt x="200" y="60"/>
                      <a:pt x="205" y="62"/>
                      <a:pt x="205" y="62"/>
                    </a:cubicBezTo>
                    <a:cubicBezTo>
                      <a:pt x="205" y="66"/>
                      <a:pt x="205" y="66"/>
                      <a:pt x="205" y="66"/>
                    </a:cubicBezTo>
                    <a:cubicBezTo>
                      <a:pt x="205" y="66"/>
                      <a:pt x="204" y="69"/>
                      <a:pt x="204" y="70"/>
                    </a:cubicBezTo>
                    <a:cubicBezTo>
                      <a:pt x="204" y="71"/>
                      <a:pt x="201" y="74"/>
                      <a:pt x="201" y="74"/>
                    </a:cubicBezTo>
                    <a:cubicBezTo>
                      <a:pt x="201" y="74"/>
                      <a:pt x="200" y="77"/>
                      <a:pt x="199" y="77"/>
                    </a:cubicBezTo>
                    <a:cubicBezTo>
                      <a:pt x="198" y="78"/>
                      <a:pt x="192" y="79"/>
                      <a:pt x="192" y="79"/>
                    </a:cubicBezTo>
                    <a:cubicBezTo>
                      <a:pt x="192" y="79"/>
                      <a:pt x="190" y="77"/>
                      <a:pt x="189" y="75"/>
                    </a:cubicBezTo>
                    <a:cubicBezTo>
                      <a:pt x="188" y="74"/>
                      <a:pt x="185" y="73"/>
                      <a:pt x="184" y="72"/>
                    </a:cubicBezTo>
                    <a:cubicBezTo>
                      <a:pt x="184" y="72"/>
                      <a:pt x="185" y="70"/>
                      <a:pt x="184" y="68"/>
                    </a:cubicBezTo>
                    <a:cubicBezTo>
                      <a:pt x="182" y="66"/>
                      <a:pt x="184" y="67"/>
                      <a:pt x="182" y="65"/>
                    </a:cubicBezTo>
                    <a:cubicBezTo>
                      <a:pt x="180" y="63"/>
                      <a:pt x="180" y="63"/>
                      <a:pt x="180" y="63"/>
                    </a:cubicBezTo>
                    <a:cubicBezTo>
                      <a:pt x="180" y="63"/>
                      <a:pt x="175" y="62"/>
                      <a:pt x="177" y="64"/>
                    </a:cubicBezTo>
                    <a:cubicBezTo>
                      <a:pt x="178" y="67"/>
                      <a:pt x="177" y="69"/>
                      <a:pt x="178" y="70"/>
                    </a:cubicBezTo>
                    <a:cubicBezTo>
                      <a:pt x="179" y="70"/>
                      <a:pt x="180" y="69"/>
                      <a:pt x="181" y="71"/>
                    </a:cubicBezTo>
                    <a:cubicBezTo>
                      <a:pt x="182" y="73"/>
                      <a:pt x="182" y="74"/>
                      <a:pt x="183" y="75"/>
                    </a:cubicBezTo>
                    <a:cubicBezTo>
                      <a:pt x="183" y="76"/>
                      <a:pt x="184" y="79"/>
                      <a:pt x="185" y="79"/>
                    </a:cubicBezTo>
                    <a:cubicBezTo>
                      <a:pt x="186" y="79"/>
                      <a:pt x="188" y="79"/>
                      <a:pt x="188" y="80"/>
                    </a:cubicBezTo>
                    <a:cubicBezTo>
                      <a:pt x="188" y="82"/>
                      <a:pt x="186" y="83"/>
                      <a:pt x="188" y="84"/>
                    </a:cubicBezTo>
                    <a:cubicBezTo>
                      <a:pt x="190" y="84"/>
                      <a:pt x="190" y="85"/>
                      <a:pt x="191" y="85"/>
                    </a:cubicBezTo>
                    <a:cubicBezTo>
                      <a:pt x="192" y="85"/>
                      <a:pt x="192" y="85"/>
                      <a:pt x="193" y="84"/>
                    </a:cubicBezTo>
                    <a:cubicBezTo>
                      <a:pt x="195" y="84"/>
                      <a:pt x="197" y="84"/>
                      <a:pt x="197" y="84"/>
                    </a:cubicBezTo>
                    <a:cubicBezTo>
                      <a:pt x="197" y="84"/>
                      <a:pt x="199" y="85"/>
                      <a:pt x="199" y="86"/>
                    </a:cubicBezTo>
                    <a:cubicBezTo>
                      <a:pt x="199" y="87"/>
                      <a:pt x="198" y="91"/>
                      <a:pt x="198" y="91"/>
                    </a:cubicBezTo>
                    <a:cubicBezTo>
                      <a:pt x="196" y="95"/>
                      <a:pt x="196" y="95"/>
                      <a:pt x="196" y="95"/>
                    </a:cubicBezTo>
                    <a:cubicBezTo>
                      <a:pt x="196" y="95"/>
                      <a:pt x="196" y="103"/>
                      <a:pt x="195" y="103"/>
                    </a:cubicBezTo>
                    <a:cubicBezTo>
                      <a:pt x="194" y="103"/>
                      <a:pt x="192" y="106"/>
                      <a:pt x="192" y="106"/>
                    </a:cubicBezTo>
                    <a:cubicBezTo>
                      <a:pt x="191" y="107"/>
                      <a:pt x="191" y="112"/>
                      <a:pt x="191" y="112"/>
                    </a:cubicBezTo>
                    <a:cubicBezTo>
                      <a:pt x="189" y="114"/>
                      <a:pt x="189" y="114"/>
                      <a:pt x="189" y="114"/>
                    </a:cubicBezTo>
                    <a:cubicBezTo>
                      <a:pt x="189" y="114"/>
                      <a:pt x="188" y="118"/>
                      <a:pt x="189" y="119"/>
                    </a:cubicBezTo>
                    <a:cubicBezTo>
                      <a:pt x="189" y="120"/>
                      <a:pt x="189" y="124"/>
                      <a:pt x="189" y="126"/>
                    </a:cubicBezTo>
                    <a:cubicBezTo>
                      <a:pt x="188" y="128"/>
                      <a:pt x="186" y="130"/>
                      <a:pt x="186" y="130"/>
                    </a:cubicBezTo>
                    <a:cubicBezTo>
                      <a:pt x="186" y="130"/>
                      <a:pt x="189" y="133"/>
                      <a:pt x="187" y="134"/>
                    </a:cubicBezTo>
                    <a:cubicBezTo>
                      <a:pt x="185" y="134"/>
                      <a:pt x="183" y="137"/>
                      <a:pt x="183" y="138"/>
                    </a:cubicBezTo>
                    <a:cubicBezTo>
                      <a:pt x="182" y="139"/>
                      <a:pt x="181" y="140"/>
                      <a:pt x="180" y="140"/>
                    </a:cubicBezTo>
                    <a:cubicBezTo>
                      <a:pt x="178" y="141"/>
                      <a:pt x="174" y="141"/>
                      <a:pt x="174" y="142"/>
                    </a:cubicBezTo>
                    <a:cubicBezTo>
                      <a:pt x="174" y="142"/>
                      <a:pt x="174" y="145"/>
                      <a:pt x="174" y="145"/>
                    </a:cubicBezTo>
                    <a:cubicBezTo>
                      <a:pt x="172" y="151"/>
                      <a:pt x="172" y="151"/>
                      <a:pt x="172" y="151"/>
                    </a:cubicBezTo>
                    <a:cubicBezTo>
                      <a:pt x="168" y="155"/>
                      <a:pt x="168" y="155"/>
                      <a:pt x="168" y="155"/>
                    </a:cubicBezTo>
                    <a:cubicBezTo>
                      <a:pt x="168" y="155"/>
                      <a:pt x="169" y="158"/>
                      <a:pt x="168" y="158"/>
                    </a:cubicBezTo>
                    <a:cubicBezTo>
                      <a:pt x="166" y="158"/>
                      <a:pt x="162" y="160"/>
                      <a:pt x="161" y="161"/>
                    </a:cubicBezTo>
                    <a:cubicBezTo>
                      <a:pt x="160" y="162"/>
                      <a:pt x="157" y="163"/>
                      <a:pt x="156" y="163"/>
                    </a:cubicBezTo>
                    <a:cubicBezTo>
                      <a:pt x="154" y="163"/>
                      <a:pt x="156" y="167"/>
                      <a:pt x="154" y="163"/>
                    </a:cubicBezTo>
                    <a:cubicBezTo>
                      <a:pt x="152" y="160"/>
                      <a:pt x="154" y="162"/>
                      <a:pt x="152" y="158"/>
                    </a:cubicBezTo>
                    <a:cubicBezTo>
                      <a:pt x="150" y="154"/>
                      <a:pt x="150" y="157"/>
                      <a:pt x="150" y="154"/>
                    </a:cubicBezTo>
                    <a:cubicBezTo>
                      <a:pt x="150" y="151"/>
                      <a:pt x="151" y="154"/>
                      <a:pt x="150" y="151"/>
                    </a:cubicBezTo>
                    <a:cubicBezTo>
                      <a:pt x="150" y="148"/>
                      <a:pt x="151" y="150"/>
                      <a:pt x="150" y="147"/>
                    </a:cubicBezTo>
                    <a:cubicBezTo>
                      <a:pt x="148" y="144"/>
                      <a:pt x="148" y="145"/>
                      <a:pt x="147" y="143"/>
                    </a:cubicBezTo>
                    <a:cubicBezTo>
                      <a:pt x="145" y="141"/>
                      <a:pt x="143" y="143"/>
                      <a:pt x="144" y="140"/>
                    </a:cubicBezTo>
                    <a:cubicBezTo>
                      <a:pt x="146" y="137"/>
                      <a:pt x="145" y="140"/>
                      <a:pt x="146" y="137"/>
                    </a:cubicBezTo>
                    <a:cubicBezTo>
                      <a:pt x="146" y="134"/>
                      <a:pt x="145" y="133"/>
                      <a:pt x="147" y="132"/>
                    </a:cubicBezTo>
                    <a:cubicBezTo>
                      <a:pt x="149" y="130"/>
                      <a:pt x="151" y="130"/>
                      <a:pt x="151" y="128"/>
                    </a:cubicBezTo>
                    <a:cubicBezTo>
                      <a:pt x="150" y="126"/>
                      <a:pt x="150" y="125"/>
                      <a:pt x="150" y="124"/>
                    </a:cubicBezTo>
                    <a:cubicBezTo>
                      <a:pt x="149" y="123"/>
                      <a:pt x="147" y="121"/>
                      <a:pt x="147" y="120"/>
                    </a:cubicBezTo>
                    <a:cubicBezTo>
                      <a:pt x="147" y="119"/>
                      <a:pt x="147" y="120"/>
                      <a:pt x="146" y="118"/>
                    </a:cubicBezTo>
                    <a:cubicBezTo>
                      <a:pt x="144" y="115"/>
                      <a:pt x="143" y="114"/>
                      <a:pt x="143" y="114"/>
                    </a:cubicBezTo>
                    <a:cubicBezTo>
                      <a:pt x="143" y="114"/>
                      <a:pt x="143" y="109"/>
                      <a:pt x="143" y="107"/>
                    </a:cubicBezTo>
                    <a:cubicBezTo>
                      <a:pt x="143" y="105"/>
                      <a:pt x="142" y="108"/>
                      <a:pt x="143" y="105"/>
                    </a:cubicBezTo>
                    <a:cubicBezTo>
                      <a:pt x="143" y="102"/>
                      <a:pt x="144" y="100"/>
                      <a:pt x="144" y="100"/>
                    </a:cubicBezTo>
                    <a:cubicBezTo>
                      <a:pt x="144" y="100"/>
                      <a:pt x="140" y="97"/>
                      <a:pt x="138" y="98"/>
                    </a:cubicBezTo>
                    <a:cubicBezTo>
                      <a:pt x="137" y="98"/>
                      <a:pt x="137" y="100"/>
                      <a:pt x="135" y="98"/>
                    </a:cubicBezTo>
                    <a:cubicBezTo>
                      <a:pt x="133" y="97"/>
                      <a:pt x="133" y="95"/>
                      <a:pt x="133" y="95"/>
                    </a:cubicBezTo>
                    <a:cubicBezTo>
                      <a:pt x="132" y="94"/>
                      <a:pt x="130" y="94"/>
                      <a:pt x="129" y="95"/>
                    </a:cubicBezTo>
                    <a:cubicBezTo>
                      <a:pt x="128" y="96"/>
                      <a:pt x="125" y="96"/>
                      <a:pt x="123" y="97"/>
                    </a:cubicBezTo>
                    <a:cubicBezTo>
                      <a:pt x="121" y="98"/>
                      <a:pt x="120" y="98"/>
                      <a:pt x="117" y="98"/>
                    </a:cubicBezTo>
                    <a:cubicBezTo>
                      <a:pt x="114" y="98"/>
                      <a:pt x="111" y="99"/>
                      <a:pt x="108" y="98"/>
                    </a:cubicBezTo>
                    <a:cubicBezTo>
                      <a:pt x="106" y="96"/>
                      <a:pt x="106" y="98"/>
                      <a:pt x="105" y="96"/>
                    </a:cubicBezTo>
                    <a:cubicBezTo>
                      <a:pt x="104" y="93"/>
                      <a:pt x="105" y="93"/>
                      <a:pt x="103" y="92"/>
                    </a:cubicBezTo>
                    <a:cubicBezTo>
                      <a:pt x="101" y="91"/>
                      <a:pt x="100" y="92"/>
                      <a:pt x="100" y="90"/>
                    </a:cubicBezTo>
                    <a:cubicBezTo>
                      <a:pt x="100" y="88"/>
                      <a:pt x="101" y="88"/>
                      <a:pt x="99" y="86"/>
                    </a:cubicBezTo>
                    <a:cubicBezTo>
                      <a:pt x="97" y="84"/>
                      <a:pt x="100" y="87"/>
                      <a:pt x="97" y="84"/>
                    </a:cubicBezTo>
                    <a:cubicBezTo>
                      <a:pt x="95" y="81"/>
                      <a:pt x="94" y="84"/>
                      <a:pt x="95" y="81"/>
                    </a:cubicBezTo>
                    <a:cubicBezTo>
                      <a:pt x="96" y="79"/>
                      <a:pt x="96" y="80"/>
                      <a:pt x="96" y="77"/>
                    </a:cubicBezTo>
                    <a:cubicBezTo>
                      <a:pt x="96" y="74"/>
                      <a:pt x="101" y="78"/>
                      <a:pt x="98" y="73"/>
                    </a:cubicBezTo>
                    <a:cubicBezTo>
                      <a:pt x="95" y="67"/>
                      <a:pt x="95" y="68"/>
                      <a:pt x="97" y="63"/>
                    </a:cubicBezTo>
                    <a:cubicBezTo>
                      <a:pt x="100" y="59"/>
                      <a:pt x="103" y="58"/>
                      <a:pt x="104" y="57"/>
                    </a:cubicBezTo>
                    <a:cubicBezTo>
                      <a:pt x="104" y="56"/>
                      <a:pt x="105" y="53"/>
                      <a:pt x="106" y="52"/>
                    </a:cubicBezTo>
                    <a:cubicBezTo>
                      <a:pt x="107" y="52"/>
                      <a:pt x="106" y="51"/>
                      <a:pt x="108" y="51"/>
                    </a:cubicBezTo>
                    <a:cubicBezTo>
                      <a:pt x="111" y="51"/>
                      <a:pt x="113" y="50"/>
                      <a:pt x="115" y="49"/>
                    </a:cubicBezTo>
                    <a:cubicBezTo>
                      <a:pt x="116" y="47"/>
                      <a:pt x="118" y="45"/>
                      <a:pt x="119" y="45"/>
                    </a:cubicBezTo>
                    <a:cubicBezTo>
                      <a:pt x="120" y="45"/>
                      <a:pt x="119" y="45"/>
                      <a:pt x="122" y="45"/>
                    </a:cubicBezTo>
                    <a:cubicBezTo>
                      <a:pt x="124" y="44"/>
                      <a:pt x="124" y="44"/>
                      <a:pt x="126" y="44"/>
                    </a:cubicBezTo>
                    <a:cubicBezTo>
                      <a:pt x="127" y="44"/>
                      <a:pt x="124" y="45"/>
                      <a:pt x="129" y="44"/>
                    </a:cubicBezTo>
                    <a:cubicBezTo>
                      <a:pt x="133" y="43"/>
                      <a:pt x="132" y="43"/>
                      <a:pt x="133" y="43"/>
                    </a:cubicBezTo>
                    <a:cubicBezTo>
                      <a:pt x="134" y="43"/>
                      <a:pt x="133" y="43"/>
                      <a:pt x="135" y="44"/>
                    </a:cubicBezTo>
                    <a:cubicBezTo>
                      <a:pt x="137" y="44"/>
                      <a:pt x="136" y="40"/>
                      <a:pt x="137" y="44"/>
                    </a:cubicBezTo>
                    <a:cubicBezTo>
                      <a:pt x="137" y="47"/>
                      <a:pt x="135" y="49"/>
                      <a:pt x="138" y="49"/>
                    </a:cubicBezTo>
                    <a:cubicBezTo>
                      <a:pt x="141" y="50"/>
                      <a:pt x="138" y="50"/>
                      <a:pt x="141" y="50"/>
                    </a:cubicBezTo>
                    <a:cubicBezTo>
                      <a:pt x="144" y="50"/>
                      <a:pt x="143" y="50"/>
                      <a:pt x="145" y="51"/>
                    </a:cubicBezTo>
                    <a:cubicBezTo>
                      <a:pt x="146" y="52"/>
                      <a:pt x="147" y="53"/>
                      <a:pt x="149" y="53"/>
                    </a:cubicBezTo>
                    <a:cubicBezTo>
                      <a:pt x="151" y="53"/>
                      <a:pt x="148" y="56"/>
                      <a:pt x="151" y="53"/>
                    </a:cubicBezTo>
                    <a:cubicBezTo>
                      <a:pt x="155" y="49"/>
                      <a:pt x="149" y="49"/>
                      <a:pt x="155" y="49"/>
                    </a:cubicBezTo>
                    <a:cubicBezTo>
                      <a:pt x="160" y="50"/>
                      <a:pt x="161" y="51"/>
                      <a:pt x="162" y="51"/>
                    </a:cubicBezTo>
                    <a:cubicBezTo>
                      <a:pt x="163" y="50"/>
                      <a:pt x="163" y="51"/>
                      <a:pt x="166" y="50"/>
                    </a:cubicBezTo>
                    <a:cubicBezTo>
                      <a:pt x="168" y="49"/>
                      <a:pt x="168" y="49"/>
                      <a:pt x="169" y="49"/>
                    </a:cubicBezTo>
                    <a:cubicBezTo>
                      <a:pt x="170" y="50"/>
                      <a:pt x="170" y="52"/>
                      <a:pt x="171" y="50"/>
                    </a:cubicBezTo>
                    <a:cubicBezTo>
                      <a:pt x="172" y="47"/>
                      <a:pt x="174" y="48"/>
                      <a:pt x="171" y="47"/>
                    </a:cubicBezTo>
                    <a:cubicBezTo>
                      <a:pt x="168" y="45"/>
                      <a:pt x="167" y="47"/>
                      <a:pt x="167" y="45"/>
                    </a:cubicBezTo>
                    <a:cubicBezTo>
                      <a:pt x="166" y="43"/>
                      <a:pt x="169" y="44"/>
                      <a:pt x="166" y="43"/>
                    </a:cubicBezTo>
                    <a:cubicBezTo>
                      <a:pt x="163" y="43"/>
                      <a:pt x="164" y="43"/>
                      <a:pt x="162" y="42"/>
                    </a:cubicBezTo>
                    <a:cubicBezTo>
                      <a:pt x="160" y="41"/>
                      <a:pt x="157" y="44"/>
                      <a:pt x="157" y="42"/>
                    </a:cubicBezTo>
                    <a:cubicBezTo>
                      <a:pt x="156" y="40"/>
                      <a:pt x="152" y="43"/>
                      <a:pt x="156" y="40"/>
                    </a:cubicBezTo>
                    <a:cubicBezTo>
                      <a:pt x="160" y="36"/>
                      <a:pt x="158" y="34"/>
                      <a:pt x="161" y="35"/>
                    </a:cubicBezTo>
                    <a:cubicBezTo>
                      <a:pt x="164" y="36"/>
                      <a:pt x="163" y="38"/>
                      <a:pt x="165" y="37"/>
                    </a:cubicBezTo>
                    <a:cubicBezTo>
                      <a:pt x="166" y="35"/>
                      <a:pt x="170" y="34"/>
                      <a:pt x="166" y="32"/>
                    </a:cubicBezTo>
                    <a:cubicBezTo>
                      <a:pt x="163" y="30"/>
                      <a:pt x="165" y="31"/>
                      <a:pt x="162" y="30"/>
                    </a:cubicBezTo>
                    <a:cubicBezTo>
                      <a:pt x="159" y="28"/>
                      <a:pt x="156" y="35"/>
                      <a:pt x="155" y="34"/>
                    </a:cubicBezTo>
                    <a:cubicBezTo>
                      <a:pt x="153" y="33"/>
                      <a:pt x="152" y="32"/>
                      <a:pt x="151" y="33"/>
                    </a:cubicBezTo>
                    <a:cubicBezTo>
                      <a:pt x="150" y="33"/>
                      <a:pt x="150" y="36"/>
                      <a:pt x="150" y="38"/>
                    </a:cubicBezTo>
                    <a:cubicBezTo>
                      <a:pt x="150" y="40"/>
                      <a:pt x="152" y="41"/>
                      <a:pt x="149" y="39"/>
                    </a:cubicBezTo>
                    <a:cubicBezTo>
                      <a:pt x="146" y="38"/>
                      <a:pt x="152" y="38"/>
                      <a:pt x="145" y="36"/>
                    </a:cubicBezTo>
                    <a:cubicBezTo>
                      <a:pt x="138" y="33"/>
                      <a:pt x="135" y="34"/>
                      <a:pt x="134" y="35"/>
                    </a:cubicBezTo>
                    <a:cubicBezTo>
                      <a:pt x="133" y="36"/>
                      <a:pt x="132" y="35"/>
                      <a:pt x="131" y="36"/>
                    </a:cubicBezTo>
                    <a:cubicBezTo>
                      <a:pt x="131" y="37"/>
                      <a:pt x="133" y="39"/>
                      <a:pt x="131" y="37"/>
                    </a:cubicBezTo>
                    <a:cubicBezTo>
                      <a:pt x="128" y="35"/>
                      <a:pt x="125" y="38"/>
                      <a:pt x="125" y="38"/>
                    </a:cubicBezTo>
                    <a:cubicBezTo>
                      <a:pt x="125" y="38"/>
                      <a:pt x="124" y="37"/>
                      <a:pt x="122" y="38"/>
                    </a:cubicBezTo>
                    <a:cubicBezTo>
                      <a:pt x="121" y="39"/>
                      <a:pt x="119" y="40"/>
                      <a:pt x="117" y="40"/>
                    </a:cubicBezTo>
                    <a:cubicBezTo>
                      <a:pt x="116" y="39"/>
                      <a:pt x="113" y="40"/>
                      <a:pt x="115" y="37"/>
                    </a:cubicBezTo>
                    <a:cubicBezTo>
                      <a:pt x="118" y="33"/>
                      <a:pt x="116" y="35"/>
                      <a:pt x="120" y="33"/>
                    </a:cubicBezTo>
                    <a:cubicBezTo>
                      <a:pt x="124" y="32"/>
                      <a:pt x="131" y="31"/>
                      <a:pt x="125" y="30"/>
                    </a:cubicBezTo>
                    <a:cubicBezTo>
                      <a:pt x="120" y="29"/>
                      <a:pt x="128" y="29"/>
                      <a:pt x="121" y="26"/>
                    </a:cubicBezTo>
                    <a:cubicBezTo>
                      <a:pt x="114" y="22"/>
                      <a:pt x="114" y="27"/>
                      <a:pt x="114" y="22"/>
                    </a:cubicBezTo>
                    <a:cubicBezTo>
                      <a:pt x="114" y="17"/>
                      <a:pt x="113" y="17"/>
                      <a:pt x="112" y="17"/>
                    </a:cubicBezTo>
                    <a:cubicBezTo>
                      <a:pt x="110" y="18"/>
                      <a:pt x="106" y="19"/>
                      <a:pt x="104" y="19"/>
                    </a:cubicBezTo>
                    <a:cubicBezTo>
                      <a:pt x="103" y="19"/>
                      <a:pt x="104" y="21"/>
                      <a:pt x="101" y="19"/>
                    </a:cubicBezTo>
                    <a:cubicBezTo>
                      <a:pt x="98" y="17"/>
                      <a:pt x="97" y="20"/>
                      <a:pt x="98" y="17"/>
                    </a:cubicBezTo>
                    <a:cubicBezTo>
                      <a:pt x="99" y="14"/>
                      <a:pt x="100" y="13"/>
                      <a:pt x="102" y="12"/>
                    </a:cubicBezTo>
                    <a:cubicBezTo>
                      <a:pt x="104" y="10"/>
                      <a:pt x="103" y="3"/>
                      <a:pt x="108" y="6"/>
                    </a:cubicBezTo>
                    <a:cubicBezTo>
                      <a:pt x="113" y="8"/>
                      <a:pt x="111" y="8"/>
                      <a:pt x="115" y="8"/>
                    </a:cubicBezTo>
                    <a:cubicBezTo>
                      <a:pt x="119" y="8"/>
                      <a:pt x="120" y="7"/>
                      <a:pt x="120" y="7"/>
                    </a:cubicBezTo>
                    <a:cubicBezTo>
                      <a:pt x="120" y="6"/>
                      <a:pt x="116" y="4"/>
                      <a:pt x="116" y="4"/>
                    </a:cubicBezTo>
                    <a:cubicBezTo>
                      <a:pt x="116" y="4"/>
                      <a:pt x="115" y="4"/>
                      <a:pt x="115" y="3"/>
                    </a:cubicBezTo>
                    <a:cubicBezTo>
                      <a:pt x="116" y="3"/>
                      <a:pt x="117" y="1"/>
                      <a:pt x="117" y="1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5" y="0"/>
                      <a:pt x="101" y="0"/>
                      <a:pt x="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mpd="sng">
                <a:solidFill>
                  <a:srgbClr val="E51518"/>
                </a:solidFill>
                <a:prstDash val="solid"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44" name="Freeform 838"/>
              <p:cNvSpPr/>
              <p:nvPr/>
            </p:nvSpPr>
            <p:spPr bwMode="auto">
              <a:xfrm>
                <a:off x="9449" y="3500"/>
                <a:ext cx="1608" cy="1607"/>
              </a:xfrm>
              <a:custGeom>
                <a:avLst/>
                <a:gdLst>
                  <a:gd name="T0" fmla="*/ 537 w 639"/>
                  <a:gd name="T1" fmla="*/ 504 h 639"/>
                  <a:gd name="T2" fmla="*/ 504 w 639"/>
                  <a:gd name="T3" fmla="*/ 101 h 639"/>
                  <a:gd name="T4" fmla="*/ 102 w 639"/>
                  <a:gd name="T5" fmla="*/ 135 h 639"/>
                  <a:gd name="T6" fmla="*/ 135 w 639"/>
                  <a:gd name="T7" fmla="*/ 537 h 639"/>
                  <a:gd name="T8" fmla="*/ 537 w 639"/>
                  <a:gd name="T9" fmla="*/ 504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9" h="639">
                    <a:moveTo>
                      <a:pt x="537" y="504"/>
                    </a:moveTo>
                    <a:cubicBezTo>
                      <a:pt x="639" y="383"/>
                      <a:pt x="624" y="203"/>
                      <a:pt x="504" y="101"/>
                    </a:cubicBezTo>
                    <a:cubicBezTo>
                      <a:pt x="384" y="0"/>
                      <a:pt x="203" y="15"/>
                      <a:pt x="102" y="135"/>
                    </a:cubicBezTo>
                    <a:cubicBezTo>
                      <a:pt x="0" y="255"/>
                      <a:pt x="15" y="435"/>
                      <a:pt x="135" y="537"/>
                    </a:cubicBezTo>
                    <a:cubicBezTo>
                      <a:pt x="255" y="639"/>
                      <a:pt x="435" y="624"/>
                      <a:pt x="537" y="504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45" name="Freeform 839"/>
              <p:cNvSpPr/>
              <p:nvPr/>
            </p:nvSpPr>
            <p:spPr bwMode="auto">
              <a:xfrm>
                <a:off x="9509" y="3560"/>
                <a:ext cx="1488" cy="1485"/>
              </a:xfrm>
              <a:custGeom>
                <a:avLst/>
                <a:gdLst>
                  <a:gd name="T0" fmla="*/ 497 w 591"/>
                  <a:gd name="T1" fmla="*/ 465 h 590"/>
                  <a:gd name="T2" fmla="*/ 466 w 591"/>
                  <a:gd name="T3" fmla="*/ 94 h 590"/>
                  <a:gd name="T4" fmla="*/ 94 w 591"/>
                  <a:gd name="T5" fmla="*/ 125 h 590"/>
                  <a:gd name="T6" fmla="*/ 125 w 591"/>
                  <a:gd name="T7" fmla="*/ 496 h 590"/>
                  <a:gd name="T8" fmla="*/ 497 w 591"/>
                  <a:gd name="T9" fmla="*/ 465 h 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1" h="590">
                    <a:moveTo>
                      <a:pt x="497" y="465"/>
                    </a:moveTo>
                    <a:cubicBezTo>
                      <a:pt x="591" y="354"/>
                      <a:pt x="577" y="188"/>
                      <a:pt x="466" y="94"/>
                    </a:cubicBezTo>
                    <a:cubicBezTo>
                      <a:pt x="355" y="0"/>
                      <a:pt x="188" y="14"/>
                      <a:pt x="94" y="125"/>
                    </a:cubicBezTo>
                    <a:cubicBezTo>
                      <a:pt x="0" y="236"/>
                      <a:pt x="14" y="402"/>
                      <a:pt x="125" y="496"/>
                    </a:cubicBezTo>
                    <a:cubicBezTo>
                      <a:pt x="236" y="590"/>
                      <a:pt x="402" y="577"/>
                      <a:pt x="497" y="46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46" name="Freeform 840"/>
              <p:cNvSpPr/>
              <p:nvPr/>
            </p:nvSpPr>
            <p:spPr bwMode="auto">
              <a:xfrm>
                <a:off x="9596" y="3647"/>
                <a:ext cx="1313" cy="1310"/>
              </a:xfrm>
              <a:custGeom>
                <a:avLst/>
                <a:gdLst>
                  <a:gd name="T0" fmla="*/ 438 w 521"/>
                  <a:gd name="T1" fmla="*/ 410 h 521"/>
                  <a:gd name="T2" fmla="*/ 411 w 521"/>
                  <a:gd name="T3" fmla="*/ 83 h 521"/>
                  <a:gd name="T4" fmla="*/ 83 w 521"/>
                  <a:gd name="T5" fmla="*/ 110 h 521"/>
                  <a:gd name="T6" fmla="*/ 110 w 521"/>
                  <a:gd name="T7" fmla="*/ 438 h 521"/>
                  <a:gd name="T8" fmla="*/ 438 w 521"/>
                  <a:gd name="T9" fmla="*/ 410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1" h="521">
                    <a:moveTo>
                      <a:pt x="438" y="410"/>
                    </a:moveTo>
                    <a:cubicBezTo>
                      <a:pt x="521" y="312"/>
                      <a:pt x="509" y="166"/>
                      <a:pt x="411" y="83"/>
                    </a:cubicBezTo>
                    <a:cubicBezTo>
                      <a:pt x="313" y="0"/>
                      <a:pt x="166" y="12"/>
                      <a:pt x="83" y="110"/>
                    </a:cubicBezTo>
                    <a:cubicBezTo>
                      <a:pt x="0" y="208"/>
                      <a:pt x="12" y="355"/>
                      <a:pt x="110" y="438"/>
                    </a:cubicBezTo>
                    <a:cubicBezTo>
                      <a:pt x="208" y="521"/>
                      <a:pt x="355" y="508"/>
                      <a:pt x="438" y="410"/>
                    </a:cubicBez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47" name="Freeform 842"/>
              <p:cNvSpPr/>
              <p:nvPr/>
            </p:nvSpPr>
            <p:spPr bwMode="auto">
              <a:xfrm>
                <a:off x="7666" y="5708"/>
                <a:ext cx="1035" cy="1037"/>
              </a:xfrm>
              <a:custGeom>
                <a:avLst/>
                <a:gdLst>
                  <a:gd name="T0" fmla="*/ 346 w 412"/>
                  <a:gd name="T1" fmla="*/ 325 h 412"/>
                  <a:gd name="T2" fmla="*/ 325 w 412"/>
                  <a:gd name="T3" fmla="*/ 66 h 412"/>
                  <a:gd name="T4" fmla="*/ 66 w 412"/>
                  <a:gd name="T5" fmla="*/ 87 h 412"/>
                  <a:gd name="T6" fmla="*/ 87 w 412"/>
                  <a:gd name="T7" fmla="*/ 346 h 412"/>
                  <a:gd name="T8" fmla="*/ 346 w 412"/>
                  <a:gd name="T9" fmla="*/ 325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412">
                    <a:moveTo>
                      <a:pt x="346" y="325"/>
                    </a:moveTo>
                    <a:cubicBezTo>
                      <a:pt x="412" y="247"/>
                      <a:pt x="402" y="131"/>
                      <a:pt x="325" y="66"/>
                    </a:cubicBezTo>
                    <a:cubicBezTo>
                      <a:pt x="247" y="0"/>
                      <a:pt x="131" y="10"/>
                      <a:pt x="66" y="87"/>
                    </a:cubicBezTo>
                    <a:cubicBezTo>
                      <a:pt x="0" y="165"/>
                      <a:pt x="10" y="281"/>
                      <a:pt x="87" y="346"/>
                    </a:cubicBezTo>
                    <a:cubicBezTo>
                      <a:pt x="165" y="412"/>
                      <a:pt x="280" y="402"/>
                      <a:pt x="346" y="325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48" name="Freeform 843"/>
              <p:cNvSpPr/>
              <p:nvPr/>
            </p:nvSpPr>
            <p:spPr bwMode="auto">
              <a:xfrm>
                <a:off x="7706" y="5750"/>
                <a:ext cx="955" cy="955"/>
              </a:xfrm>
              <a:custGeom>
                <a:avLst/>
                <a:gdLst>
                  <a:gd name="T0" fmla="*/ 319 w 380"/>
                  <a:gd name="T1" fmla="*/ 300 h 380"/>
                  <a:gd name="T2" fmla="*/ 299 w 380"/>
                  <a:gd name="T3" fmla="*/ 61 h 380"/>
                  <a:gd name="T4" fmla="*/ 60 w 380"/>
                  <a:gd name="T5" fmla="*/ 81 h 380"/>
                  <a:gd name="T6" fmla="*/ 80 w 380"/>
                  <a:gd name="T7" fmla="*/ 320 h 380"/>
                  <a:gd name="T8" fmla="*/ 319 w 380"/>
                  <a:gd name="T9" fmla="*/ 30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80">
                    <a:moveTo>
                      <a:pt x="319" y="300"/>
                    </a:moveTo>
                    <a:cubicBezTo>
                      <a:pt x="380" y="228"/>
                      <a:pt x="371" y="121"/>
                      <a:pt x="299" y="61"/>
                    </a:cubicBezTo>
                    <a:cubicBezTo>
                      <a:pt x="228" y="0"/>
                      <a:pt x="121" y="9"/>
                      <a:pt x="60" y="81"/>
                    </a:cubicBezTo>
                    <a:cubicBezTo>
                      <a:pt x="0" y="152"/>
                      <a:pt x="9" y="259"/>
                      <a:pt x="80" y="320"/>
                    </a:cubicBezTo>
                    <a:cubicBezTo>
                      <a:pt x="152" y="380"/>
                      <a:pt x="259" y="371"/>
                      <a:pt x="319" y="3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49" name="Freeform 844"/>
              <p:cNvSpPr/>
              <p:nvPr/>
            </p:nvSpPr>
            <p:spPr bwMode="auto">
              <a:xfrm>
                <a:off x="7761" y="5808"/>
                <a:ext cx="843" cy="842"/>
              </a:xfrm>
              <a:custGeom>
                <a:avLst/>
                <a:gdLst>
                  <a:gd name="T0" fmla="*/ 282 w 335"/>
                  <a:gd name="T1" fmla="*/ 264 h 335"/>
                  <a:gd name="T2" fmla="*/ 265 w 335"/>
                  <a:gd name="T3" fmla="*/ 53 h 335"/>
                  <a:gd name="T4" fmla="*/ 54 w 335"/>
                  <a:gd name="T5" fmla="*/ 70 h 335"/>
                  <a:gd name="T6" fmla="*/ 71 w 335"/>
                  <a:gd name="T7" fmla="*/ 281 h 335"/>
                  <a:gd name="T8" fmla="*/ 282 w 335"/>
                  <a:gd name="T9" fmla="*/ 264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5" h="335">
                    <a:moveTo>
                      <a:pt x="282" y="264"/>
                    </a:moveTo>
                    <a:cubicBezTo>
                      <a:pt x="335" y="201"/>
                      <a:pt x="328" y="106"/>
                      <a:pt x="265" y="53"/>
                    </a:cubicBezTo>
                    <a:cubicBezTo>
                      <a:pt x="201" y="0"/>
                      <a:pt x="107" y="7"/>
                      <a:pt x="54" y="70"/>
                    </a:cubicBezTo>
                    <a:cubicBezTo>
                      <a:pt x="0" y="133"/>
                      <a:pt x="8" y="228"/>
                      <a:pt x="71" y="281"/>
                    </a:cubicBezTo>
                    <a:cubicBezTo>
                      <a:pt x="134" y="335"/>
                      <a:pt x="229" y="327"/>
                      <a:pt x="282" y="264"/>
                    </a:cubicBezTo>
                    <a:close/>
                  </a:path>
                </a:pathLst>
              </a:custGeom>
              <a:solidFill>
                <a:srgbClr val="F16263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50" name="Freeform 847"/>
              <p:cNvSpPr/>
              <p:nvPr/>
            </p:nvSpPr>
            <p:spPr bwMode="auto">
              <a:xfrm>
                <a:off x="7791" y="1570"/>
                <a:ext cx="1035" cy="1037"/>
              </a:xfrm>
              <a:custGeom>
                <a:avLst/>
                <a:gdLst>
                  <a:gd name="T0" fmla="*/ 346 w 412"/>
                  <a:gd name="T1" fmla="*/ 325 h 412"/>
                  <a:gd name="T2" fmla="*/ 325 w 412"/>
                  <a:gd name="T3" fmla="*/ 66 h 412"/>
                  <a:gd name="T4" fmla="*/ 66 w 412"/>
                  <a:gd name="T5" fmla="*/ 87 h 412"/>
                  <a:gd name="T6" fmla="*/ 87 w 412"/>
                  <a:gd name="T7" fmla="*/ 346 h 412"/>
                  <a:gd name="T8" fmla="*/ 346 w 412"/>
                  <a:gd name="T9" fmla="*/ 325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412">
                    <a:moveTo>
                      <a:pt x="346" y="325"/>
                    </a:moveTo>
                    <a:cubicBezTo>
                      <a:pt x="412" y="247"/>
                      <a:pt x="402" y="131"/>
                      <a:pt x="325" y="66"/>
                    </a:cubicBezTo>
                    <a:cubicBezTo>
                      <a:pt x="247" y="0"/>
                      <a:pt x="131" y="10"/>
                      <a:pt x="66" y="87"/>
                    </a:cubicBezTo>
                    <a:cubicBezTo>
                      <a:pt x="0" y="165"/>
                      <a:pt x="10" y="281"/>
                      <a:pt x="87" y="346"/>
                    </a:cubicBezTo>
                    <a:cubicBezTo>
                      <a:pt x="165" y="412"/>
                      <a:pt x="280" y="402"/>
                      <a:pt x="346" y="325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51" name="Freeform 848"/>
              <p:cNvSpPr/>
              <p:nvPr/>
            </p:nvSpPr>
            <p:spPr bwMode="auto">
              <a:xfrm>
                <a:off x="7831" y="1610"/>
                <a:ext cx="955" cy="955"/>
              </a:xfrm>
              <a:custGeom>
                <a:avLst/>
                <a:gdLst>
                  <a:gd name="T0" fmla="*/ 319 w 380"/>
                  <a:gd name="T1" fmla="*/ 300 h 380"/>
                  <a:gd name="T2" fmla="*/ 299 w 380"/>
                  <a:gd name="T3" fmla="*/ 61 h 380"/>
                  <a:gd name="T4" fmla="*/ 60 w 380"/>
                  <a:gd name="T5" fmla="*/ 80 h 380"/>
                  <a:gd name="T6" fmla="*/ 80 w 380"/>
                  <a:gd name="T7" fmla="*/ 319 h 380"/>
                  <a:gd name="T8" fmla="*/ 319 w 380"/>
                  <a:gd name="T9" fmla="*/ 30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80">
                    <a:moveTo>
                      <a:pt x="319" y="300"/>
                    </a:moveTo>
                    <a:cubicBezTo>
                      <a:pt x="380" y="228"/>
                      <a:pt x="371" y="121"/>
                      <a:pt x="299" y="61"/>
                    </a:cubicBezTo>
                    <a:cubicBezTo>
                      <a:pt x="228" y="0"/>
                      <a:pt x="121" y="9"/>
                      <a:pt x="60" y="80"/>
                    </a:cubicBezTo>
                    <a:cubicBezTo>
                      <a:pt x="0" y="152"/>
                      <a:pt x="9" y="259"/>
                      <a:pt x="80" y="319"/>
                    </a:cubicBezTo>
                    <a:cubicBezTo>
                      <a:pt x="152" y="380"/>
                      <a:pt x="259" y="371"/>
                      <a:pt x="319" y="3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52" name="Freeform 849"/>
              <p:cNvSpPr/>
              <p:nvPr/>
            </p:nvSpPr>
            <p:spPr bwMode="auto">
              <a:xfrm>
                <a:off x="7886" y="1665"/>
                <a:ext cx="843" cy="845"/>
              </a:xfrm>
              <a:custGeom>
                <a:avLst/>
                <a:gdLst>
                  <a:gd name="T0" fmla="*/ 282 w 335"/>
                  <a:gd name="T1" fmla="*/ 265 h 336"/>
                  <a:gd name="T2" fmla="*/ 265 w 335"/>
                  <a:gd name="T3" fmla="*/ 54 h 336"/>
                  <a:gd name="T4" fmla="*/ 54 w 335"/>
                  <a:gd name="T5" fmla="*/ 71 h 336"/>
                  <a:gd name="T6" fmla="*/ 71 w 335"/>
                  <a:gd name="T7" fmla="*/ 282 h 336"/>
                  <a:gd name="T8" fmla="*/ 282 w 335"/>
                  <a:gd name="T9" fmla="*/ 265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5" h="336">
                    <a:moveTo>
                      <a:pt x="282" y="265"/>
                    </a:moveTo>
                    <a:cubicBezTo>
                      <a:pt x="335" y="202"/>
                      <a:pt x="328" y="107"/>
                      <a:pt x="265" y="54"/>
                    </a:cubicBezTo>
                    <a:cubicBezTo>
                      <a:pt x="201" y="0"/>
                      <a:pt x="107" y="8"/>
                      <a:pt x="54" y="71"/>
                    </a:cubicBezTo>
                    <a:cubicBezTo>
                      <a:pt x="0" y="134"/>
                      <a:pt x="8" y="229"/>
                      <a:pt x="71" y="282"/>
                    </a:cubicBezTo>
                    <a:cubicBezTo>
                      <a:pt x="134" y="336"/>
                      <a:pt x="229" y="328"/>
                      <a:pt x="282" y="265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53" name="Freeform 851"/>
              <p:cNvSpPr/>
              <p:nvPr/>
            </p:nvSpPr>
            <p:spPr bwMode="auto">
              <a:xfrm>
                <a:off x="9716" y="1685"/>
                <a:ext cx="1033" cy="1037"/>
              </a:xfrm>
              <a:custGeom>
                <a:avLst/>
                <a:gdLst>
                  <a:gd name="T0" fmla="*/ 346 w 411"/>
                  <a:gd name="T1" fmla="*/ 325 h 412"/>
                  <a:gd name="T2" fmla="*/ 324 w 411"/>
                  <a:gd name="T3" fmla="*/ 66 h 412"/>
                  <a:gd name="T4" fmla="*/ 66 w 411"/>
                  <a:gd name="T5" fmla="*/ 87 h 412"/>
                  <a:gd name="T6" fmla="*/ 87 w 411"/>
                  <a:gd name="T7" fmla="*/ 346 h 412"/>
                  <a:gd name="T8" fmla="*/ 346 w 411"/>
                  <a:gd name="T9" fmla="*/ 325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412">
                    <a:moveTo>
                      <a:pt x="346" y="325"/>
                    </a:moveTo>
                    <a:cubicBezTo>
                      <a:pt x="411" y="247"/>
                      <a:pt x="402" y="131"/>
                      <a:pt x="324" y="66"/>
                    </a:cubicBezTo>
                    <a:cubicBezTo>
                      <a:pt x="247" y="0"/>
                      <a:pt x="131" y="10"/>
                      <a:pt x="66" y="87"/>
                    </a:cubicBezTo>
                    <a:cubicBezTo>
                      <a:pt x="0" y="165"/>
                      <a:pt x="10" y="281"/>
                      <a:pt x="87" y="346"/>
                    </a:cubicBezTo>
                    <a:cubicBezTo>
                      <a:pt x="164" y="412"/>
                      <a:pt x="280" y="402"/>
                      <a:pt x="346" y="325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54" name="Freeform 852"/>
              <p:cNvSpPr/>
              <p:nvPr/>
            </p:nvSpPr>
            <p:spPr bwMode="auto">
              <a:xfrm>
                <a:off x="9756" y="1725"/>
                <a:ext cx="955" cy="957"/>
              </a:xfrm>
              <a:custGeom>
                <a:avLst/>
                <a:gdLst>
                  <a:gd name="T0" fmla="*/ 319 w 380"/>
                  <a:gd name="T1" fmla="*/ 300 h 380"/>
                  <a:gd name="T2" fmla="*/ 299 w 380"/>
                  <a:gd name="T3" fmla="*/ 61 h 380"/>
                  <a:gd name="T4" fmla="*/ 60 w 380"/>
                  <a:gd name="T5" fmla="*/ 81 h 380"/>
                  <a:gd name="T6" fmla="*/ 80 w 380"/>
                  <a:gd name="T7" fmla="*/ 320 h 380"/>
                  <a:gd name="T8" fmla="*/ 319 w 380"/>
                  <a:gd name="T9" fmla="*/ 30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80">
                    <a:moveTo>
                      <a:pt x="319" y="300"/>
                    </a:moveTo>
                    <a:cubicBezTo>
                      <a:pt x="380" y="228"/>
                      <a:pt x="371" y="121"/>
                      <a:pt x="299" y="61"/>
                    </a:cubicBezTo>
                    <a:cubicBezTo>
                      <a:pt x="228" y="0"/>
                      <a:pt x="121" y="9"/>
                      <a:pt x="60" y="81"/>
                    </a:cubicBezTo>
                    <a:cubicBezTo>
                      <a:pt x="0" y="152"/>
                      <a:pt x="9" y="259"/>
                      <a:pt x="80" y="320"/>
                    </a:cubicBezTo>
                    <a:cubicBezTo>
                      <a:pt x="152" y="380"/>
                      <a:pt x="259" y="371"/>
                      <a:pt x="319" y="3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55" name="Freeform 853"/>
              <p:cNvSpPr/>
              <p:nvPr/>
            </p:nvSpPr>
            <p:spPr bwMode="auto">
              <a:xfrm>
                <a:off x="9811" y="1782"/>
                <a:ext cx="843" cy="845"/>
              </a:xfrm>
              <a:custGeom>
                <a:avLst/>
                <a:gdLst>
                  <a:gd name="T0" fmla="*/ 282 w 335"/>
                  <a:gd name="T1" fmla="*/ 264 h 335"/>
                  <a:gd name="T2" fmla="*/ 264 w 335"/>
                  <a:gd name="T3" fmla="*/ 53 h 335"/>
                  <a:gd name="T4" fmla="*/ 54 w 335"/>
                  <a:gd name="T5" fmla="*/ 70 h 335"/>
                  <a:gd name="T6" fmla="*/ 71 w 335"/>
                  <a:gd name="T7" fmla="*/ 281 h 335"/>
                  <a:gd name="T8" fmla="*/ 282 w 335"/>
                  <a:gd name="T9" fmla="*/ 264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5" h="335">
                    <a:moveTo>
                      <a:pt x="282" y="264"/>
                    </a:moveTo>
                    <a:cubicBezTo>
                      <a:pt x="335" y="201"/>
                      <a:pt x="327" y="106"/>
                      <a:pt x="264" y="53"/>
                    </a:cubicBezTo>
                    <a:cubicBezTo>
                      <a:pt x="201" y="0"/>
                      <a:pt x="107" y="7"/>
                      <a:pt x="54" y="70"/>
                    </a:cubicBezTo>
                    <a:cubicBezTo>
                      <a:pt x="0" y="133"/>
                      <a:pt x="8" y="228"/>
                      <a:pt x="71" y="281"/>
                    </a:cubicBezTo>
                    <a:cubicBezTo>
                      <a:pt x="134" y="335"/>
                      <a:pt x="229" y="327"/>
                      <a:pt x="282" y="264"/>
                    </a:cubicBezTo>
                    <a:close/>
                  </a:path>
                </a:pathLst>
              </a:custGeom>
              <a:solidFill>
                <a:srgbClr val="F16263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56" name="Freeform 855"/>
              <p:cNvSpPr/>
              <p:nvPr/>
            </p:nvSpPr>
            <p:spPr bwMode="auto">
              <a:xfrm>
                <a:off x="10094" y="5458"/>
                <a:ext cx="1033" cy="1035"/>
              </a:xfrm>
              <a:custGeom>
                <a:avLst/>
                <a:gdLst>
                  <a:gd name="T0" fmla="*/ 346 w 411"/>
                  <a:gd name="T1" fmla="*/ 325 h 412"/>
                  <a:gd name="T2" fmla="*/ 324 w 411"/>
                  <a:gd name="T3" fmla="*/ 66 h 412"/>
                  <a:gd name="T4" fmla="*/ 65 w 411"/>
                  <a:gd name="T5" fmla="*/ 87 h 412"/>
                  <a:gd name="T6" fmla="*/ 87 w 411"/>
                  <a:gd name="T7" fmla="*/ 346 h 412"/>
                  <a:gd name="T8" fmla="*/ 346 w 411"/>
                  <a:gd name="T9" fmla="*/ 325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412">
                    <a:moveTo>
                      <a:pt x="346" y="325"/>
                    </a:moveTo>
                    <a:cubicBezTo>
                      <a:pt x="411" y="247"/>
                      <a:pt x="402" y="132"/>
                      <a:pt x="324" y="66"/>
                    </a:cubicBezTo>
                    <a:cubicBezTo>
                      <a:pt x="247" y="0"/>
                      <a:pt x="131" y="10"/>
                      <a:pt x="65" y="87"/>
                    </a:cubicBezTo>
                    <a:cubicBezTo>
                      <a:pt x="0" y="165"/>
                      <a:pt x="10" y="281"/>
                      <a:pt x="87" y="346"/>
                    </a:cubicBezTo>
                    <a:cubicBezTo>
                      <a:pt x="164" y="412"/>
                      <a:pt x="280" y="402"/>
                      <a:pt x="346" y="325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57" name="Freeform 856"/>
              <p:cNvSpPr/>
              <p:nvPr/>
            </p:nvSpPr>
            <p:spPr bwMode="auto">
              <a:xfrm>
                <a:off x="10134" y="5498"/>
                <a:ext cx="955" cy="955"/>
              </a:xfrm>
              <a:custGeom>
                <a:avLst/>
                <a:gdLst>
                  <a:gd name="T0" fmla="*/ 319 w 380"/>
                  <a:gd name="T1" fmla="*/ 300 h 380"/>
                  <a:gd name="T2" fmla="*/ 299 w 380"/>
                  <a:gd name="T3" fmla="*/ 61 h 380"/>
                  <a:gd name="T4" fmla="*/ 60 w 380"/>
                  <a:gd name="T5" fmla="*/ 81 h 380"/>
                  <a:gd name="T6" fmla="*/ 80 w 380"/>
                  <a:gd name="T7" fmla="*/ 320 h 380"/>
                  <a:gd name="T8" fmla="*/ 319 w 380"/>
                  <a:gd name="T9" fmla="*/ 30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80">
                    <a:moveTo>
                      <a:pt x="319" y="300"/>
                    </a:moveTo>
                    <a:cubicBezTo>
                      <a:pt x="380" y="228"/>
                      <a:pt x="371" y="121"/>
                      <a:pt x="299" y="61"/>
                    </a:cubicBezTo>
                    <a:cubicBezTo>
                      <a:pt x="228" y="0"/>
                      <a:pt x="121" y="9"/>
                      <a:pt x="60" y="81"/>
                    </a:cubicBezTo>
                    <a:cubicBezTo>
                      <a:pt x="0" y="152"/>
                      <a:pt x="9" y="259"/>
                      <a:pt x="80" y="320"/>
                    </a:cubicBezTo>
                    <a:cubicBezTo>
                      <a:pt x="152" y="380"/>
                      <a:pt x="259" y="371"/>
                      <a:pt x="319" y="3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58" name="Freeform 857"/>
              <p:cNvSpPr/>
              <p:nvPr/>
            </p:nvSpPr>
            <p:spPr bwMode="auto">
              <a:xfrm>
                <a:off x="10189" y="5555"/>
                <a:ext cx="843" cy="842"/>
              </a:xfrm>
              <a:custGeom>
                <a:avLst/>
                <a:gdLst>
                  <a:gd name="T0" fmla="*/ 282 w 335"/>
                  <a:gd name="T1" fmla="*/ 264 h 335"/>
                  <a:gd name="T2" fmla="*/ 264 w 335"/>
                  <a:gd name="T3" fmla="*/ 53 h 335"/>
                  <a:gd name="T4" fmla="*/ 53 w 335"/>
                  <a:gd name="T5" fmla="*/ 70 h 335"/>
                  <a:gd name="T6" fmla="*/ 71 w 335"/>
                  <a:gd name="T7" fmla="*/ 281 h 335"/>
                  <a:gd name="T8" fmla="*/ 282 w 335"/>
                  <a:gd name="T9" fmla="*/ 264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5" h="335">
                    <a:moveTo>
                      <a:pt x="282" y="264"/>
                    </a:moveTo>
                    <a:cubicBezTo>
                      <a:pt x="335" y="201"/>
                      <a:pt x="327" y="106"/>
                      <a:pt x="264" y="53"/>
                    </a:cubicBezTo>
                    <a:cubicBezTo>
                      <a:pt x="201" y="0"/>
                      <a:pt x="107" y="7"/>
                      <a:pt x="53" y="70"/>
                    </a:cubicBezTo>
                    <a:cubicBezTo>
                      <a:pt x="0" y="134"/>
                      <a:pt x="8" y="228"/>
                      <a:pt x="71" y="281"/>
                    </a:cubicBezTo>
                    <a:cubicBezTo>
                      <a:pt x="134" y="335"/>
                      <a:pt x="228" y="327"/>
                      <a:pt x="282" y="264"/>
                    </a:cubicBezTo>
                    <a:close/>
                  </a:path>
                </a:pathLst>
              </a:custGeom>
              <a:solidFill>
                <a:srgbClr val="53B9E5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59" name="Freeform 859"/>
              <p:cNvSpPr/>
              <p:nvPr/>
            </p:nvSpPr>
            <p:spPr bwMode="auto">
              <a:xfrm>
                <a:off x="5704" y="3725"/>
                <a:ext cx="1033" cy="1037"/>
              </a:xfrm>
              <a:custGeom>
                <a:avLst/>
                <a:gdLst>
                  <a:gd name="T0" fmla="*/ 346 w 411"/>
                  <a:gd name="T1" fmla="*/ 325 h 412"/>
                  <a:gd name="T2" fmla="*/ 324 w 411"/>
                  <a:gd name="T3" fmla="*/ 66 h 412"/>
                  <a:gd name="T4" fmla="*/ 65 w 411"/>
                  <a:gd name="T5" fmla="*/ 87 h 412"/>
                  <a:gd name="T6" fmla="*/ 87 w 411"/>
                  <a:gd name="T7" fmla="*/ 346 h 412"/>
                  <a:gd name="T8" fmla="*/ 346 w 411"/>
                  <a:gd name="T9" fmla="*/ 325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412">
                    <a:moveTo>
                      <a:pt x="346" y="325"/>
                    </a:moveTo>
                    <a:cubicBezTo>
                      <a:pt x="411" y="247"/>
                      <a:pt x="402" y="131"/>
                      <a:pt x="324" y="66"/>
                    </a:cubicBezTo>
                    <a:cubicBezTo>
                      <a:pt x="247" y="0"/>
                      <a:pt x="131" y="10"/>
                      <a:pt x="65" y="87"/>
                    </a:cubicBezTo>
                    <a:cubicBezTo>
                      <a:pt x="0" y="165"/>
                      <a:pt x="9" y="281"/>
                      <a:pt x="87" y="346"/>
                    </a:cubicBezTo>
                    <a:cubicBezTo>
                      <a:pt x="164" y="412"/>
                      <a:pt x="280" y="402"/>
                      <a:pt x="346" y="325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60" name="Freeform 860"/>
              <p:cNvSpPr/>
              <p:nvPr/>
            </p:nvSpPr>
            <p:spPr bwMode="auto">
              <a:xfrm>
                <a:off x="5744" y="3765"/>
                <a:ext cx="955" cy="957"/>
              </a:xfrm>
              <a:custGeom>
                <a:avLst/>
                <a:gdLst>
                  <a:gd name="T0" fmla="*/ 319 w 380"/>
                  <a:gd name="T1" fmla="*/ 300 h 380"/>
                  <a:gd name="T2" fmla="*/ 299 w 380"/>
                  <a:gd name="T3" fmla="*/ 61 h 380"/>
                  <a:gd name="T4" fmla="*/ 60 w 380"/>
                  <a:gd name="T5" fmla="*/ 81 h 380"/>
                  <a:gd name="T6" fmla="*/ 80 w 380"/>
                  <a:gd name="T7" fmla="*/ 320 h 380"/>
                  <a:gd name="T8" fmla="*/ 319 w 380"/>
                  <a:gd name="T9" fmla="*/ 30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80">
                    <a:moveTo>
                      <a:pt x="319" y="300"/>
                    </a:moveTo>
                    <a:cubicBezTo>
                      <a:pt x="380" y="228"/>
                      <a:pt x="371" y="121"/>
                      <a:pt x="299" y="61"/>
                    </a:cubicBezTo>
                    <a:cubicBezTo>
                      <a:pt x="228" y="0"/>
                      <a:pt x="121" y="9"/>
                      <a:pt x="60" y="81"/>
                    </a:cubicBezTo>
                    <a:cubicBezTo>
                      <a:pt x="0" y="152"/>
                      <a:pt x="8" y="259"/>
                      <a:pt x="80" y="320"/>
                    </a:cubicBezTo>
                    <a:cubicBezTo>
                      <a:pt x="151" y="380"/>
                      <a:pt x="258" y="371"/>
                      <a:pt x="319" y="3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61" name="Freeform 861"/>
              <p:cNvSpPr/>
              <p:nvPr/>
            </p:nvSpPr>
            <p:spPr bwMode="auto">
              <a:xfrm>
                <a:off x="5799" y="3825"/>
                <a:ext cx="843" cy="842"/>
              </a:xfrm>
              <a:custGeom>
                <a:avLst/>
                <a:gdLst>
                  <a:gd name="T0" fmla="*/ 282 w 335"/>
                  <a:gd name="T1" fmla="*/ 264 h 335"/>
                  <a:gd name="T2" fmla="*/ 264 w 335"/>
                  <a:gd name="T3" fmla="*/ 53 h 335"/>
                  <a:gd name="T4" fmla="*/ 53 w 335"/>
                  <a:gd name="T5" fmla="*/ 70 h 335"/>
                  <a:gd name="T6" fmla="*/ 71 w 335"/>
                  <a:gd name="T7" fmla="*/ 281 h 335"/>
                  <a:gd name="T8" fmla="*/ 282 w 335"/>
                  <a:gd name="T9" fmla="*/ 264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5" h="335">
                    <a:moveTo>
                      <a:pt x="282" y="264"/>
                    </a:moveTo>
                    <a:cubicBezTo>
                      <a:pt x="335" y="201"/>
                      <a:pt x="327" y="106"/>
                      <a:pt x="264" y="53"/>
                    </a:cubicBezTo>
                    <a:cubicBezTo>
                      <a:pt x="201" y="0"/>
                      <a:pt x="107" y="7"/>
                      <a:pt x="53" y="70"/>
                    </a:cubicBezTo>
                    <a:cubicBezTo>
                      <a:pt x="0" y="134"/>
                      <a:pt x="8" y="228"/>
                      <a:pt x="71" y="281"/>
                    </a:cubicBezTo>
                    <a:cubicBezTo>
                      <a:pt x="134" y="335"/>
                      <a:pt x="228" y="327"/>
                      <a:pt x="282" y="264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62" name="Freeform 868"/>
              <p:cNvSpPr/>
              <p:nvPr/>
            </p:nvSpPr>
            <p:spPr bwMode="auto">
              <a:xfrm>
                <a:off x="11641" y="3920"/>
                <a:ext cx="1033" cy="1035"/>
              </a:xfrm>
              <a:custGeom>
                <a:avLst/>
                <a:gdLst>
                  <a:gd name="T0" fmla="*/ 346 w 411"/>
                  <a:gd name="T1" fmla="*/ 325 h 412"/>
                  <a:gd name="T2" fmla="*/ 324 w 411"/>
                  <a:gd name="T3" fmla="*/ 66 h 412"/>
                  <a:gd name="T4" fmla="*/ 65 w 411"/>
                  <a:gd name="T5" fmla="*/ 87 h 412"/>
                  <a:gd name="T6" fmla="*/ 87 w 411"/>
                  <a:gd name="T7" fmla="*/ 346 h 412"/>
                  <a:gd name="T8" fmla="*/ 346 w 411"/>
                  <a:gd name="T9" fmla="*/ 325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1" h="412">
                    <a:moveTo>
                      <a:pt x="346" y="325"/>
                    </a:moveTo>
                    <a:cubicBezTo>
                      <a:pt x="411" y="247"/>
                      <a:pt x="402" y="131"/>
                      <a:pt x="324" y="66"/>
                    </a:cubicBezTo>
                    <a:cubicBezTo>
                      <a:pt x="247" y="0"/>
                      <a:pt x="131" y="10"/>
                      <a:pt x="65" y="87"/>
                    </a:cubicBezTo>
                    <a:cubicBezTo>
                      <a:pt x="0" y="165"/>
                      <a:pt x="10" y="281"/>
                      <a:pt x="87" y="346"/>
                    </a:cubicBezTo>
                    <a:cubicBezTo>
                      <a:pt x="164" y="412"/>
                      <a:pt x="280" y="402"/>
                      <a:pt x="346" y="325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63" name="Freeform 869"/>
              <p:cNvSpPr/>
              <p:nvPr/>
            </p:nvSpPr>
            <p:spPr bwMode="auto">
              <a:xfrm>
                <a:off x="11681" y="3960"/>
                <a:ext cx="955" cy="955"/>
              </a:xfrm>
              <a:custGeom>
                <a:avLst/>
                <a:gdLst>
                  <a:gd name="T0" fmla="*/ 319 w 380"/>
                  <a:gd name="T1" fmla="*/ 300 h 380"/>
                  <a:gd name="T2" fmla="*/ 299 w 380"/>
                  <a:gd name="T3" fmla="*/ 61 h 380"/>
                  <a:gd name="T4" fmla="*/ 60 w 380"/>
                  <a:gd name="T5" fmla="*/ 80 h 380"/>
                  <a:gd name="T6" fmla="*/ 80 w 380"/>
                  <a:gd name="T7" fmla="*/ 319 h 380"/>
                  <a:gd name="T8" fmla="*/ 319 w 380"/>
                  <a:gd name="T9" fmla="*/ 30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0" h="380">
                    <a:moveTo>
                      <a:pt x="319" y="300"/>
                    </a:moveTo>
                    <a:cubicBezTo>
                      <a:pt x="380" y="228"/>
                      <a:pt x="371" y="121"/>
                      <a:pt x="299" y="61"/>
                    </a:cubicBezTo>
                    <a:cubicBezTo>
                      <a:pt x="228" y="0"/>
                      <a:pt x="121" y="9"/>
                      <a:pt x="60" y="80"/>
                    </a:cubicBezTo>
                    <a:cubicBezTo>
                      <a:pt x="0" y="152"/>
                      <a:pt x="9" y="259"/>
                      <a:pt x="80" y="319"/>
                    </a:cubicBezTo>
                    <a:cubicBezTo>
                      <a:pt x="152" y="380"/>
                      <a:pt x="259" y="371"/>
                      <a:pt x="319" y="3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64" name="Freeform 870"/>
              <p:cNvSpPr/>
              <p:nvPr/>
            </p:nvSpPr>
            <p:spPr bwMode="auto">
              <a:xfrm>
                <a:off x="11736" y="4015"/>
                <a:ext cx="843" cy="845"/>
              </a:xfrm>
              <a:custGeom>
                <a:avLst/>
                <a:gdLst>
                  <a:gd name="T0" fmla="*/ 282 w 335"/>
                  <a:gd name="T1" fmla="*/ 265 h 336"/>
                  <a:gd name="T2" fmla="*/ 264 w 335"/>
                  <a:gd name="T3" fmla="*/ 54 h 336"/>
                  <a:gd name="T4" fmla="*/ 53 w 335"/>
                  <a:gd name="T5" fmla="*/ 71 h 336"/>
                  <a:gd name="T6" fmla="*/ 71 w 335"/>
                  <a:gd name="T7" fmla="*/ 282 h 336"/>
                  <a:gd name="T8" fmla="*/ 282 w 335"/>
                  <a:gd name="T9" fmla="*/ 265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5" h="336">
                    <a:moveTo>
                      <a:pt x="282" y="265"/>
                    </a:moveTo>
                    <a:cubicBezTo>
                      <a:pt x="335" y="202"/>
                      <a:pt x="327" y="107"/>
                      <a:pt x="264" y="54"/>
                    </a:cubicBezTo>
                    <a:cubicBezTo>
                      <a:pt x="201" y="0"/>
                      <a:pt x="107" y="8"/>
                      <a:pt x="53" y="71"/>
                    </a:cubicBezTo>
                    <a:cubicBezTo>
                      <a:pt x="0" y="134"/>
                      <a:pt x="8" y="229"/>
                      <a:pt x="71" y="282"/>
                    </a:cubicBezTo>
                    <a:cubicBezTo>
                      <a:pt x="134" y="336"/>
                      <a:pt x="228" y="328"/>
                      <a:pt x="282" y="265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65" name="Freeform 873"/>
              <p:cNvSpPr/>
              <p:nvPr/>
            </p:nvSpPr>
            <p:spPr bwMode="auto">
              <a:xfrm>
                <a:off x="7241" y="3102"/>
                <a:ext cx="1398" cy="1395"/>
              </a:xfrm>
              <a:custGeom>
                <a:avLst/>
                <a:gdLst>
                  <a:gd name="T0" fmla="*/ 467 w 555"/>
                  <a:gd name="T1" fmla="*/ 437 h 555"/>
                  <a:gd name="T2" fmla="*/ 438 w 555"/>
                  <a:gd name="T3" fmla="*/ 88 h 555"/>
                  <a:gd name="T4" fmla="*/ 89 w 555"/>
                  <a:gd name="T5" fmla="*/ 117 h 555"/>
                  <a:gd name="T6" fmla="*/ 118 w 555"/>
                  <a:gd name="T7" fmla="*/ 466 h 555"/>
                  <a:gd name="T8" fmla="*/ 467 w 555"/>
                  <a:gd name="T9" fmla="*/ 437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5" h="555">
                    <a:moveTo>
                      <a:pt x="467" y="437"/>
                    </a:moveTo>
                    <a:cubicBezTo>
                      <a:pt x="555" y="333"/>
                      <a:pt x="542" y="177"/>
                      <a:pt x="438" y="88"/>
                    </a:cubicBezTo>
                    <a:cubicBezTo>
                      <a:pt x="333" y="0"/>
                      <a:pt x="177" y="13"/>
                      <a:pt x="89" y="117"/>
                    </a:cubicBezTo>
                    <a:cubicBezTo>
                      <a:pt x="0" y="222"/>
                      <a:pt x="13" y="378"/>
                      <a:pt x="118" y="466"/>
                    </a:cubicBezTo>
                    <a:cubicBezTo>
                      <a:pt x="222" y="555"/>
                      <a:pt x="378" y="542"/>
                      <a:pt x="467" y="437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66" name="Freeform 874"/>
              <p:cNvSpPr/>
              <p:nvPr/>
            </p:nvSpPr>
            <p:spPr bwMode="auto">
              <a:xfrm>
                <a:off x="7299" y="3155"/>
                <a:ext cx="1288" cy="1287"/>
              </a:xfrm>
              <a:custGeom>
                <a:avLst/>
                <a:gdLst>
                  <a:gd name="T0" fmla="*/ 430 w 512"/>
                  <a:gd name="T1" fmla="*/ 404 h 512"/>
                  <a:gd name="T2" fmla="*/ 403 w 512"/>
                  <a:gd name="T3" fmla="*/ 82 h 512"/>
                  <a:gd name="T4" fmla="*/ 81 w 512"/>
                  <a:gd name="T5" fmla="*/ 109 h 512"/>
                  <a:gd name="T6" fmla="*/ 108 w 512"/>
                  <a:gd name="T7" fmla="*/ 431 h 512"/>
                  <a:gd name="T8" fmla="*/ 430 w 512"/>
                  <a:gd name="T9" fmla="*/ 404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2" h="512">
                    <a:moveTo>
                      <a:pt x="430" y="404"/>
                    </a:moveTo>
                    <a:cubicBezTo>
                      <a:pt x="512" y="308"/>
                      <a:pt x="500" y="163"/>
                      <a:pt x="403" y="82"/>
                    </a:cubicBezTo>
                    <a:cubicBezTo>
                      <a:pt x="307" y="0"/>
                      <a:pt x="163" y="12"/>
                      <a:pt x="81" y="109"/>
                    </a:cubicBezTo>
                    <a:cubicBezTo>
                      <a:pt x="0" y="205"/>
                      <a:pt x="12" y="349"/>
                      <a:pt x="108" y="431"/>
                    </a:cubicBezTo>
                    <a:cubicBezTo>
                      <a:pt x="204" y="512"/>
                      <a:pt x="349" y="500"/>
                      <a:pt x="430" y="40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67" name="Freeform 875"/>
              <p:cNvSpPr/>
              <p:nvPr/>
            </p:nvSpPr>
            <p:spPr bwMode="auto">
              <a:xfrm>
                <a:off x="7374" y="3230"/>
                <a:ext cx="1138" cy="1137"/>
              </a:xfrm>
              <a:custGeom>
                <a:avLst/>
                <a:gdLst>
                  <a:gd name="T0" fmla="*/ 380 w 452"/>
                  <a:gd name="T1" fmla="*/ 357 h 452"/>
                  <a:gd name="T2" fmla="*/ 356 w 452"/>
                  <a:gd name="T3" fmla="*/ 72 h 452"/>
                  <a:gd name="T4" fmla="*/ 72 w 452"/>
                  <a:gd name="T5" fmla="*/ 96 h 452"/>
                  <a:gd name="T6" fmla="*/ 95 w 452"/>
                  <a:gd name="T7" fmla="*/ 380 h 452"/>
                  <a:gd name="T8" fmla="*/ 380 w 452"/>
                  <a:gd name="T9" fmla="*/ 357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2" h="452">
                    <a:moveTo>
                      <a:pt x="380" y="357"/>
                    </a:moveTo>
                    <a:cubicBezTo>
                      <a:pt x="452" y="272"/>
                      <a:pt x="441" y="144"/>
                      <a:pt x="356" y="72"/>
                    </a:cubicBezTo>
                    <a:cubicBezTo>
                      <a:pt x="271" y="0"/>
                      <a:pt x="144" y="11"/>
                      <a:pt x="72" y="96"/>
                    </a:cubicBezTo>
                    <a:cubicBezTo>
                      <a:pt x="0" y="181"/>
                      <a:pt x="10" y="308"/>
                      <a:pt x="95" y="380"/>
                    </a:cubicBezTo>
                    <a:cubicBezTo>
                      <a:pt x="180" y="452"/>
                      <a:pt x="308" y="442"/>
                      <a:pt x="380" y="357"/>
                    </a:cubicBezTo>
                    <a:close/>
                  </a:path>
                </a:pathLst>
              </a:custGeom>
              <a:solidFill>
                <a:srgbClr val="007EC6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 dirty="0">
                  <a:latin typeface="+mn-ea"/>
                </a:endParaRPr>
              </a:p>
            </p:txBody>
          </p:sp>
          <p:sp>
            <p:nvSpPr>
              <p:cNvPr id="68" name="Freeform 877"/>
              <p:cNvSpPr/>
              <p:nvPr/>
            </p:nvSpPr>
            <p:spPr bwMode="auto">
              <a:xfrm>
                <a:off x="7269" y="5208"/>
                <a:ext cx="668" cy="345"/>
              </a:xfrm>
              <a:custGeom>
                <a:avLst/>
                <a:gdLst>
                  <a:gd name="T0" fmla="*/ 267 w 267"/>
                  <a:gd name="T1" fmla="*/ 0 h 138"/>
                  <a:gd name="T2" fmla="*/ 133 w 267"/>
                  <a:gd name="T3" fmla="*/ 138 h 138"/>
                  <a:gd name="T4" fmla="*/ 0 w 267"/>
                  <a:gd name="T5" fmla="*/ 0 h 138"/>
                  <a:gd name="T6" fmla="*/ 267 w 267"/>
                  <a:gd name="T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7" h="138">
                    <a:moveTo>
                      <a:pt x="267" y="0"/>
                    </a:moveTo>
                    <a:lnTo>
                      <a:pt x="133" y="138"/>
                    </a:lnTo>
                    <a:lnTo>
                      <a:pt x="0" y="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69" name="Freeform 878"/>
              <p:cNvSpPr/>
              <p:nvPr/>
            </p:nvSpPr>
            <p:spPr bwMode="auto">
              <a:xfrm>
                <a:off x="7121" y="4460"/>
                <a:ext cx="960" cy="960"/>
              </a:xfrm>
              <a:custGeom>
                <a:avLst/>
                <a:gdLst>
                  <a:gd name="T0" fmla="*/ 320 w 381"/>
                  <a:gd name="T1" fmla="*/ 300 h 381"/>
                  <a:gd name="T2" fmla="*/ 300 w 381"/>
                  <a:gd name="T3" fmla="*/ 60 h 381"/>
                  <a:gd name="T4" fmla="*/ 61 w 381"/>
                  <a:gd name="T5" fmla="*/ 80 h 381"/>
                  <a:gd name="T6" fmla="*/ 81 w 381"/>
                  <a:gd name="T7" fmla="*/ 320 h 381"/>
                  <a:gd name="T8" fmla="*/ 320 w 381"/>
                  <a:gd name="T9" fmla="*/ 30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381">
                    <a:moveTo>
                      <a:pt x="320" y="300"/>
                    </a:moveTo>
                    <a:cubicBezTo>
                      <a:pt x="381" y="228"/>
                      <a:pt x="372" y="121"/>
                      <a:pt x="300" y="60"/>
                    </a:cubicBezTo>
                    <a:cubicBezTo>
                      <a:pt x="229" y="0"/>
                      <a:pt x="121" y="8"/>
                      <a:pt x="61" y="80"/>
                    </a:cubicBezTo>
                    <a:cubicBezTo>
                      <a:pt x="0" y="152"/>
                      <a:pt x="9" y="259"/>
                      <a:pt x="81" y="320"/>
                    </a:cubicBezTo>
                    <a:cubicBezTo>
                      <a:pt x="152" y="381"/>
                      <a:pt x="260" y="372"/>
                      <a:pt x="320" y="300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70" name="Freeform 879"/>
              <p:cNvSpPr/>
              <p:nvPr/>
            </p:nvSpPr>
            <p:spPr bwMode="auto">
              <a:xfrm>
                <a:off x="7159" y="4495"/>
                <a:ext cx="885" cy="887"/>
              </a:xfrm>
              <a:custGeom>
                <a:avLst/>
                <a:gdLst>
                  <a:gd name="T0" fmla="*/ 295 w 351"/>
                  <a:gd name="T1" fmla="*/ 278 h 352"/>
                  <a:gd name="T2" fmla="*/ 277 w 351"/>
                  <a:gd name="T3" fmla="*/ 56 h 352"/>
                  <a:gd name="T4" fmla="*/ 56 w 351"/>
                  <a:gd name="T5" fmla="*/ 75 h 352"/>
                  <a:gd name="T6" fmla="*/ 74 w 351"/>
                  <a:gd name="T7" fmla="*/ 296 h 352"/>
                  <a:gd name="T8" fmla="*/ 295 w 351"/>
                  <a:gd name="T9" fmla="*/ 278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1" h="352">
                    <a:moveTo>
                      <a:pt x="295" y="278"/>
                    </a:moveTo>
                    <a:cubicBezTo>
                      <a:pt x="351" y="211"/>
                      <a:pt x="343" y="112"/>
                      <a:pt x="277" y="56"/>
                    </a:cubicBezTo>
                    <a:cubicBezTo>
                      <a:pt x="211" y="0"/>
                      <a:pt x="112" y="8"/>
                      <a:pt x="56" y="75"/>
                    </a:cubicBezTo>
                    <a:cubicBezTo>
                      <a:pt x="0" y="141"/>
                      <a:pt x="8" y="240"/>
                      <a:pt x="74" y="296"/>
                    </a:cubicBezTo>
                    <a:cubicBezTo>
                      <a:pt x="140" y="352"/>
                      <a:pt x="239" y="344"/>
                      <a:pt x="295" y="27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71" name="Freeform 880"/>
              <p:cNvSpPr/>
              <p:nvPr/>
            </p:nvSpPr>
            <p:spPr bwMode="auto">
              <a:xfrm>
                <a:off x="7209" y="4548"/>
                <a:ext cx="783" cy="780"/>
              </a:xfrm>
              <a:custGeom>
                <a:avLst/>
                <a:gdLst>
                  <a:gd name="T0" fmla="*/ 261 w 311"/>
                  <a:gd name="T1" fmla="*/ 245 h 310"/>
                  <a:gd name="T2" fmla="*/ 245 w 311"/>
                  <a:gd name="T3" fmla="*/ 49 h 310"/>
                  <a:gd name="T4" fmla="*/ 50 w 311"/>
                  <a:gd name="T5" fmla="*/ 66 h 310"/>
                  <a:gd name="T6" fmla="*/ 66 w 311"/>
                  <a:gd name="T7" fmla="*/ 261 h 310"/>
                  <a:gd name="T8" fmla="*/ 261 w 311"/>
                  <a:gd name="T9" fmla="*/ 24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1" h="310">
                    <a:moveTo>
                      <a:pt x="261" y="245"/>
                    </a:moveTo>
                    <a:cubicBezTo>
                      <a:pt x="311" y="186"/>
                      <a:pt x="304" y="99"/>
                      <a:pt x="245" y="49"/>
                    </a:cubicBezTo>
                    <a:cubicBezTo>
                      <a:pt x="187" y="0"/>
                      <a:pt x="99" y="7"/>
                      <a:pt x="50" y="66"/>
                    </a:cubicBezTo>
                    <a:cubicBezTo>
                      <a:pt x="0" y="124"/>
                      <a:pt x="8" y="211"/>
                      <a:pt x="66" y="261"/>
                    </a:cubicBezTo>
                    <a:cubicBezTo>
                      <a:pt x="124" y="310"/>
                      <a:pt x="212" y="303"/>
                      <a:pt x="261" y="245"/>
                    </a:cubicBezTo>
                    <a:close/>
                  </a:path>
                </a:pathLst>
              </a:custGeom>
              <a:solidFill>
                <a:srgbClr val="0081CA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72" name="Freeform 883"/>
              <p:cNvSpPr/>
              <p:nvPr/>
            </p:nvSpPr>
            <p:spPr bwMode="auto">
              <a:xfrm>
                <a:off x="6706" y="3137"/>
                <a:ext cx="670" cy="347"/>
              </a:xfrm>
              <a:custGeom>
                <a:avLst/>
                <a:gdLst>
                  <a:gd name="T0" fmla="*/ 268 w 268"/>
                  <a:gd name="T1" fmla="*/ 0 h 139"/>
                  <a:gd name="T2" fmla="*/ 134 w 268"/>
                  <a:gd name="T3" fmla="*/ 139 h 139"/>
                  <a:gd name="T4" fmla="*/ 0 w 268"/>
                  <a:gd name="T5" fmla="*/ 0 h 139"/>
                  <a:gd name="T6" fmla="*/ 268 w 268"/>
                  <a:gd name="T7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8" h="139">
                    <a:moveTo>
                      <a:pt x="268" y="0"/>
                    </a:moveTo>
                    <a:lnTo>
                      <a:pt x="134" y="139"/>
                    </a:lnTo>
                    <a:lnTo>
                      <a:pt x="0" y="0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73" name="Freeform 884"/>
              <p:cNvSpPr/>
              <p:nvPr/>
            </p:nvSpPr>
            <p:spPr bwMode="auto">
              <a:xfrm>
                <a:off x="6561" y="2392"/>
                <a:ext cx="958" cy="957"/>
              </a:xfrm>
              <a:custGeom>
                <a:avLst/>
                <a:gdLst>
                  <a:gd name="T0" fmla="*/ 321 w 381"/>
                  <a:gd name="T1" fmla="*/ 300 h 381"/>
                  <a:gd name="T2" fmla="*/ 301 w 381"/>
                  <a:gd name="T3" fmla="*/ 61 h 381"/>
                  <a:gd name="T4" fmla="*/ 61 w 381"/>
                  <a:gd name="T5" fmla="*/ 81 h 381"/>
                  <a:gd name="T6" fmla="*/ 81 w 381"/>
                  <a:gd name="T7" fmla="*/ 320 h 381"/>
                  <a:gd name="T8" fmla="*/ 321 w 381"/>
                  <a:gd name="T9" fmla="*/ 30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381">
                    <a:moveTo>
                      <a:pt x="321" y="300"/>
                    </a:moveTo>
                    <a:cubicBezTo>
                      <a:pt x="381" y="229"/>
                      <a:pt x="373" y="121"/>
                      <a:pt x="301" y="61"/>
                    </a:cubicBezTo>
                    <a:cubicBezTo>
                      <a:pt x="229" y="0"/>
                      <a:pt x="122" y="9"/>
                      <a:pt x="61" y="81"/>
                    </a:cubicBezTo>
                    <a:cubicBezTo>
                      <a:pt x="0" y="152"/>
                      <a:pt x="9" y="260"/>
                      <a:pt x="81" y="320"/>
                    </a:cubicBezTo>
                    <a:cubicBezTo>
                      <a:pt x="153" y="381"/>
                      <a:pt x="260" y="372"/>
                      <a:pt x="321" y="300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74" name="Freeform 885"/>
              <p:cNvSpPr/>
              <p:nvPr/>
            </p:nvSpPr>
            <p:spPr bwMode="auto">
              <a:xfrm>
                <a:off x="6599" y="2430"/>
                <a:ext cx="885" cy="882"/>
              </a:xfrm>
              <a:custGeom>
                <a:avLst/>
                <a:gdLst>
                  <a:gd name="T0" fmla="*/ 296 w 352"/>
                  <a:gd name="T1" fmla="*/ 277 h 351"/>
                  <a:gd name="T2" fmla="*/ 277 w 352"/>
                  <a:gd name="T3" fmla="*/ 56 h 351"/>
                  <a:gd name="T4" fmla="*/ 56 w 352"/>
                  <a:gd name="T5" fmla="*/ 74 h 351"/>
                  <a:gd name="T6" fmla="*/ 75 w 352"/>
                  <a:gd name="T7" fmla="*/ 295 h 351"/>
                  <a:gd name="T8" fmla="*/ 296 w 352"/>
                  <a:gd name="T9" fmla="*/ 277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2" h="351">
                    <a:moveTo>
                      <a:pt x="296" y="277"/>
                    </a:moveTo>
                    <a:cubicBezTo>
                      <a:pt x="352" y="211"/>
                      <a:pt x="344" y="112"/>
                      <a:pt x="277" y="56"/>
                    </a:cubicBezTo>
                    <a:cubicBezTo>
                      <a:pt x="211" y="0"/>
                      <a:pt x="112" y="8"/>
                      <a:pt x="56" y="74"/>
                    </a:cubicBezTo>
                    <a:cubicBezTo>
                      <a:pt x="0" y="140"/>
                      <a:pt x="8" y="239"/>
                      <a:pt x="75" y="295"/>
                    </a:cubicBezTo>
                    <a:cubicBezTo>
                      <a:pt x="141" y="351"/>
                      <a:pt x="240" y="343"/>
                      <a:pt x="296" y="2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75" name="Freeform 886"/>
              <p:cNvSpPr/>
              <p:nvPr/>
            </p:nvSpPr>
            <p:spPr bwMode="auto">
              <a:xfrm>
                <a:off x="6651" y="2480"/>
                <a:ext cx="780" cy="782"/>
              </a:xfrm>
              <a:custGeom>
                <a:avLst/>
                <a:gdLst>
                  <a:gd name="T0" fmla="*/ 261 w 310"/>
                  <a:gd name="T1" fmla="*/ 245 h 311"/>
                  <a:gd name="T2" fmla="*/ 245 w 310"/>
                  <a:gd name="T3" fmla="*/ 50 h 311"/>
                  <a:gd name="T4" fmla="*/ 49 w 310"/>
                  <a:gd name="T5" fmla="*/ 66 h 311"/>
                  <a:gd name="T6" fmla="*/ 65 w 310"/>
                  <a:gd name="T7" fmla="*/ 261 h 311"/>
                  <a:gd name="T8" fmla="*/ 261 w 310"/>
                  <a:gd name="T9" fmla="*/ 245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311">
                    <a:moveTo>
                      <a:pt x="261" y="245"/>
                    </a:moveTo>
                    <a:cubicBezTo>
                      <a:pt x="310" y="187"/>
                      <a:pt x="303" y="99"/>
                      <a:pt x="245" y="50"/>
                    </a:cubicBezTo>
                    <a:cubicBezTo>
                      <a:pt x="186" y="0"/>
                      <a:pt x="99" y="7"/>
                      <a:pt x="49" y="66"/>
                    </a:cubicBezTo>
                    <a:cubicBezTo>
                      <a:pt x="0" y="124"/>
                      <a:pt x="7" y="212"/>
                      <a:pt x="65" y="261"/>
                    </a:cubicBezTo>
                    <a:cubicBezTo>
                      <a:pt x="124" y="311"/>
                      <a:pt x="211" y="303"/>
                      <a:pt x="261" y="2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76" name="Freeform 889"/>
              <p:cNvSpPr/>
              <p:nvPr/>
            </p:nvSpPr>
            <p:spPr bwMode="auto">
              <a:xfrm>
                <a:off x="8774" y="3525"/>
                <a:ext cx="670" cy="347"/>
              </a:xfrm>
              <a:custGeom>
                <a:avLst/>
                <a:gdLst>
                  <a:gd name="T0" fmla="*/ 268 w 268"/>
                  <a:gd name="T1" fmla="*/ 0 h 139"/>
                  <a:gd name="T2" fmla="*/ 134 w 268"/>
                  <a:gd name="T3" fmla="*/ 139 h 139"/>
                  <a:gd name="T4" fmla="*/ 0 w 268"/>
                  <a:gd name="T5" fmla="*/ 0 h 139"/>
                  <a:gd name="T6" fmla="*/ 268 w 268"/>
                  <a:gd name="T7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8" h="139">
                    <a:moveTo>
                      <a:pt x="268" y="0"/>
                    </a:moveTo>
                    <a:lnTo>
                      <a:pt x="134" y="139"/>
                    </a:lnTo>
                    <a:lnTo>
                      <a:pt x="0" y="0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77" name="Freeform 890"/>
              <p:cNvSpPr/>
              <p:nvPr/>
            </p:nvSpPr>
            <p:spPr bwMode="auto">
              <a:xfrm>
                <a:off x="8626" y="2780"/>
                <a:ext cx="958" cy="957"/>
              </a:xfrm>
              <a:custGeom>
                <a:avLst/>
                <a:gdLst>
                  <a:gd name="T0" fmla="*/ 321 w 381"/>
                  <a:gd name="T1" fmla="*/ 300 h 381"/>
                  <a:gd name="T2" fmla="*/ 301 w 381"/>
                  <a:gd name="T3" fmla="*/ 60 h 381"/>
                  <a:gd name="T4" fmla="*/ 61 w 381"/>
                  <a:gd name="T5" fmla="*/ 80 h 381"/>
                  <a:gd name="T6" fmla="*/ 81 w 381"/>
                  <a:gd name="T7" fmla="*/ 320 h 381"/>
                  <a:gd name="T8" fmla="*/ 321 w 381"/>
                  <a:gd name="T9" fmla="*/ 30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381">
                    <a:moveTo>
                      <a:pt x="321" y="300"/>
                    </a:moveTo>
                    <a:cubicBezTo>
                      <a:pt x="381" y="228"/>
                      <a:pt x="373" y="121"/>
                      <a:pt x="301" y="60"/>
                    </a:cubicBezTo>
                    <a:cubicBezTo>
                      <a:pt x="229" y="0"/>
                      <a:pt x="122" y="9"/>
                      <a:pt x="61" y="80"/>
                    </a:cubicBezTo>
                    <a:cubicBezTo>
                      <a:pt x="0" y="152"/>
                      <a:pt x="9" y="259"/>
                      <a:pt x="81" y="320"/>
                    </a:cubicBezTo>
                    <a:cubicBezTo>
                      <a:pt x="153" y="381"/>
                      <a:pt x="260" y="372"/>
                      <a:pt x="321" y="300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78" name="Freeform 891"/>
              <p:cNvSpPr/>
              <p:nvPr/>
            </p:nvSpPr>
            <p:spPr bwMode="auto">
              <a:xfrm>
                <a:off x="8664" y="2815"/>
                <a:ext cx="885" cy="885"/>
              </a:xfrm>
              <a:custGeom>
                <a:avLst/>
                <a:gdLst>
                  <a:gd name="T0" fmla="*/ 296 w 352"/>
                  <a:gd name="T1" fmla="*/ 278 h 352"/>
                  <a:gd name="T2" fmla="*/ 277 w 352"/>
                  <a:gd name="T3" fmla="*/ 56 h 352"/>
                  <a:gd name="T4" fmla="*/ 56 w 352"/>
                  <a:gd name="T5" fmla="*/ 75 h 352"/>
                  <a:gd name="T6" fmla="*/ 74 w 352"/>
                  <a:gd name="T7" fmla="*/ 296 h 352"/>
                  <a:gd name="T8" fmla="*/ 296 w 352"/>
                  <a:gd name="T9" fmla="*/ 278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2" h="352">
                    <a:moveTo>
                      <a:pt x="296" y="278"/>
                    </a:moveTo>
                    <a:cubicBezTo>
                      <a:pt x="352" y="211"/>
                      <a:pt x="344" y="112"/>
                      <a:pt x="277" y="56"/>
                    </a:cubicBezTo>
                    <a:cubicBezTo>
                      <a:pt x="211" y="0"/>
                      <a:pt x="112" y="8"/>
                      <a:pt x="56" y="75"/>
                    </a:cubicBezTo>
                    <a:cubicBezTo>
                      <a:pt x="0" y="141"/>
                      <a:pt x="8" y="240"/>
                      <a:pt x="74" y="296"/>
                    </a:cubicBezTo>
                    <a:cubicBezTo>
                      <a:pt x="141" y="352"/>
                      <a:pt x="240" y="344"/>
                      <a:pt x="296" y="27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79" name="Freeform 892"/>
              <p:cNvSpPr/>
              <p:nvPr/>
            </p:nvSpPr>
            <p:spPr bwMode="auto">
              <a:xfrm>
                <a:off x="8716" y="2867"/>
                <a:ext cx="780" cy="780"/>
              </a:xfrm>
              <a:custGeom>
                <a:avLst/>
                <a:gdLst>
                  <a:gd name="T0" fmla="*/ 261 w 310"/>
                  <a:gd name="T1" fmla="*/ 245 h 310"/>
                  <a:gd name="T2" fmla="*/ 244 w 310"/>
                  <a:gd name="T3" fmla="*/ 49 h 310"/>
                  <a:gd name="T4" fmla="*/ 49 w 310"/>
                  <a:gd name="T5" fmla="*/ 66 h 310"/>
                  <a:gd name="T6" fmla="*/ 65 w 310"/>
                  <a:gd name="T7" fmla="*/ 261 h 310"/>
                  <a:gd name="T8" fmla="*/ 261 w 310"/>
                  <a:gd name="T9" fmla="*/ 24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310">
                    <a:moveTo>
                      <a:pt x="261" y="245"/>
                    </a:moveTo>
                    <a:cubicBezTo>
                      <a:pt x="310" y="186"/>
                      <a:pt x="303" y="99"/>
                      <a:pt x="244" y="49"/>
                    </a:cubicBezTo>
                    <a:cubicBezTo>
                      <a:pt x="186" y="0"/>
                      <a:pt x="99" y="7"/>
                      <a:pt x="49" y="66"/>
                    </a:cubicBezTo>
                    <a:cubicBezTo>
                      <a:pt x="0" y="124"/>
                      <a:pt x="7" y="211"/>
                      <a:pt x="65" y="261"/>
                    </a:cubicBezTo>
                    <a:cubicBezTo>
                      <a:pt x="124" y="310"/>
                      <a:pt x="211" y="303"/>
                      <a:pt x="261" y="245"/>
                    </a:cubicBezTo>
                    <a:close/>
                  </a:path>
                </a:pathLst>
              </a:custGeom>
              <a:solidFill>
                <a:srgbClr val="0076C8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80" name="Freeform 895"/>
              <p:cNvSpPr/>
              <p:nvPr/>
            </p:nvSpPr>
            <p:spPr bwMode="auto">
              <a:xfrm>
                <a:off x="8969" y="5450"/>
                <a:ext cx="670" cy="345"/>
              </a:xfrm>
              <a:custGeom>
                <a:avLst/>
                <a:gdLst>
                  <a:gd name="T0" fmla="*/ 268 w 268"/>
                  <a:gd name="T1" fmla="*/ 0 h 138"/>
                  <a:gd name="T2" fmla="*/ 134 w 268"/>
                  <a:gd name="T3" fmla="*/ 138 h 138"/>
                  <a:gd name="T4" fmla="*/ 0 w 268"/>
                  <a:gd name="T5" fmla="*/ 0 h 138"/>
                  <a:gd name="T6" fmla="*/ 268 w 268"/>
                  <a:gd name="T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8" h="138">
                    <a:moveTo>
                      <a:pt x="268" y="0"/>
                    </a:moveTo>
                    <a:lnTo>
                      <a:pt x="134" y="138"/>
                    </a:lnTo>
                    <a:lnTo>
                      <a:pt x="0" y="0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81" name="Freeform 896"/>
              <p:cNvSpPr/>
              <p:nvPr/>
            </p:nvSpPr>
            <p:spPr bwMode="auto">
              <a:xfrm>
                <a:off x="8816" y="4705"/>
                <a:ext cx="960" cy="957"/>
              </a:xfrm>
              <a:custGeom>
                <a:avLst/>
                <a:gdLst>
                  <a:gd name="T0" fmla="*/ 320 w 381"/>
                  <a:gd name="T1" fmla="*/ 301 h 381"/>
                  <a:gd name="T2" fmla="*/ 300 w 381"/>
                  <a:gd name="T3" fmla="*/ 61 h 381"/>
                  <a:gd name="T4" fmla="*/ 61 w 381"/>
                  <a:gd name="T5" fmla="*/ 81 h 381"/>
                  <a:gd name="T6" fmla="*/ 80 w 381"/>
                  <a:gd name="T7" fmla="*/ 321 h 381"/>
                  <a:gd name="T8" fmla="*/ 320 w 381"/>
                  <a:gd name="T9" fmla="*/ 301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381">
                    <a:moveTo>
                      <a:pt x="320" y="301"/>
                    </a:moveTo>
                    <a:cubicBezTo>
                      <a:pt x="381" y="229"/>
                      <a:pt x="372" y="122"/>
                      <a:pt x="300" y="61"/>
                    </a:cubicBezTo>
                    <a:cubicBezTo>
                      <a:pt x="229" y="0"/>
                      <a:pt x="121" y="9"/>
                      <a:pt x="61" y="81"/>
                    </a:cubicBezTo>
                    <a:cubicBezTo>
                      <a:pt x="0" y="153"/>
                      <a:pt x="9" y="260"/>
                      <a:pt x="80" y="321"/>
                    </a:cubicBezTo>
                    <a:cubicBezTo>
                      <a:pt x="152" y="381"/>
                      <a:pt x="259" y="372"/>
                      <a:pt x="320" y="301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82" name="Freeform 897"/>
              <p:cNvSpPr/>
              <p:nvPr/>
            </p:nvSpPr>
            <p:spPr bwMode="auto">
              <a:xfrm>
                <a:off x="8854" y="4743"/>
                <a:ext cx="885" cy="885"/>
              </a:xfrm>
              <a:custGeom>
                <a:avLst/>
                <a:gdLst>
                  <a:gd name="T0" fmla="*/ 296 w 352"/>
                  <a:gd name="T1" fmla="*/ 277 h 352"/>
                  <a:gd name="T2" fmla="*/ 278 w 352"/>
                  <a:gd name="T3" fmla="*/ 56 h 352"/>
                  <a:gd name="T4" fmla="*/ 56 w 352"/>
                  <a:gd name="T5" fmla="*/ 74 h 352"/>
                  <a:gd name="T6" fmla="*/ 75 w 352"/>
                  <a:gd name="T7" fmla="*/ 296 h 352"/>
                  <a:gd name="T8" fmla="*/ 296 w 352"/>
                  <a:gd name="T9" fmla="*/ 27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2" h="352">
                    <a:moveTo>
                      <a:pt x="296" y="277"/>
                    </a:moveTo>
                    <a:cubicBezTo>
                      <a:pt x="352" y="211"/>
                      <a:pt x="344" y="112"/>
                      <a:pt x="278" y="56"/>
                    </a:cubicBezTo>
                    <a:cubicBezTo>
                      <a:pt x="212" y="0"/>
                      <a:pt x="113" y="8"/>
                      <a:pt x="56" y="74"/>
                    </a:cubicBezTo>
                    <a:cubicBezTo>
                      <a:pt x="0" y="141"/>
                      <a:pt x="9" y="240"/>
                      <a:pt x="75" y="296"/>
                    </a:cubicBezTo>
                    <a:cubicBezTo>
                      <a:pt x="141" y="352"/>
                      <a:pt x="240" y="344"/>
                      <a:pt x="296" y="2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83" name="Freeform 898"/>
              <p:cNvSpPr/>
              <p:nvPr/>
            </p:nvSpPr>
            <p:spPr bwMode="auto">
              <a:xfrm>
                <a:off x="8906" y="4795"/>
                <a:ext cx="783" cy="780"/>
              </a:xfrm>
              <a:custGeom>
                <a:avLst/>
                <a:gdLst>
                  <a:gd name="T0" fmla="*/ 261 w 311"/>
                  <a:gd name="T1" fmla="*/ 244 h 310"/>
                  <a:gd name="T2" fmla="*/ 245 w 311"/>
                  <a:gd name="T3" fmla="*/ 49 h 310"/>
                  <a:gd name="T4" fmla="*/ 50 w 311"/>
                  <a:gd name="T5" fmla="*/ 65 h 310"/>
                  <a:gd name="T6" fmla="*/ 66 w 311"/>
                  <a:gd name="T7" fmla="*/ 261 h 310"/>
                  <a:gd name="T8" fmla="*/ 261 w 311"/>
                  <a:gd name="T9" fmla="*/ 244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1" h="310">
                    <a:moveTo>
                      <a:pt x="261" y="244"/>
                    </a:moveTo>
                    <a:cubicBezTo>
                      <a:pt x="311" y="186"/>
                      <a:pt x="303" y="99"/>
                      <a:pt x="245" y="49"/>
                    </a:cubicBezTo>
                    <a:cubicBezTo>
                      <a:pt x="186" y="0"/>
                      <a:pt x="99" y="7"/>
                      <a:pt x="50" y="65"/>
                    </a:cubicBezTo>
                    <a:cubicBezTo>
                      <a:pt x="0" y="124"/>
                      <a:pt x="7" y="211"/>
                      <a:pt x="66" y="261"/>
                    </a:cubicBezTo>
                    <a:cubicBezTo>
                      <a:pt x="124" y="310"/>
                      <a:pt x="212" y="303"/>
                      <a:pt x="261" y="244"/>
                    </a:cubicBezTo>
                    <a:close/>
                  </a:path>
                </a:pathLst>
              </a:custGeom>
              <a:solidFill>
                <a:srgbClr val="F4BDBB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84" name="Freeform 901"/>
              <p:cNvSpPr/>
              <p:nvPr/>
            </p:nvSpPr>
            <p:spPr bwMode="auto">
              <a:xfrm>
                <a:off x="10746" y="3497"/>
                <a:ext cx="673" cy="345"/>
              </a:xfrm>
              <a:custGeom>
                <a:avLst/>
                <a:gdLst>
                  <a:gd name="T0" fmla="*/ 269 w 269"/>
                  <a:gd name="T1" fmla="*/ 0 h 138"/>
                  <a:gd name="T2" fmla="*/ 134 w 269"/>
                  <a:gd name="T3" fmla="*/ 138 h 138"/>
                  <a:gd name="T4" fmla="*/ 0 w 269"/>
                  <a:gd name="T5" fmla="*/ 0 h 138"/>
                  <a:gd name="T6" fmla="*/ 269 w 269"/>
                  <a:gd name="T7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9" h="138">
                    <a:moveTo>
                      <a:pt x="269" y="0"/>
                    </a:moveTo>
                    <a:lnTo>
                      <a:pt x="134" y="138"/>
                    </a:lnTo>
                    <a:lnTo>
                      <a:pt x="0" y="0"/>
                    </a:lnTo>
                    <a:lnTo>
                      <a:pt x="269" y="0"/>
                    </a:ln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85" name="Freeform 902"/>
              <p:cNvSpPr/>
              <p:nvPr/>
            </p:nvSpPr>
            <p:spPr bwMode="auto">
              <a:xfrm>
                <a:off x="10601" y="2755"/>
                <a:ext cx="958" cy="957"/>
              </a:xfrm>
              <a:custGeom>
                <a:avLst/>
                <a:gdLst>
                  <a:gd name="T0" fmla="*/ 320 w 381"/>
                  <a:gd name="T1" fmla="*/ 301 h 381"/>
                  <a:gd name="T2" fmla="*/ 301 w 381"/>
                  <a:gd name="T3" fmla="*/ 61 h 381"/>
                  <a:gd name="T4" fmla="*/ 61 w 381"/>
                  <a:gd name="T5" fmla="*/ 81 h 381"/>
                  <a:gd name="T6" fmla="*/ 81 w 381"/>
                  <a:gd name="T7" fmla="*/ 320 h 381"/>
                  <a:gd name="T8" fmla="*/ 320 w 381"/>
                  <a:gd name="T9" fmla="*/ 301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381">
                    <a:moveTo>
                      <a:pt x="320" y="301"/>
                    </a:moveTo>
                    <a:cubicBezTo>
                      <a:pt x="381" y="229"/>
                      <a:pt x="372" y="122"/>
                      <a:pt x="301" y="61"/>
                    </a:cubicBezTo>
                    <a:cubicBezTo>
                      <a:pt x="229" y="0"/>
                      <a:pt x="122" y="9"/>
                      <a:pt x="61" y="81"/>
                    </a:cubicBezTo>
                    <a:cubicBezTo>
                      <a:pt x="0" y="152"/>
                      <a:pt x="9" y="260"/>
                      <a:pt x="81" y="320"/>
                    </a:cubicBezTo>
                    <a:cubicBezTo>
                      <a:pt x="152" y="381"/>
                      <a:pt x="260" y="372"/>
                      <a:pt x="320" y="301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86" name="Freeform 903"/>
              <p:cNvSpPr/>
              <p:nvPr/>
            </p:nvSpPr>
            <p:spPr bwMode="auto">
              <a:xfrm>
                <a:off x="10639" y="2792"/>
                <a:ext cx="885" cy="885"/>
              </a:xfrm>
              <a:custGeom>
                <a:avLst/>
                <a:gdLst>
                  <a:gd name="T0" fmla="*/ 296 w 352"/>
                  <a:gd name="T1" fmla="*/ 277 h 352"/>
                  <a:gd name="T2" fmla="*/ 277 w 352"/>
                  <a:gd name="T3" fmla="*/ 56 h 352"/>
                  <a:gd name="T4" fmla="*/ 56 w 352"/>
                  <a:gd name="T5" fmla="*/ 74 h 352"/>
                  <a:gd name="T6" fmla="*/ 74 w 352"/>
                  <a:gd name="T7" fmla="*/ 295 h 352"/>
                  <a:gd name="T8" fmla="*/ 296 w 352"/>
                  <a:gd name="T9" fmla="*/ 277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2" h="352">
                    <a:moveTo>
                      <a:pt x="296" y="277"/>
                    </a:moveTo>
                    <a:cubicBezTo>
                      <a:pt x="352" y="211"/>
                      <a:pt x="343" y="112"/>
                      <a:pt x="277" y="56"/>
                    </a:cubicBezTo>
                    <a:cubicBezTo>
                      <a:pt x="211" y="0"/>
                      <a:pt x="112" y="8"/>
                      <a:pt x="56" y="74"/>
                    </a:cubicBezTo>
                    <a:cubicBezTo>
                      <a:pt x="0" y="140"/>
                      <a:pt x="8" y="239"/>
                      <a:pt x="74" y="295"/>
                    </a:cubicBezTo>
                    <a:cubicBezTo>
                      <a:pt x="140" y="352"/>
                      <a:pt x="240" y="343"/>
                      <a:pt x="296" y="27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87" name="Freeform 904"/>
              <p:cNvSpPr/>
              <p:nvPr/>
            </p:nvSpPr>
            <p:spPr bwMode="auto">
              <a:xfrm>
                <a:off x="10691" y="2842"/>
                <a:ext cx="780" cy="782"/>
              </a:xfrm>
              <a:custGeom>
                <a:avLst/>
                <a:gdLst>
                  <a:gd name="T0" fmla="*/ 260 w 310"/>
                  <a:gd name="T1" fmla="*/ 245 h 311"/>
                  <a:gd name="T2" fmla="*/ 244 w 310"/>
                  <a:gd name="T3" fmla="*/ 50 h 311"/>
                  <a:gd name="T4" fmla="*/ 49 w 310"/>
                  <a:gd name="T5" fmla="*/ 66 h 311"/>
                  <a:gd name="T6" fmla="*/ 65 w 310"/>
                  <a:gd name="T7" fmla="*/ 261 h 311"/>
                  <a:gd name="T8" fmla="*/ 260 w 310"/>
                  <a:gd name="T9" fmla="*/ 245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311">
                    <a:moveTo>
                      <a:pt x="260" y="245"/>
                    </a:moveTo>
                    <a:cubicBezTo>
                      <a:pt x="310" y="187"/>
                      <a:pt x="303" y="99"/>
                      <a:pt x="244" y="50"/>
                    </a:cubicBezTo>
                    <a:cubicBezTo>
                      <a:pt x="186" y="0"/>
                      <a:pt x="98" y="8"/>
                      <a:pt x="49" y="66"/>
                    </a:cubicBezTo>
                    <a:cubicBezTo>
                      <a:pt x="0" y="124"/>
                      <a:pt x="7" y="212"/>
                      <a:pt x="65" y="261"/>
                    </a:cubicBezTo>
                    <a:cubicBezTo>
                      <a:pt x="124" y="311"/>
                      <a:pt x="211" y="304"/>
                      <a:pt x="260" y="245"/>
                    </a:cubicBezTo>
                    <a:close/>
                  </a:path>
                </a:pathLst>
              </a:custGeom>
              <a:solidFill>
                <a:srgbClr val="BFBFBF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88" name="Freeform 907"/>
              <p:cNvSpPr/>
              <p:nvPr/>
            </p:nvSpPr>
            <p:spPr bwMode="auto">
              <a:xfrm>
                <a:off x="11464" y="5808"/>
                <a:ext cx="670" cy="347"/>
              </a:xfrm>
              <a:custGeom>
                <a:avLst/>
                <a:gdLst>
                  <a:gd name="T0" fmla="*/ 268 w 268"/>
                  <a:gd name="T1" fmla="*/ 0 h 139"/>
                  <a:gd name="T2" fmla="*/ 134 w 268"/>
                  <a:gd name="T3" fmla="*/ 139 h 139"/>
                  <a:gd name="T4" fmla="*/ 0 w 268"/>
                  <a:gd name="T5" fmla="*/ 0 h 139"/>
                  <a:gd name="T6" fmla="*/ 268 w 268"/>
                  <a:gd name="T7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8" h="139">
                    <a:moveTo>
                      <a:pt x="268" y="0"/>
                    </a:moveTo>
                    <a:lnTo>
                      <a:pt x="134" y="139"/>
                    </a:lnTo>
                    <a:lnTo>
                      <a:pt x="0" y="0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89" name="Freeform 908"/>
              <p:cNvSpPr/>
              <p:nvPr/>
            </p:nvSpPr>
            <p:spPr bwMode="auto">
              <a:xfrm>
                <a:off x="11311" y="5058"/>
                <a:ext cx="958" cy="957"/>
              </a:xfrm>
              <a:custGeom>
                <a:avLst/>
                <a:gdLst>
                  <a:gd name="T0" fmla="*/ 320 w 381"/>
                  <a:gd name="T1" fmla="*/ 300 h 381"/>
                  <a:gd name="T2" fmla="*/ 300 w 381"/>
                  <a:gd name="T3" fmla="*/ 60 h 381"/>
                  <a:gd name="T4" fmla="*/ 61 w 381"/>
                  <a:gd name="T5" fmla="*/ 80 h 381"/>
                  <a:gd name="T6" fmla="*/ 81 w 381"/>
                  <a:gd name="T7" fmla="*/ 320 h 381"/>
                  <a:gd name="T8" fmla="*/ 320 w 381"/>
                  <a:gd name="T9" fmla="*/ 300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1" h="381">
                    <a:moveTo>
                      <a:pt x="320" y="300"/>
                    </a:moveTo>
                    <a:cubicBezTo>
                      <a:pt x="381" y="228"/>
                      <a:pt x="372" y="121"/>
                      <a:pt x="300" y="60"/>
                    </a:cubicBezTo>
                    <a:cubicBezTo>
                      <a:pt x="229" y="0"/>
                      <a:pt x="121" y="9"/>
                      <a:pt x="61" y="80"/>
                    </a:cubicBezTo>
                    <a:cubicBezTo>
                      <a:pt x="0" y="152"/>
                      <a:pt x="9" y="259"/>
                      <a:pt x="81" y="320"/>
                    </a:cubicBezTo>
                    <a:cubicBezTo>
                      <a:pt x="152" y="381"/>
                      <a:pt x="260" y="372"/>
                      <a:pt x="320" y="300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90" name="Freeform 909"/>
              <p:cNvSpPr/>
              <p:nvPr/>
            </p:nvSpPr>
            <p:spPr bwMode="auto">
              <a:xfrm>
                <a:off x="11349" y="5093"/>
                <a:ext cx="883" cy="885"/>
              </a:xfrm>
              <a:custGeom>
                <a:avLst/>
                <a:gdLst>
                  <a:gd name="T0" fmla="*/ 295 w 351"/>
                  <a:gd name="T1" fmla="*/ 278 h 352"/>
                  <a:gd name="T2" fmla="*/ 277 w 351"/>
                  <a:gd name="T3" fmla="*/ 56 h 352"/>
                  <a:gd name="T4" fmla="*/ 56 w 351"/>
                  <a:gd name="T5" fmla="*/ 75 h 352"/>
                  <a:gd name="T6" fmla="*/ 74 w 351"/>
                  <a:gd name="T7" fmla="*/ 296 h 352"/>
                  <a:gd name="T8" fmla="*/ 295 w 351"/>
                  <a:gd name="T9" fmla="*/ 278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1" h="352">
                    <a:moveTo>
                      <a:pt x="295" y="278"/>
                    </a:moveTo>
                    <a:cubicBezTo>
                      <a:pt x="351" y="212"/>
                      <a:pt x="343" y="112"/>
                      <a:pt x="277" y="56"/>
                    </a:cubicBezTo>
                    <a:cubicBezTo>
                      <a:pt x="211" y="0"/>
                      <a:pt x="112" y="9"/>
                      <a:pt x="56" y="75"/>
                    </a:cubicBezTo>
                    <a:cubicBezTo>
                      <a:pt x="0" y="141"/>
                      <a:pt x="8" y="240"/>
                      <a:pt x="74" y="296"/>
                    </a:cubicBezTo>
                    <a:cubicBezTo>
                      <a:pt x="140" y="352"/>
                      <a:pt x="239" y="344"/>
                      <a:pt x="295" y="27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91" name="Freeform 910"/>
              <p:cNvSpPr/>
              <p:nvPr/>
            </p:nvSpPr>
            <p:spPr bwMode="auto">
              <a:xfrm>
                <a:off x="11399" y="5145"/>
                <a:ext cx="783" cy="780"/>
              </a:xfrm>
              <a:custGeom>
                <a:avLst/>
                <a:gdLst>
                  <a:gd name="T0" fmla="*/ 261 w 311"/>
                  <a:gd name="T1" fmla="*/ 245 h 310"/>
                  <a:gd name="T2" fmla="*/ 245 w 311"/>
                  <a:gd name="T3" fmla="*/ 50 h 310"/>
                  <a:gd name="T4" fmla="*/ 50 w 311"/>
                  <a:gd name="T5" fmla="*/ 66 h 310"/>
                  <a:gd name="T6" fmla="*/ 66 w 311"/>
                  <a:gd name="T7" fmla="*/ 261 h 310"/>
                  <a:gd name="T8" fmla="*/ 261 w 311"/>
                  <a:gd name="T9" fmla="*/ 245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1" h="310">
                    <a:moveTo>
                      <a:pt x="261" y="245"/>
                    </a:moveTo>
                    <a:cubicBezTo>
                      <a:pt x="311" y="186"/>
                      <a:pt x="303" y="99"/>
                      <a:pt x="245" y="50"/>
                    </a:cubicBezTo>
                    <a:cubicBezTo>
                      <a:pt x="187" y="0"/>
                      <a:pt x="99" y="7"/>
                      <a:pt x="50" y="66"/>
                    </a:cubicBezTo>
                    <a:cubicBezTo>
                      <a:pt x="0" y="124"/>
                      <a:pt x="8" y="212"/>
                      <a:pt x="66" y="261"/>
                    </a:cubicBezTo>
                    <a:cubicBezTo>
                      <a:pt x="124" y="310"/>
                      <a:pt x="212" y="303"/>
                      <a:pt x="261" y="245"/>
                    </a:cubicBezTo>
                    <a:close/>
                  </a:path>
                </a:pathLst>
              </a:custGeom>
              <a:solidFill>
                <a:srgbClr val="ED7D3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92" name="Freeform 913"/>
              <p:cNvSpPr/>
              <p:nvPr/>
            </p:nvSpPr>
            <p:spPr bwMode="auto">
              <a:xfrm>
                <a:off x="6636" y="4110"/>
                <a:ext cx="98" cy="52"/>
              </a:xfrm>
              <a:custGeom>
                <a:avLst/>
                <a:gdLst>
                  <a:gd name="T0" fmla="*/ 9 w 39"/>
                  <a:gd name="T1" fmla="*/ 21 h 21"/>
                  <a:gd name="T2" fmla="*/ 1 w 39"/>
                  <a:gd name="T3" fmla="*/ 15 h 21"/>
                  <a:gd name="T4" fmla="*/ 7 w 39"/>
                  <a:gd name="T5" fmla="*/ 6 h 21"/>
                  <a:gd name="T6" fmla="*/ 29 w 39"/>
                  <a:gd name="T7" fmla="*/ 1 h 21"/>
                  <a:gd name="T8" fmla="*/ 38 w 39"/>
                  <a:gd name="T9" fmla="*/ 7 h 21"/>
                  <a:gd name="T10" fmla="*/ 32 w 39"/>
                  <a:gd name="T11" fmla="*/ 16 h 21"/>
                  <a:gd name="T12" fmla="*/ 10 w 39"/>
                  <a:gd name="T13" fmla="*/ 20 h 21"/>
                  <a:gd name="T14" fmla="*/ 9 w 39"/>
                  <a:gd name="T1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9" h="21">
                    <a:moveTo>
                      <a:pt x="9" y="21"/>
                    </a:moveTo>
                    <a:cubicBezTo>
                      <a:pt x="5" y="21"/>
                      <a:pt x="2" y="18"/>
                      <a:pt x="1" y="15"/>
                    </a:cubicBezTo>
                    <a:cubicBezTo>
                      <a:pt x="0" y="11"/>
                      <a:pt x="3" y="7"/>
                      <a:pt x="7" y="6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3" y="0"/>
                      <a:pt x="37" y="3"/>
                      <a:pt x="38" y="7"/>
                    </a:cubicBezTo>
                    <a:cubicBezTo>
                      <a:pt x="39" y="11"/>
                      <a:pt x="36" y="15"/>
                      <a:pt x="32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1"/>
                      <a:pt x="9" y="21"/>
                      <a:pt x="9" y="21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93" name="Freeform 914"/>
              <p:cNvSpPr>
                <a:spLocks noEditPoints="1"/>
              </p:cNvSpPr>
              <p:nvPr/>
            </p:nvSpPr>
            <p:spPr bwMode="auto">
              <a:xfrm>
                <a:off x="6814" y="4010"/>
                <a:ext cx="403" cy="115"/>
              </a:xfrm>
              <a:custGeom>
                <a:avLst/>
                <a:gdLst>
                  <a:gd name="T0" fmla="*/ 8 w 160"/>
                  <a:gd name="T1" fmla="*/ 46 h 46"/>
                  <a:gd name="T2" fmla="*/ 0 w 160"/>
                  <a:gd name="T3" fmla="*/ 40 h 46"/>
                  <a:gd name="T4" fmla="*/ 6 w 160"/>
                  <a:gd name="T5" fmla="*/ 31 h 46"/>
                  <a:gd name="T6" fmla="*/ 54 w 160"/>
                  <a:gd name="T7" fmla="*/ 21 h 46"/>
                  <a:gd name="T8" fmla="*/ 63 w 160"/>
                  <a:gd name="T9" fmla="*/ 27 h 46"/>
                  <a:gd name="T10" fmla="*/ 57 w 160"/>
                  <a:gd name="T11" fmla="*/ 36 h 46"/>
                  <a:gd name="T12" fmla="*/ 9 w 160"/>
                  <a:gd name="T13" fmla="*/ 46 h 46"/>
                  <a:gd name="T14" fmla="*/ 8 w 160"/>
                  <a:gd name="T15" fmla="*/ 46 h 46"/>
                  <a:gd name="T16" fmla="*/ 104 w 160"/>
                  <a:gd name="T17" fmla="*/ 26 h 46"/>
                  <a:gd name="T18" fmla="*/ 97 w 160"/>
                  <a:gd name="T19" fmla="*/ 20 h 46"/>
                  <a:gd name="T20" fmla="*/ 102 w 160"/>
                  <a:gd name="T21" fmla="*/ 11 h 46"/>
                  <a:gd name="T22" fmla="*/ 151 w 160"/>
                  <a:gd name="T23" fmla="*/ 1 h 46"/>
                  <a:gd name="T24" fmla="*/ 159 w 160"/>
                  <a:gd name="T25" fmla="*/ 7 h 46"/>
                  <a:gd name="T26" fmla="*/ 154 w 160"/>
                  <a:gd name="T27" fmla="*/ 16 h 46"/>
                  <a:gd name="T28" fmla="*/ 105 w 160"/>
                  <a:gd name="T29" fmla="*/ 26 h 46"/>
                  <a:gd name="T30" fmla="*/ 104 w 160"/>
                  <a:gd name="T31" fmla="*/ 2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60" h="46">
                    <a:moveTo>
                      <a:pt x="8" y="46"/>
                    </a:moveTo>
                    <a:cubicBezTo>
                      <a:pt x="4" y="46"/>
                      <a:pt x="1" y="44"/>
                      <a:pt x="0" y="40"/>
                    </a:cubicBezTo>
                    <a:cubicBezTo>
                      <a:pt x="0" y="36"/>
                      <a:pt x="2" y="32"/>
                      <a:pt x="6" y="31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58" y="20"/>
                      <a:pt x="62" y="23"/>
                      <a:pt x="63" y="27"/>
                    </a:cubicBezTo>
                    <a:cubicBezTo>
                      <a:pt x="64" y="31"/>
                      <a:pt x="61" y="35"/>
                      <a:pt x="57" y="3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6"/>
                      <a:pt x="8" y="46"/>
                      <a:pt x="8" y="46"/>
                    </a:cubicBezTo>
                    <a:close/>
                    <a:moveTo>
                      <a:pt x="104" y="26"/>
                    </a:moveTo>
                    <a:cubicBezTo>
                      <a:pt x="100" y="26"/>
                      <a:pt x="97" y="23"/>
                      <a:pt x="97" y="20"/>
                    </a:cubicBezTo>
                    <a:cubicBezTo>
                      <a:pt x="96" y="16"/>
                      <a:pt x="98" y="12"/>
                      <a:pt x="102" y="11"/>
                    </a:cubicBezTo>
                    <a:cubicBezTo>
                      <a:pt x="151" y="1"/>
                      <a:pt x="151" y="1"/>
                      <a:pt x="151" y="1"/>
                    </a:cubicBezTo>
                    <a:cubicBezTo>
                      <a:pt x="155" y="0"/>
                      <a:pt x="159" y="3"/>
                      <a:pt x="159" y="7"/>
                    </a:cubicBezTo>
                    <a:cubicBezTo>
                      <a:pt x="160" y="11"/>
                      <a:pt x="158" y="15"/>
                      <a:pt x="154" y="16"/>
                    </a:cubicBezTo>
                    <a:cubicBezTo>
                      <a:pt x="105" y="26"/>
                      <a:pt x="105" y="26"/>
                      <a:pt x="105" y="26"/>
                    </a:cubicBezTo>
                    <a:cubicBezTo>
                      <a:pt x="105" y="26"/>
                      <a:pt x="104" y="26"/>
                      <a:pt x="104" y="26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94" name="Freeform 915"/>
              <p:cNvSpPr/>
              <p:nvPr/>
            </p:nvSpPr>
            <p:spPr bwMode="auto">
              <a:xfrm>
                <a:off x="7299" y="3972"/>
                <a:ext cx="95" cy="52"/>
              </a:xfrm>
              <a:custGeom>
                <a:avLst/>
                <a:gdLst>
                  <a:gd name="T0" fmla="*/ 8 w 38"/>
                  <a:gd name="T1" fmla="*/ 21 h 21"/>
                  <a:gd name="T2" fmla="*/ 1 w 38"/>
                  <a:gd name="T3" fmla="*/ 15 h 21"/>
                  <a:gd name="T4" fmla="*/ 7 w 38"/>
                  <a:gd name="T5" fmla="*/ 6 h 21"/>
                  <a:gd name="T6" fmla="*/ 29 w 38"/>
                  <a:gd name="T7" fmla="*/ 1 h 21"/>
                  <a:gd name="T8" fmla="*/ 37 w 38"/>
                  <a:gd name="T9" fmla="*/ 7 h 21"/>
                  <a:gd name="T10" fmla="*/ 32 w 38"/>
                  <a:gd name="T11" fmla="*/ 16 h 21"/>
                  <a:gd name="T12" fmla="*/ 10 w 38"/>
                  <a:gd name="T13" fmla="*/ 20 h 21"/>
                  <a:gd name="T14" fmla="*/ 8 w 38"/>
                  <a:gd name="T15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8" h="21">
                    <a:moveTo>
                      <a:pt x="8" y="21"/>
                    </a:moveTo>
                    <a:cubicBezTo>
                      <a:pt x="5" y="21"/>
                      <a:pt x="2" y="18"/>
                      <a:pt x="1" y="15"/>
                    </a:cubicBezTo>
                    <a:cubicBezTo>
                      <a:pt x="0" y="11"/>
                      <a:pt x="3" y="7"/>
                      <a:pt x="7" y="6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33" y="0"/>
                      <a:pt x="37" y="3"/>
                      <a:pt x="37" y="7"/>
                    </a:cubicBezTo>
                    <a:cubicBezTo>
                      <a:pt x="38" y="11"/>
                      <a:pt x="36" y="15"/>
                      <a:pt x="32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9" y="21"/>
                      <a:pt x="9" y="21"/>
                      <a:pt x="8" y="21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95" name="Freeform 916"/>
              <p:cNvSpPr>
                <a:spLocks noEditPoints="1"/>
              </p:cNvSpPr>
              <p:nvPr/>
            </p:nvSpPr>
            <p:spPr bwMode="auto">
              <a:xfrm>
                <a:off x="8041" y="2522"/>
                <a:ext cx="218" cy="712"/>
              </a:xfrm>
              <a:custGeom>
                <a:avLst/>
                <a:gdLst>
                  <a:gd name="T0" fmla="*/ 8 w 87"/>
                  <a:gd name="T1" fmla="*/ 283 h 283"/>
                  <a:gd name="T2" fmla="*/ 6 w 87"/>
                  <a:gd name="T3" fmla="*/ 282 h 283"/>
                  <a:gd name="T4" fmla="*/ 1 w 87"/>
                  <a:gd name="T5" fmla="*/ 273 h 283"/>
                  <a:gd name="T6" fmla="*/ 12 w 87"/>
                  <a:gd name="T7" fmla="*/ 230 h 283"/>
                  <a:gd name="T8" fmla="*/ 21 w 87"/>
                  <a:gd name="T9" fmla="*/ 225 h 283"/>
                  <a:gd name="T10" fmla="*/ 27 w 87"/>
                  <a:gd name="T11" fmla="*/ 234 h 283"/>
                  <a:gd name="T12" fmla="*/ 15 w 87"/>
                  <a:gd name="T13" fmla="*/ 277 h 283"/>
                  <a:gd name="T14" fmla="*/ 8 w 87"/>
                  <a:gd name="T15" fmla="*/ 283 h 283"/>
                  <a:gd name="T16" fmla="*/ 31 w 87"/>
                  <a:gd name="T17" fmla="*/ 196 h 283"/>
                  <a:gd name="T18" fmla="*/ 29 w 87"/>
                  <a:gd name="T19" fmla="*/ 196 h 283"/>
                  <a:gd name="T20" fmla="*/ 24 w 87"/>
                  <a:gd name="T21" fmla="*/ 187 h 283"/>
                  <a:gd name="T22" fmla="*/ 35 w 87"/>
                  <a:gd name="T23" fmla="*/ 144 h 283"/>
                  <a:gd name="T24" fmla="*/ 44 w 87"/>
                  <a:gd name="T25" fmla="*/ 138 h 283"/>
                  <a:gd name="T26" fmla="*/ 50 w 87"/>
                  <a:gd name="T27" fmla="*/ 148 h 283"/>
                  <a:gd name="T28" fmla="*/ 38 w 87"/>
                  <a:gd name="T29" fmla="*/ 191 h 283"/>
                  <a:gd name="T30" fmla="*/ 31 w 87"/>
                  <a:gd name="T31" fmla="*/ 196 h 283"/>
                  <a:gd name="T32" fmla="*/ 54 w 87"/>
                  <a:gd name="T33" fmla="*/ 110 h 283"/>
                  <a:gd name="T34" fmla="*/ 52 w 87"/>
                  <a:gd name="T35" fmla="*/ 110 h 283"/>
                  <a:gd name="T36" fmla="*/ 47 w 87"/>
                  <a:gd name="T37" fmla="*/ 101 h 283"/>
                  <a:gd name="T38" fmla="*/ 58 w 87"/>
                  <a:gd name="T39" fmla="*/ 57 h 283"/>
                  <a:gd name="T40" fmla="*/ 67 w 87"/>
                  <a:gd name="T41" fmla="*/ 52 h 283"/>
                  <a:gd name="T42" fmla="*/ 73 w 87"/>
                  <a:gd name="T43" fmla="*/ 61 h 283"/>
                  <a:gd name="T44" fmla="*/ 61 w 87"/>
                  <a:gd name="T45" fmla="*/ 104 h 283"/>
                  <a:gd name="T46" fmla="*/ 54 w 87"/>
                  <a:gd name="T47" fmla="*/ 110 h 283"/>
                  <a:gd name="T48" fmla="*/ 77 w 87"/>
                  <a:gd name="T49" fmla="*/ 23 h 283"/>
                  <a:gd name="T50" fmla="*/ 75 w 87"/>
                  <a:gd name="T51" fmla="*/ 23 h 283"/>
                  <a:gd name="T52" fmla="*/ 70 w 87"/>
                  <a:gd name="T53" fmla="*/ 14 h 283"/>
                  <a:gd name="T54" fmla="*/ 72 w 87"/>
                  <a:gd name="T55" fmla="*/ 6 h 283"/>
                  <a:gd name="T56" fmla="*/ 81 w 87"/>
                  <a:gd name="T57" fmla="*/ 1 h 283"/>
                  <a:gd name="T58" fmla="*/ 86 w 87"/>
                  <a:gd name="T59" fmla="*/ 10 h 283"/>
                  <a:gd name="T60" fmla="*/ 84 w 87"/>
                  <a:gd name="T61" fmla="*/ 18 h 283"/>
                  <a:gd name="T62" fmla="*/ 77 w 87"/>
                  <a:gd name="T63" fmla="*/ 23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7" h="283">
                    <a:moveTo>
                      <a:pt x="8" y="283"/>
                    </a:moveTo>
                    <a:cubicBezTo>
                      <a:pt x="7" y="283"/>
                      <a:pt x="7" y="283"/>
                      <a:pt x="6" y="282"/>
                    </a:cubicBezTo>
                    <a:cubicBezTo>
                      <a:pt x="2" y="281"/>
                      <a:pt x="0" y="277"/>
                      <a:pt x="1" y="273"/>
                    </a:cubicBezTo>
                    <a:cubicBezTo>
                      <a:pt x="12" y="230"/>
                      <a:pt x="12" y="230"/>
                      <a:pt x="12" y="230"/>
                    </a:cubicBezTo>
                    <a:cubicBezTo>
                      <a:pt x="13" y="226"/>
                      <a:pt x="17" y="224"/>
                      <a:pt x="21" y="225"/>
                    </a:cubicBezTo>
                    <a:cubicBezTo>
                      <a:pt x="25" y="226"/>
                      <a:pt x="28" y="230"/>
                      <a:pt x="27" y="234"/>
                    </a:cubicBezTo>
                    <a:cubicBezTo>
                      <a:pt x="15" y="277"/>
                      <a:pt x="15" y="277"/>
                      <a:pt x="15" y="277"/>
                    </a:cubicBezTo>
                    <a:cubicBezTo>
                      <a:pt x="14" y="280"/>
                      <a:pt x="11" y="283"/>
                      <a:pt x="8" y="283"/>
                    </a:cubicBezTo>
                    <a:close/>
                    <a:moveTo>
                      <a:pt x="31" y="196"/>
                    </a:moveTo>
                    <a:cubicBezTo>
                      <a:pt x="30" y="196"/>
                      <a:pt x="30" y="196"/>
                      <a:pt x="29" y="196"/>
                    </a:cubicBezTo>
                    <a:cubicBezTo>
                      <a:pt x="25" y="195"/>
                      <a:pt x="23" y="191"/>
                      <a:pt x="24" y="187"/>
                    </a:cubicBezTo>
                    <a:cubicBezTo>
                      <a:pt x="35" y="144"/>
                      <a:pt x="35" y="144"/>
                      <a:pt x="35" y="144"/>
                    </a:cubicBezTo>
                    <a:cubicBezTo>
                      <a:pt x="36" y="140"/>
                      <a:pt x="40" y="137"/>
                      <a:pt x="44" y="138"/>
                    </a:cubicBezTo>
                    <a:cubicBezTo>
                      <a:pt x="48" y="139"/>
                      <a:pt x="51" y="144"/>
                      <a:pt x="50" y="148"/>
                    </a:cubicBezTo>
                    <a:cubicBezTo>
                      <a:pt x="38" y="191"/>
                      <a:pt x="38" y="191"/>
                      <a:pt x="38" y="191"/>
                    </a:cubicBezTo>
                    <a:cubicBezTo>
                      <a:pt x="37" y="194"/>
                      <a:pt x="34" y="196"/>
                      <a:pt x="31" y="196"/>
                    </a:cubicBezTo>
                    <a:close/>
                    <a:moveTo>
                      <a:pt x="54" y="110"/>
                    </a:moveTo>
                    <a:cubicBezTo>
                      <a:pt x="53" y="110"/>
                      <a:pt x="53" y="110"/>
                      <a:pt x="52" y="110"/>
                    </a:cubicBezTo>
                    <a:cubicBezTo>
                      <a:pt x="48" y="109"/>
                      <a:pt x="46" y="104"/>
                      <a:pt x="47" y="101"/>
                    </a:cubicBezTo>
                    <a:cubicBezTo>
                      <a:pt x="58" y="57"/>
                      <a:pt x="58" y="57"/>
                      <a:pt x="58" y="57"/>
                    </a:cubicBezTo>
                    <a:cubicBezTo>
                      <a:pt x="59" y="53"/>
                      <a:pt x="63" y="51"/>
                      <a:pt x="67" y="52"/>
                    </a:cubicBezTo>
                    <a:cubicBezTo>
                      <a:pt x="71" y="53"/>
                      <a:pt x="74" y="57"/>
                      <a:pt x="73" y="61"/>
                    </a:cubicBezTo>
                    <a:cubicBezTo>
                      <a:pt x="61" y="104"/>
                      <a:pt x="61" y="104"/>
                      <a:pt x="61" y="104"/>
                    </a:cubicBezTo>
                    <a:cubicBezTo>
                      <a:pt x="60" y="108"/>
                      <a:pt x="57" y="110"/>
                      <a:pt x="54" y="110"/>
                    </a:cubicBezTo>
                    <a:close/>
                    <a:moveTo>
                      <a:pt x="77" y="23"/>
                    </a:moveTo>
                    <a:cubicBezTo>
                      <a:pt x="76" y="23"/>
                      <a:pt x="76" y="23"/>
                      <a:pt x="75" y="23"/>
                    </a:cubicBezTo>
                    <a:cubicBezTo>
                      <a:pt x="71" y="22"/>
                      <a:pt x="69" y="18"/>
                      <a:pt x="70" y="14"/>
                    </a:cubicBezTo>
                    <a:cubicBezTo>
                      <a:pt x="72" y="6"/>
                      <a:pt x="72" y="6"/>
                      <a:pt x="72" y="6"/>
                    </a:cubicBezTo>
                    <a:cubicBezTo>
                      <a:pt x="73" y="2"/>
                      <a:pt x="77" y="0"/>
                      <a:pt x="81" y="1"/>
                    </a:cubicBezTo>
                    <a:cubicBezTo>
                      <a:pt x="85" y="2"/>
                      <a:pt x="87" y="6"/>
                      <a:pt x="86" y="10"/>
                    </a:cubicBezTo>
                    <a:cubicBezTo>
                      <a:pt x="84" y="18"/>
                      <a:pt x="84" y="18"/>
                      <a:pt x="84" y="18"/>
                    </a:cubicBezTo>
                    <a:cubicBezTo>
                      <a:pt x="83" y="21"/>
                      <a:pt x="80" y="23"/>
                      <a:pt x="77" y="23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96" name="Freeform 917"/>
              <p:cNvSpPr>
                <a:spLocks noEditPoints="1"/>
              </p:cNvSpPr>
              <p:nvPr/>
            </p:nvSpPr>
            <p:spPr bwMode="auto">
              <a:xfrm>
                <a:off x="8371" y="4197"/>
                <a:ext cx="713" cy="665"/>
              </a:xfrm>
              <a:custGeom>
                <a:avLst/>
                <a:gdLst>
                  <a:gd name="T0" fmla="*/ 275 w 283"/>
                  <a:gd name="T1" fmla="*/ 265 h 265"/>
                  <a:gd name="T2" fmla="*/ 270 w 283"/>
                  <a:gd name="T3" fmla="*/ 263 h 265"/>
                  <a:gd name="T4" fmla="*/ 265 w 283"/>
                  <a:gd name="T5" fmla="*/ 258 h 265"/>
                  <a:gd name="T6" fmla="*/ 265 w 283"/>
                  <a:gd name="T7" fmla="*/ 247 h 265"/>
                  <a:gd name="T8" fmla="*/ 275 w 283"/>
                  <a:gd name="T9" fmla="*/ 247 h 265"/>
                  <a:gd name="T10" fmla="*/ 280 w 283"/>
                  <a:gd name="T11" fmla="*/ 252 h 265"/>
                  <a:gd name="T12" fmla="*/ 281 w 283"/>
                  <a:gd name="T13" fmla="*/ 262 h 265"/>
                  <a:gd name="T14" fmla="*/ 275 w 283"/>
                  <a:gd name="T15" fmla="*/ 265 h 265"/>
                  <a:gd name="T16" fmla="*/ 237 w 283"/>
                  <a:gd name="T17" fmla="*/ 229 h 265"/>
                  <a:gd name="T18" fmla="*/ 232 w 283"/>
                  <a:gd name="T19" fmla="*/ 227 h 265"/>
                  <a:gd name="T20" fmla="*/ 200 w 283"/>
                  <a:gd name="T21" fmla="*/ 197 h 265"/>
                  <a:gd name="T22" fmla="*/ 199 w 283"/>
                  <a:gd name="T23" fmla="*/ 186 h 265"/>
                  <a:gd name="T24" fmla="*/ 210 w 283"/>
                  <a:gd name="T25" fmla="*/ 186 h 265"/>
                  <a:gd name="T26" fmla="*/ 242 w 283"/>
                  <a:gd name="T27" fmla="*/ 217 h 265"/>
                  <a:gd name="T28" fmla="*/ 243 w 283"/>
                  <a:gd name="T29" fmla="*/ 227 h 265"/>
                  <a:gd name="T30" fmla="*/ 237 w 283"/>
                  <a:gd name="T31" fmla="*/ 229 h 265"/>
                  <a:gd name="T32" fmla="*/ 172 w 283"/>
                  <a:gd name="T33" fmla="*/ 169 h 265"/>
                  <a:gd name="T34" fmla="*/ 167 w 283"/>
                  <a:gd name="T35" fmla="*/ 167 h 265"/>
                  <a:gd name="T36" fmla="*/ 134 w 283"/>
                  <a:gd name="T37" fmla="*/ 136 h 265"/>
                  <a:gd name="T38" fmla="*/ 134 w 283"/>
                  <a:gd name="T39" fmla="*/ 125 h 265"/>
                  <a:gd name="T40" fmla="*/ 144 w 283"/>
                  <a:gd name="T41" fmla="*/ 125 h 265"/>
                  <a:gd name="T42" fmla="*/ 177 w 283"/>
                  <a:gd name="T43" fmla="*/ 156 h 265"/>
                  <a:gd name="T44" fmla="*/ 177 w 283"/>
                  <a:gd name="T45" fmla="*/ 166 h 265"/>
                  <a:gd name="T46" fmla="*/ 172 w 283"/>
                  <a:gd name="T47" fmla="*/ 169 h 265"/>
                  <a:gd name="T48" fmla="*/ 107 w 283"/>
                  <a:gd name="T49" fmla="*/ 108 h 265"/>
                  <a:gd name="T50" fmla="*/ 102 w 283"/>
                  <a:gd name="T51" fmla="*/ 106 h 265"/>
                  <a:gd name="T52" fmla="*/ 69 w 283"/>
                  <a:gd name="T53" fmla="*/ 75 h 265"/>
                  <a:gd name="T54" fmla="*/ 68 w 283"/>
                  <a:gd name="T55" fmla="*/ 65 h 265"/>
                  <a:gd name="T56" fmla="*/ 79 w 283"/>
                  <a:gd name="T57" fmla="*/ 64 h 265"/>
                  <a:gd name="T58" fmla="*/ 112 w 283"/>
                  <a:gd name="T59" fmla="*/ 95 h 265"/>
                  <a:gd name="T60" fmla="*/ 112 w 283"/>
                  <a:gd name="T61" fmla="*/ 105 h 265"/>
                  <a:gd name="T62" fmla="*/ 107 w 283"/>
                  <a:gd name="T63" fmla="*/ 108 h 265"/>
                  <a:gd name="T64" fmla="*/ 41 w 283"/>
                  <a:gd name="T65" fmla="*/ 47 h 265"/>
                  <a:gd name="T66" fmla="*/ 36 w 283"/>
                  <a:gd name="T67" fmla="*/ 45 h 265"/>
                  <a:gd name="T68" fmla="*/ 4 w 283"/>
                  <a:gd name="T69" fmla="*/ 14 h 265"/>
                  <a:gd name="T70" fmla="*/ 3 w 283"/>
                  <a:gd name="T71" fmla="*/ 4 h 265"/>
                  <a:gd name="T72" fmla="*/ 14 w 283"/>
                  <a:gd name="T73" fmla="*/ 3 h 265"/>
                  <a:gd name="T74" fmla="*/ 46 w 283"/>
                  <a:gd name="T75" fmla="*/ 34 h 265"/>
                  <a:gd name="T76" fmla="*/ 47 w 283"/>
                  <a:gd name="T77" fmla="*/ 44 h 265"/>
                  <a:gd name="T78" fmla="*/ 41 w 283"/>
                  <a:gd name="T79" fmla="*/ 4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83" h="265">
                    <a:moveTo>
                      <a:pt x="275" y="265"/>
                    </a:moveTo>
                    <a:cubicBezTo>
                      <a:pt x="273" y="265"/>
                      <a:pt x="271" y="264"/>
                      <a:pt x="270" y="263"/>
                    </a:cubicBezTo>
                    <a:cubicBezTo>
                      <a:pt x="265" y="258"/>
                      <a:pt x="265" y="258"/>
                      <a:pt x="265" y="258"/>
                    </a:cubicBezTo>
                    <a:cubicBezTo>
                      <a:pt x="262" y="255"/>
                      <a:pt x="262" y="250"/>
                      <a:pt x="265" y="247"/>
                    </a:cubicBezTo>
                    <a:cubicBezTo>
                      <a:pt x="267" y="244"/>
                      <a:pt x="272" y="244"/>
                      <a:pt x="275" y="247"/>
                    </a:cubicBezTo>
                    <a:cubicBezTo>
                      <a:pt x="280" y="252"/>
                      <a:pt x="280" y="252"/>
                      <a:pt x="280" y="252"/>
                    </a:cubicBezTo>
                    <a:cubicBezTo>
                      <a:pt x="283" y="255"/>
                      <a:pt x="283" y="259"/>
                      <a:pt x="281" y="262"/>
                    </a:cubicBezTo>
                    <a:cubicBezTo>
                      <a:pt x="279" y="264"/>
                      <a:pt x="277" y="265"/>
                      <a:pt x="275" y="265"/>
                    </a:cubicBezTo>
                    <a:close/>
                    <a:moveTo>
                      <a:pt x="237" y="229"/>
                    </a:moveTo>
                    <a:cubicBezTo>
                      <a:pt x="236" y="229"/>
                      <a:pt x="234" y="229"/>
                      <a:pt x="232" y="227"/>
                    </a:cubicBezTo>
                    <a:cubicBezTo>
                      <a:pt x="200" y="197"/>
                      <a:pt x="200" y="197"/>
                      <a:pt x="200" y="197"/>
                    </a:cubicBezTo>
                    <a:cubicBezTo>
                      <a:pt x="197" y="194"/>
                      <a:pt x="196" y="189"/>
                      <a:pt x="199" y="186"/>
                    </a:cubicBezTo>
                    <a:cubicBezTo>
                      <a:pt x="202" y="183"/>
                      <a:pt x="207" y="183"/>
                      <a:pt x="210" y="186"/>
                    </a:cubicBezTo>
                    <a:cubicBezTo>
                      <a:pt x="242" y="217"/>
                      <a:pt x="242" y="217"/>
                      <a:pt x="242" y="217"/>
                    </a:cubicBezTo>
                    <a:cubicBezTo>
                      <a:pt x="245" y="219"/>
                      <a:pt x="246" y="224"/>
                      <a:pt x="243" y="227"/>
                    </a:cubicBezTo>
                    <a:cubicBezTo>
                      <a:pt x="241" y="229"/>
                      <a:pt x="239" y="229"/>
                      <a:pt x="237" y="229"/>
                    </a:cubicBezTo>
                    <a:close/>
                    <a:moveTo>
                      <a:pt x="172" y="169"/>
                    </a:moveTo>
                    <a:cubicBezTo>
                      <a:pt x="170" y="169"/>
                      <a:pt x="168" y="168"/>
                      <a:pt x="167" y="167"/>
                    </a:cubicBezTo>
                    <a:cubicBezTo>
                      <a:pt x="134" y="136"/>
                      <a:pt x="134" y="136"/>
                      <a:pt x="134" y="136"/>
                    </a:cubicBezTo>
                    <a:cubicBezTo>
                      <a:pt x="131" y="133"/>
                      <a:pt x="131" y="129"/>
                      <a:pt x="134" y="125"/>
                    </a:cubicBezTo>
                    <a:cubicBezTo>
                      <a:pt x="137" y="122"/>
                      <a:pt x="141" y="122"/>
                      <a:pt x="144" y="125"/>
                    </a:cubicBezTo>
                    <a:cubicBezTo>
                      <a:pt x="177" y="156"/>
                      <a:pt x="177" y="156"/>
                      <a:pt x="177" y="156"/>
                    </a:cubicBezTo>
                    <a:cubicBezTo>
                      <a:pt x="180" y="158"/>
                      <a:pt x="180" y="163"/>
                      <a:pt x="177" y="166"/>
                    </a:cubicBezTo>
                    <a:cubicBezTo>
                      <a:pt x="176" y="168"/>
                      <a:pt x="174" y="169"/>
                      <a:pt x="172" y="169"/>
                    </a:cubicBezTo>
                    <a:close/>
                    <a:moveTo>
                      <a:pt x="107" y="108"/>
                    </a:moveTo>
                    <a:cubicBezTo>
                      <a:pt x="105" y="108"/>
                      <a:pt x="103" y="107"/>
                      <a:pt x="102" y="106"/>
                    </a:cubicBezTo>
                    <a:cubicBezTo>
                      <a:pt x="69" y="75"/>
                      <a:pt x="69" y="75"/>
                      <a:pt x="69" y="75"/>
                    </a:cubicBezTo>
                    <a:cubicBezTo>
                      <a:pt x="66" y="72"/>
                      <a:pt x="66" y="68"/>
                      <a:pt x="68" y="65"/>
                    </a:cubicBezTo>
                    <a:cubicBezTo>
                      <a:pt x="71" y="62"/>
                      <a:pt x="76" y="61"/>
                      <a:pt x="79" y="64"/>
                    </a:cubicBezTo>
                    <a:cubicBezTo>
                      <a:pt x="112" y="95"/>
                      <a:pt x="112" y="95"/>
                      <a:pt x="112" y="95"/>
                    </a:cubicBezTo>
                    <a:cubicBezTo>
                      <a:pt x="115" y="97"/>
                      <a:pt x="115" y="102"/>
                      <a:pt x="112" y="105"/>
                    </a:cubicBezTo>
                    <a:cubicBezTo>
                      <a:pt x="111" y="107"/>
                      <a:pt x="109" y="108"/>
                      <a:pt x="107" y="108"/>
                    </a:cubicBezTo>
                    <a:close/>
                    <a:moveTo>
                      <a:pt x="41" y="47"/>
                    </a:moveTo>
                    <a:cubicBezTo>
                      <a:pt x="39" y="47"/>
                      <a:pt x="38" y="46"/>
                      <a:pt x="36" y="4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0" y="11"/>
                      <a:pt x="0" y="7"/>
                      <a:pt x="3" y="4"/>
                    </a:cubicBezTo>
                    <a:cubicBezTo>
                      <a:pt x="6" y="1"/>
                      <a:pt x="11" y="0"/>
                      <a:pt x="14" y="3"/>
                    </a:cubicBezTo>
                    <a:cubicBezTo>
                      <a:pt x="46" y="34"/>
                      <a:pt x="46" y="34"/>
                      <a:pt x="46" y="34"/>
                    </a:cubicBezTo>
                    <a:cubicBezTo>
                      <a:pt x="49" y="36"/>
                      <a:pt x="50" y="41"/>
                      <a:pt x="47" y="44"/>
                    </a:cubicBezTo>
                    <a:cubicBezTo>
                      <a:pt x="45" y="46"/>
                      <a:pt x="43" y="47"/>
                      <a:pt x="41" y="47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97" name="Freeform 918"/>
              <p:cNvSpPr>
                <a:spLocks noEditPoints="1"/>
              </p:cNvSpPr>
              <p:nvPr/>
            </p:nvSpPr>
            <p:spPr bwMode="auto">
              <a:xfrm>
                <a:off x="8559" y="4015"/>
                <a:ext cx="1045" cy="112"/>
              </a:xfrm>
              <a:custGeom>
                <a:avLst/>
                <a:gdLst>
                  <a:gd name="T0" fmla="*/ 409 w 416"/>
                  <a:gd name="T1" fmla="*/ 45 h 45"/>
                  <a:gd name="T2" fmla="*/ 408 w 416"/>
                  <a:gd name="T3" fmla="*/ 45 h 45"/>
                  <a:gd name="T4" fmla="*/ 364 w 416"/>
                  <a:gd name="T5" fmla="*/ 41 h 45"/>
                  <a:gd name="T6" fmla="*/ 357 w 416"/>
                  <a:gd name="T7" fmla="*/ 33 h 45"/>
                  <a:gd name="T8" fmla="*/ 365 w 416"/>
                  <a:gd name="T9" fmla="*/ 26 h 45"/>
                  <a:gd name="T10" fmla="*/ 409 w 416"/>
                  <a:gd name="T11" fmla="*/ 30 h 45"/>
                  <a:gd name="T12" fmla="*/ 416 w 416"/>
                  <a:gd name="T13" fmla="*/ 38 h 45"/>
                  <a:gd name="T14" fmla="*/ 409 w 416"/>
                  <a:gd name="T15" fmla="*/ 45 h 45"/>
                  <a:gd name="T16" fmla="*/ 319 w 416"/>
                  <a:gd name="T17" fmla="*/ 38 h 45"/>
                  <a:gd name="T18" fmla="*/ 319 w 416"/>
                  <a:gd name="T19" fmla="*/ 38 h 45"/>
                  <a:gd name="T20" fmla="*/ 274 w 416"/>
                  <a:gd name="T21" fmla="*/ 35 h 45"/>
                  <a:gd name="T22" fmla="*/ 267 w 416"/>
                  <a:gd name="T23" fmla="*/ 27 h 45"/>
                  <a:gd name="T24" fmla="*/ 275 w 416"/>
                  <a:gd name="T25" fmla="*/ 20 h 45"/>
                  <a:gd name="T26" fmla="*/ 320 w 416"/>
                  <a:gd name="T27" fmla="*/ 23 h 45"/>
                  <a:gd name="T28" fmla="*/ 327 w 416"/>
                  <a:gd name="T29" fmla="*/ 31 h 45"/>
                  <a:gd name="T30" fmla="*/ 319 w 416"/>
                  <a:gd name="T31" fmla="*/ 38 h 45"/>
                  <a:gd name="T32" fmla="*/ 230 w 416"/>
                  <a:gd name="T33" fmla="*/ 32 h 45"/>
                  <a:gd name="T34" fmla="*/ 230 w 416"/>
                  <a:gd name="T35" fmla="*/ 32 h 45"/>
                  <a:gd name="T36" fmla="*/ 185 w 416"/>
                  <a:gd name="T37" fmla="*/ 28 h 45"/>
                  <a:gd name="T38" fmla="*/ 178 w 416"/>
                  <a:gd name="T39" fmla="*/ 21 h 45"/>
                  <a:gd name="T40" fmla="*/ 186 w 416"/>
                  <a:gd name="T41" fmla="*/ 14 h 45"/>
                  <a:gd name="T42" fmla="*/ 231 w 416"/>
                  <a:gd name="T43" fmla="*/ 17 h 45"/>
                  <a:gd name="T44" fmla="*/ 238 w 416"/>
                  <a:gd name="T45" fmla="*/ 25 h 45"/>
                  <a:gd name="T46" fmla="*/ 230 w 416"/>
                  <a:gd name="T47" fmla="*/ 32 h 45"/>
                  <a:gd name="T48" fmla="*/ 141 w 416"/>
                  <a:gd name="T49" fmla="*/ 25 h 45"/>
                  <a:gd name="T50" fmla="*/ 141 w 416"/>
                  <a:gd name="T51" fmla="*/ 25 h 45"/>
                  <a:gd name="T52" fmla="*/ 96 w 416"/>
                  <a:gd name="T53" fmla="*/ 22 h 45"/>
                  <a:gd name="T54" fmla="*/ 89 w 416"/>
                  <a:gd name="T55" fmla="*/ 14 h 45"/>
                  <a:gd name="T56" fmla="*/ 97 w 416"/>
                  <a:gd name="T57" fmla="*/ 7 h 45"/>
                  <a:gd name="T58" fmla="*/ 142 w 416"/>
                  <a:gd name="T59" fmla="*/ 10 h 45"/>
                  <a:gd name="T60" fmla="*/ 149 w 416"/>
                  <a:gd name="T61" fmla="*/ 18 h 45"/>
                  <a:gd name="T62" fmla="*/ 141 w 416"/>
                  <a:gd name="T63" fmla="*/ 25 h 45"/>
                  <a:gd name="T64" fmla="*/ 52 w 416"/>
                  <a:gd name="T65" fmla="*/ 19 h 45"/>
                  <a:gd name="T66" fmla="*/ 51 w 416"/>
                  <a:gd name="T67" fmla="*/ 19 h 45"/>
                  <a:gd name="T68" fmla="*/ 7 w 416"/>
                  <a:gd name="T69" fmla="*/ 16 h 45"/>
                  <a:gd name="T70" fmla="*/ 0 w 416"/>
                  <a:gd name="T71" fmla="*/ 8 h 45"/>
                  <a:gd name="T72" fmla="*/ 8 w 416"/>
                  <a:gd name="T73" fmla="*/ 1 h 45"/>
                  <a:gd name="T74" fmla="*/ 53 w 416"/>
                  <a:gd name="T75" fmla="*/ 4 h 45"/>
                  <a:gd name="T76" fmla="*/ 59 w 416"/>
                  <a:gd name="T77" fmla="*/ 12 h 45"/>
                  <a:gd name="T78" fmla="*/ 52 w 416"/>
                  <a:gd name="T79" fmla="*/ 1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6" h="45">
                    <a:moveTo>
                      <a:pt x="409" y="45"/>
                    </a:moveTo>
                    <a:cubicBezTo>
                      <a:pt x="408" y="45"/>
                      <a:pt x="408" y="45"/>
                      <a:pt x="408" y="45"/>
                    </a:cubicBezTo>
                    <a:cubicBezTo>
                      <a:pt x="364" y="41"/>
                      <a:pt x="364" y="41"/>
                      <a:pt x="364" y="41"/>
                    </a:cubicBezTo>
                    <a:cubicBezTo>
                      <a:pt x="359" y="41"/>
                      <a:pt x="356" y="37"/>
                      <a:pt x="357" y="33"/>
                    </a:cubicBezTo>
                    <a:cubicBezTo>
                      <a:pt x="357" y="29"/>
                      <a:pt x="361" y="26"/>
                      <a:pt x="365" y="26"/>
                    </a:cubicBezTo>
                    <a:cubicBezTo>
                      <a:pt x="409" y="30"/>
                      <a:pt x="409" y="30"/>
                      <a:pt x="409" y="30"/>
                    </a:cubicBezTo>
                    <a:cubicBezTo>
                      <a:pt x="413" y="30"/>
                      <a:pt x="416" y="34"/>
                      <a:pt x="416" y="38"/>
                    </a:cubicBezTo>
                    <a:cubicBezTo>
                      <a:pt x="416" y="42"/>
                      <a:pt x="413" y="45"/>
                      <a:pt x="409" y="45"/>
                    </a:cubicBezTo>
                    <a:close/>
                    <a:moveTo>
                      <a:pt x="319" y="38"/>
                    </a:moveTo>
                    <a:cubicBezTo>
                      <a:pt x="319" y="38"/>
                      <a:pt x="319" y="38"/>
                      <a:pt x="319" y="38"/>
                    </a:cubicBezTo>
                    <a:cubicBezTo>
                      <a:pt x="274" y="35"/>
                      <a:pt x="274" y="35"/>
                      <a:pt x="274" y="35"/>
                    </a:cubicBezTo>
                    <a:cubicBezTo>
                      <a:pt x="270" y="35"/>
                      <a:pt x="267" y="31"/>
                      <a:pt x="267" y="27"/>
                    </a:cubicBezTo>
                    <a:cubicBezTo>
                      <a:pt x="268" y="23"/>
                      <a:pt x="271" y="20"/>
                      <a:pt x="275" y="20"/>
                    </a:cubicBezTo>
                    <a:cubicBezTo>
                      <a:pt x="320" y="23"/>
                      <a:pt x="320" y="23"/>
                      <a:pt x="320" y="23"/>
                    </a:cubicBezTo>
                    <a:cubicBezTo>
                      <a:pt x="324" y="24"/>
                      <a:pt x="327" y="27"/>
                      <a:pt x="327" y="31"/>
                    </a:cubicBezTo>
                    <a:cubicBezTo>
                      <a:pt x="327" y="35"/>
                      <a:pt x="323" y="38"/>
                      <a:pt x="319" y="38"/>
                    </a:cubicBezTo>
                    <a:close/>
                    <a:moveTo>
                      <a:pt x="230" y="32"/>
                    </a:moveTo>
                    <a:cubicBezTo>
                      <a:pt x="230" y="32"/>
                      <a:pt x="230" y="32"/>
                      <a:pt x="230" y="32"/>
                    </a:cubicBezTo>
                    <a:cubicBezTo>
                      <a:pt x="185" y="28"/>
                      <a:pt x="185" y="28"/>
                      <a:pt x="185" y="28"/>
                    </a:cubicBezTo>
                    <a:cubicBezTo>
                      <a:pt x="181" y="28"/>
                      <a:pt x="178" y="25"/>
                      <a:pt x="178" y="21"/>
                    </a:cubicBezTo>
                    <a:cubicBezTo>
                      <a:pt x="179" y="16"/>
                      <a:pt x="182" y="13"/>
                      <a:pt x="186" y="14"/>
                    </a:cubicBezTo>
                    <a:cubicBezTo>
                      <a:pt x="231" y="17"/>
                      <a:pt x="231" y="17"/>
                      <a:pt x="231" y="17"/>
                    </a:cubicBezTo>
                    <a:cubicBezTo>
                      <a:pt x="235" y="17"/>
                      <a:pt x="238" y="21"/>
                      <a:pt x="238" y="25"/>
                    </a:cubicBezTo>
                    <a:cubicBezTo>
                      <a:pt x="237" y="29"/>
                      <a:pt x="234" y="32"/>
                      <a:pt x="230" y="32"/>
                    </a:cubicBezTo>
                    <a:close/>
                    <a:moveTo>
                      <a:pt x="141" y="25"/>
                    </a:moveTo>
                    <a:cubicBezTo>
                      <a:pt x="141" y="25"/>
                      <a:pt x="141" y="25"/>
                      <a:pt x="141" y="25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2" y="22"/>
                      <a:pt x="89" y="18"/>
                      <a:pt x="89" y="14"/>
                    </a:cubicBezTo>
                    <a:cubicBezTo>
                      <a:pt x="89" y="10"/>
                      <a:pt x="93" y="7"/>
                      <a:pt x="97" y="7"/>
                    </a:cubicBezTo>
                    <a:cubicBezTo>
                      <a:pt x="142" y="10"/>
                      <a:pt x="142" y="10"/>
                      <a:pt x="142" y="10"/>
                    </a:cubicBezTo>
                    <a:cubicBezTo>
                      <a:pt x="146" y="11"/>
                      <a:pt x="149" y="14"/>
                      <a:pt x="149" y="18"/>
                    </a:cubicBezTo>
                    <a:cubicBezTo>
                      <a:pt x="148" y="22"/>
                      <a:pt x="145" y="25"/>
                      <a:pt x="141" y="25"/>
                    </a:cubicBezTo>
                    <a:close/>
                    <a:moveTo>
                      <a:pt x="52" y="19"/>
                    </a:moveTo>
                    <a:cubicBezTo>
                      <a:pt x="52" y="19"/>
                      <a:pt x="52" y="19"/>
                      <a:pt x="51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3" y="15"/>
                      <a:pt x="0" y="12"/>
                      <a:pt x="0" y="8"/>
                    </a:cubicBezTo>
                    <a:cubicBezTo>
                      <a:pt x="0" y="4"/>
                      <a:pt x="4" y="0"/>
                      <a:pt x="8" y="1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57" y="4"/>
                      <a:pt x="60" y="8"/>
                      <a:pt x="59" y="12"/>
                    </a:cubicBezTo>
                    <a:cubicBezTo>
                      <a:pt x="59" y="16"/>
                      <a:pt x="56" y="19"/>
                      <a:pt x="52" y="19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98" name="Freeform 919"/>
              <p:cNvSpPr>
                <a:spLocks noEditPoints="1"/>
              </p:cNvSpPr>
              <p:nvPr/>
            </p:nvSpPr>
            <p:spPr bwMode="auto">
              <a:xfrm>
                <a:off x="10194" y="2640"/>
                <a:ext cx="83" cy="997"/>
              </a:xfrm>
              <a:custGeom>
                <a:avLst/>
                <a:gdLst>
                  <a:gd name="T0" fmla="*/ 25 w 33"/>
                  <a:gd name="T1" fmla="*/ 397 h 397"/>
                  <a:gd name="T2" fmla="*/ 18 w 33"/>
                  <a:gd name="T3" fmla="*/ 390 h 397"/>
                  <a:gd name="T4" fmla="*/ 16 w 33"/>
                  <a:gd name="T5" fmla="*/ 345 h 397"/>
                  <a:gd name="T6" fmla="*/ 23 w 33"/>
                  <a:gd name="T7" fmla="*/ 337 h 397"/>
                  <a:gd name="T8" fmla="*/ 30 w 33"/>
                  <a:gd name="T9" fmla="*/ 344 h 397"/>
                  <a:gd name="T10" fmla="*/ 33 w 33"/>
                  <a:gd name="T11" fmla="*/ 389 h 397"/>
                  <a:gd name="T12" fmla="*/ 25 w 33"/>
                  <a:gd name="T13" fmla="*/ 397 h 397"/>
                  <a:gd name="T14" fmla="*/ 25 w 33"/>
                  <a:gd name="T15" fmla="*/ 397 h 397"/>
                  <a:gd name="T16" fmla="*/ 21 w 33"/>
                  <a:gd name="T17" fmla="*/ 307 h 397"/>
                  <a:gd name="T18" fmla="*/ 14 w 33"/>
                  <a:gd name="T19" fmla="*/ 300 h 397"/>
                  <a:gd name="T20" fmla="*/ 11 w 33"/>
                  <a:gd name="T21" fmla="*/ 256 h 397"/>
                  <a:gd name="T22" fmla="*/ 19 w 33"/>
                  <a:gd name="T23" fmla="*/ 248 h 397"/>
                  <a:gd name="T24" fmla="*/ 26 w 33"/>
                  <a:gd name="T25" fmla="*/ 255 h 397"/>
                  <a:gd name="T26" fmla="*/ 28 w 33"/>
                  <a:gd name="T27" fmla="*/ 300 h 397"/>
                  <a:gd name="T28" fmla="*/ 21 w 33"/>
                  <a:gd name="T29" fmla="*/ 307 h 397"/>
                  <a:gd name="T30" fmla="*/ 21 w 33"/>
                  <a:gd name="T31" fmla="*/ 307 h 397"/>
                  <a:gd name="T32" fmla="*/ 17 w 33"/>
                  <a:gd name="T33" fmla="*/ 218 h 397"/>
                  <a:gd name="T34" fmla="*/ 9 w 33"/>
                  <a:gd name="T35" fmla="*/ 211 h 397"/>
                  <a:gd name="T36" fmla="*/ 7 w 33"/>
                  <a:gd name="T37" fmla="*/ 166 h 397"/>
                  <a:gd name="T38" fmla="*/ 14 w 33"/>
                  <a:gd name="T39" fmla="*/ 159 h 397"/>
                  <a:gd name="T40" fmla="*/ 22 w 33"/>
                  <a:gd name="T41" fmla="*/ 166 h 397"/>
                  <a:gd name="T42" fmla="*/ 24 w 33"/>
                  <a:gd name="T43" fmla="*/ 210 h 397"/>
                  <a:gd name="T44" fmla="*/ 17 w 33"/>
                  <a:gd name="T45" fmla="*/ 218 h 397"/>
                  <a:gd name="T46" fmla="*/ 17 w 33"/>
                  <a:gd name="T47" fmla="*/ 218 h 397"/>
                  <a:gd name="T48" fmla="*/ 13 w 33"/>
                  <a:gd name="T49" fmla="*/ 129 h 397"/>
                  <a:gd name="T50" fmla="*/ 5 w 33"/>
                  <a:gd name="T51" fmla="*/ 122 h 397"/>
                  <a:gd name="T52" fmla="*/ 3 w 33"/>
                  <a:gd name="T53" fmla="*/ 77 h 397"/>
                  <a:gd name="T54" fmla="*/ 10 w 33"/>
                  <a:gd name="T55" fmla="*/ 69 h 397"/>
                  <a:gd name="T56" fmla="*/ 18 w 33"/>
                  <a:gd name="T57" fmla="*/ 76 h 397"/>
                  <a:gd name="T58" fmla="*/ 20 w 33"/>
                  <a:gd name="T59" fmla="*/ 121 h 397"/>
                  <a:gd name="T60" fmla="*/ 13 w 33"/>
                  <a:gd name="T61" fmla="*/ 129 h 397"/>
                  <a:gd name="T62" fmla="*/ 13 w 33"/>
                  <a:gd name="T63" fmla="*/ 129 h 397"/>
                  <a:gd name="T64" fmla="*/ 8 w 33"/>
                  <a:gd name="T65" fmla="*/ 40 h 397"/>
                  <a:gd name="T66" fmla="*/ 1 w 33"/>
                  <a:gd name="T67" fmla="*/ 33 h 397"/>
                  <a:gd name="T68" fmla="*/ 0 w 33"/>
                  <a:gd name="T69" fmla="*/ 8 h 397"/>
                  <a:gd name="T70" fmla="*/ 7 w 33"/>
                  <a:gd name="T71" fmla="*/ 0 h 397"/>
                  <a:gd name="T72" fmla="*/ 15 w 33"/>
                  <a:gd name="T73" fmla="*/ 7 h 397"/>
                  <a:gd name="T74" fmla="*/ 16 w 33"/>
                  <a:gd name="T75" fmla="*/ 32 h 397"/>
                  <a:gd name="T76" fmla="*/ 9 w 33"/>
                  <a:gd name="T77" fmla="*/ 40 h 397"/>
                  <a:gd name="T78" fmla="*/ 8 w 33"/>
                  <a:gd name="T79" fmla="*/ 40 h 3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" h="397">
                    <a:moveTo>
                      <a:pt x="25" y="397"/>
                    </a:moveTo>
                    <a:cubicBezTo>
                      <a:pt x="21" y="397"/>
                      <a:pt x="18" y="394"/>
                      <a:pt x="18" y="390"/>
                    </a:cubicBezTo>
                    <a:cubicBezTo>
                      <a:pt x="16" y="345"/>
                      <a:pt x="16" y="345"/>
                      <a:pt x="16" y="345"/>
                    </a:cubicBezTo>
                    <a:cubicBezTo>
                      <a:pt x="15" y="341"/>
                      <a:pt x="19" y="337"/>
                      <a:pt x="23" y="337"/>
                    </a:cubicBezTo>
                    <a:cubicBezTo>
                      <a:pt x="27" y="337"/>
                      <a:pt x="30" y="340"/>
                      <a:pt x="30" y="344"/>
                    </a:cubicBezTo>
                    <a:cubicBezTo>
                      <a:pt x="33" y="389"/>
                      <a:pt x="33" y="389"/>
                      <a:pt x="33" y="389"/>
                    </a:cubicBezTo>
                    <a:cubicBezTo>
                      <a:pt x="33" y="393"/>
                      <a:pt x="30" y="397"/>
                      <a:pt x="25" y="397"/>
                    </a:cubicBezTo>
                    <a:cubicBezTo>
                      <a:pt x="25" y="397"/>
                      <a:pt x="25" y="397"/>
                      <a:pt x="25" y="397"/>
                    </a:cubicBezTo>
                    <a:close/>
                    <a:moveTo>
                      <a:pt x="21" y="307"/>
                    </a:moveTo>
                    <a:cubicBezTo>
                      <a:pt x="17" y="307"/>
                      <a:pt x="14" y="304"/>
                      <a:pt x="14" y="300"/>
                    </a:cubicBezTo>
                    <a:cubicBezTo>
                      <a:pt x="11" y="256"/>
                      <a:pt x="11" y="256"/>
                      <a:pt x="11" y="256"/>
                    </a:cubicBezTo>
                    <a:cubicBezTo>
                      <a:pt x="11" y="252"/>
                      <a:pt x="14" y="248"/>
                      <a:pt x="19" y="248"/>
                    </a:cubicBezTo>
                    <a:cubicBezTo>
                      <a:pt x="23" y="248"/>
                      <a:pt x="26" y="251"/>
                      <a:pt x="26" y="255"/>
                    </a:cubicBezTo>
                    <a:cubicBezTo>
                      <a:pt x="28" y="300"/>
                      <a:pt x="28" y="300"/>
                      <a:pt x="28" y="300"/>
                    </a:cubicBezTo>
                    <a:cubicBezTo>
                      <a:pt x="29" y="304"/>
                      <a:pt x="25" y="307"/>
                      <a:pt x="21" y="307"/>
                    </a:cubicBezTo>
                    <a:cubicBezTo>
                      <a:pt x="21" y="307"/>
                      <a:pt x="21" y="307"/>
                      <a:pt x="21" y="307"/>
                    </a:cubicBezTo>
                    <a:close/>
                    <a:moveTo>
                      <a:pt x="17" y="218"/>
                    </a:moveTo>
                    <a:cubicBezTo>
                      <a:pt x="13" y="218"/>
                      <a:pt x="10" y="215"/>
                      <a:pt x="9" y="211"/>
                    </a:cubicBezTo>
                    <a:cubicBezTo>
                      <a:pt x="7" y="166"/>
                      <a:pt x="7" y="166"/>
                      <a:pt x="7" y="166"/>
                    </a:cubicBezTo>
                    <a:cubicBezTo>
                      <a:pt x="7" y="162"/>
                      <a:pt x="10" y="159"/>
                      <a:pt x="14" y="159"/>
                    </a:cubicBezTo>
                    <a:cubicBezTo>
                      <a:pt x="18" y="158"/>
                      <a:pt x="22" y="162"/>
                      <a:pt x="22" y="166"/>
                    </a:cubicBezTo>
                    <a:cubicBezTo>
                      <a:pt x="24" y="210"/>
                      <a:pt x="24" y="210"/>
                      <a:pt x="24" y="210"/>
                    </a:cubicBezTo>
                    <a:cubicBezTo>
                      <a:pt x="24" y="215"/>
                      <a:pt x="21" y="218"/>
                      <a:pt x="17" y="218"/>
                    </a:cubicBezTo>
                    <a:cubicBezTo>
                      <a:pt x="17" y="218"/>
                      <a:pt x="17" y="218"/>
                      <a:pt x="17" y="218"/>
                    </a:cubicBezTo>
                    <a:close/>
                    <a:moveTo>
                      <a:pt x="13" y="129"/>
                    </a:moveTo>
                    <a:cubicBezTo>
                      <a:pt x="9" y="129"/>
                      <a:pt x="5" y="126"/>
                      <a:pt x="5" y="122"/>
                    </a:cubicBezTo>
                    <a:cubicBezTo>
                      <a:pt x="3" y="77"/>
                      <a:pt x="3" y="77"/>
                      <a:pt x="3" y="77"/>
                    </a:cubicBezTo>
                    <a:cubicBezTo>
                      <a:pt x="3" y="73"/>
                      <a:pt x="6" y="70"/>
                      <a:pt x="10" y="69"/>
                    </a:cubicBezTo>
                    <a:cubicBezTo>
                      <a:pt x="14" y="69"/>
                      <a:pt x="18" y="72"/>
                      <a:pt x="18" y="76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20" y="125"/>
                      <a:pt x="17" y="129"/>
                      <a:pt x="13" y="129"/>
                    </a:cubicBezTo>
                    <a:cubicBezTo>
                      <a:pt x="13" y="129"/>
                      <a:pt x="13" y="129"/>
                      <a:pt x="13" y="129"/>
                    </a:cubicBezTo>
                    <a:close/>
                    <a:moveTo>
                      <a:pt x="8" y="40"/>
                    </a:moveTo>
                    <a:cubicBezTo>
                      <a:pt x="4" y="40"/>
                      <a:pt x="1" y="37"/>
                      <a:pt x="1" y="33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1" y="0"/>
                      <a:pt x="14" y="3"/>
                      <a:pt x="15" y="7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6" y="36"/>
                      <a:pt x="13" y="39"/>
                      <a:pt x="9" y="40"/>
                    </a:cubicBezTo>
                    <a:cubicBezTo>
                      <a:pt x="9" y="40"/>
                      <a:pt x="8" y="40"/>
                      <a:pt x="8" y="40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99" name="Freeform 920"/>
              <p:cNvSpPr>
                <a:spLocks noEditPoints="1"/>
              </p:cNvSpPr>
              <p:nvPr/>
            </p:nvSpPr>
            <p:spPr bwMode="auto">
              <a:xfrm>
                <a:off x="8754" y="2097"/>
                <a:ext cx="1053" cy="57"/>
              </a:xfrm>
              <a:custGeom>
                <a:avLst/>
                <a:gdLst>
                  <a:gd name="T0" fmla="*/ 410 w 418"/>
                  <a:gd name="T1" fmla="*/ 23 h 23"/>
                  <a:gd name="T2" fmla="*/ 410 w 418"/>
                  <a:gd name="T3" fmla="*/ 23 h 23"/>
                  <a:gd name="T4" fmla="*/ 365 w 418"/>
                  <a:gd name="T5" fmla="*/ 22 h 23"/>
                  <a:gd name="T6" fmla="*/ 358 w 418"/>
                  <a:gd name="T7" fmla="*/ 14 h 23"/>
                  <a:gd name="T8" fmla="*/ 366 w 418"/>
                  <a:gd name="T9" fmla="*/ 7 h 23"/>
                  <a:gd name="T10" fmla="*/ 410 w 418"/>
                  <a:gd name="T11" fmla="*/ 8 h 23"/>
                  <a:gd name="T12" fmla="*/ 418 w 418"/>
                  <a:gd name="T13" fmla="*/ 15 h 23"/>
                  <a:gd name="T14" fmla="*/ 410 w 418"/>
                  <a:gd name="T15" fmla="*/ 23 h 23"/>
                  <a:gd name="T16" fmla="*/ 321 w 418"/>
                  <a:gd name="T17" fmla="*/ 19 h 23"/>
                  <a:gd name="T18" fmla="*/ 321 w 418"/>
                  <a:gd name="T19" fmla="*/ 19 h 23"/>
                  <a:gd name="T20" fmla="*/ 276 w 418"/>
                  <a:gd name="T21" fmla="*/ 19 h 23"/>
                  <a:gd name="T22" fmla="*/ 269 w 418"/>
                  <a:gd name="T23" fmla="*/ 12 h 23"/>
                  <a:gd name="T24" fmla="*/ 276 w 418"/>
                  <a:gd name="T25" fmla="*/ 5 h 23"/>
                  <a:gd name="T26" fmla="*/ 321 w 418"/>
                  <a:gd name="T27" fmla="*/ 6 h 23"/>
                  <a:gd name="T28" fmla="*/ 328 w 418"/>
                  <a:gd name="T29" fmla="*/ 12 h 23"/>
                  <a:gd name="T30" fmla="*/ 321 w 418"/>
                  <a:gd name="T31" fmla="*/ 19 h 23"/>
                  <a:gd name="T32" fmla="*/ 231 w 418"/>
                  <a:gd name="T33" fmla="*/ 19 h 23"/>
                  <a:gd name="T34" fmla="*/ 231 w 418"/>
                  <a:gd name="T35" fmla="*/ 19 h 23"/>
                  <a:gd name="T36" fmla="*/ 187 w 418"/>
                  <a:gd name="T37" fmla="*/ 18 h 23"/>
                  <a:gd name="T38" fmla="*/ 179 w 418"/>
                  <a:gd name="T39" fmla="*/ 10 h 23"/>
                  <a:gd name="T40" fmla="*/ 187 w 418"/>
                  <a:gd name="T41" fmla="*/ 3 h 23"/>
                  <a:gd name="T42" fmla="*/ 187 w 418"/>
                  <a:gd name="T43" fmla="*/ 3 h 23"/>
                  <a:gd name="T44" fmla="*/ 231 w 418"/>
                  <a:gd name="T45" fmla="*/ 4 h 23"/>
                  <a:gd name="T46" fmla="*/ 239 w 418"/>
                  <a:gd name="T47" fmla="*/ 12 h 23"/>
                  <a:gd name="T48" fmla="*/ 231 w 418"/>
                  <a:gd name="T49" fmla="*/ 19 h 23"/>
                  <a:gd name="T50" fmla="*/ 142 w 418"/>
                  <a:gd name="T51" fmla="*/ 15 h 23"/>
                  <a:gd name="T52" fmla="*/ 142 w 418"/>
                  <a:gd name="T53" fmla="*/ 15 h 23"/>
                  <a:gd name="T54" fmla="*/ 97 w 418"/>
                  <a:gd name="T55" fmla="*/ 15 h 23"/>
                  <a:gd name="T56" fmla="*/ 90 w 418"/>
                  <a:gd name="T57" fmla="*/ 8 h 23"/>
                  <a:gd name="T58" fmla="*/ 97 w 418"/>
                  <a:gd name="T59" fmla="*/ 1 h 23"/>
                  <a:gd name="T60" fmla="*/ 142 w 418"/>
                  <a:gd name="T61" fmla="*/ 2 h 23"/>
                  <a:gd name="T62" fmla="*/ 149 w 418"/>
                  <a:gd name="T63" fmla="*/ 9 h 23"/>
                  <a:gd name="T64" fmla="*/ 142 w 418"/>
                  <a:gd name="T65" fmla="*/ 15 h 23"/>
                  <a:gd name="T66" fmla="*/ 53 w 418"/>
                  <a:gd name="T67" fmla="*/ 15 h 23"/>
                  <a:gd name="T68" fmla="*/ 52 w 418"/>
                  <a:gd name="T69" fmla="*/ 15 h 23"/>
                  <a:gd name="T70" fmla="*/ 8 w 418"/>
                  <a:gd name="T71" fmla="*/ 14 h 23"/>
                  <a:gd name="T72" fmla="*/ 0 w 418"/>
                  <a:gd name="T73" fmla="*/ 7 h 23"/>
                  <a:gd name="T74" fmla="*/ 8 w 418"/>
                  <a:gd name="T75" fmla="*/ 0 h 23"/>
                  <a:gd name="T76" fmla="*/ 53 w 418"/>
                  <a:gd name="T77" fmla="*/ 1 h 23"/>
                  <a:gd name="T78" fmla="*/ 60 w 418"/>
                  <a:gd name="T79" fmla="*/ 8 h 23"/>
                  <a:gd name="T80" fmla="*/ 53 w 418"/>
                  <a:gd name="T81" fmla="*/ 1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18" h="23">
                    <a:moveTo>
                      <a:pt x="410" y="23"/>
                    </a:moveTo>
                    <a:cubicBezTo>
                      <a:pt x="410" y="23"/>
                      <a:pt x="410" y="23"/>
                      <a:pt x="410" y="23"/>
                    </a:cubicBezTo>
                    <a:cubicBezTo>
                      <a:pt x="365" y="22"/>
                      <a:pt x="365" y="22"/>
                      <a:pt x="365" y="22"/>
                    </a:cubicBezTo>
                    <a:cubicBezTo>
                      <a:pt x="361" y="22"/>
                      <a:pt x="358" y="18"/>
                      <a:pt x="358" y="14"/>
                    </a:cubicBezTo>
                    <a:cubicBezTo>
                      <a:pt x="358" y="10"/>
                      <a:pt x="362" y="7"/>
                      <a:pt x="366" y="7"/>
                    </a:cubicBezTo>
                    <a:cubicBezTo>
                      <a:pt x="410" y="8"/>
                      <a:pt x="410" y="8"/>
                      <a:pt x="410" y="8"/>
                    </a:cubicBezTo>
                    <a:cubicBezTo>
                      <a:pt x="414" y="8"/>
                      <a:pt x="418" y="11"/>
                      <a:pt x="418" y="15"/>
                    </a:cubicBezTo>
                    <a:cubicBezTo>
                      <a:pt x="417" y="19"/>
                      <a:pt x="414" y="23"/>
                      <a:pt x="410" y="23"/>
                    </a:cubicBezTo>
                    <a:close/>
                    <a:moveTo>
                      <a:pt x="321" y="19"/>
                    </a:moveTo>
                    <a:cubicBezTo>
                      <a:pt x="321" y="19"/>
                      <a:pt x="321" y="19"/>
                      <a:pt x="321" y="19"/>
                    </a:cubicBezTo>
                    <a:cubicBezTo>
                      <a:pt x="276" y="19"/>
                      <a:pt x="276" y="19"/>
                      <a:pt x="276" y="19"/>
                    </a:cubicBezTo>
                    <a:cubicBezTo>
                      <a:pt x="272" y="19"/>
                      <a:pt x="269" y="16"/>
                      <a:pt x="269" y="12"/>
                    </a:cubicBezTo>
                    <a:cubicBezTo>
                      <a:pt x="269" y="8"/>
                      <a:pt x="272" y="5"/>
                      <a:pt x="276" y="5"/>
                    </a:cubicBezTo>
                    <a:cubicBezTo>
                      <a:pt x="321" y="6"/>
                      <a:pt x="321" y="6"/>
                      <a:pt x="321" y="6"/>
                    </a:cubicBezTo>
                    <a:cubicBezTo>
                      <a:pt x="325" y="6"/>
                      <a:pt x="328" y="8"/>
                      <a:pt x="328" y="12"/>
                    </a:cubicBezTo>
                    <a:cubicBezTo>
                      <a:pt x="328" y="17"/>
                      <a:pt x="325" y="19"/>
                      <a:pt x="321" y="19"/>
                    </a:cubicBezTo>
                    <a:close/>
                    <a:moveTo>
                      <a:pt x="231" y="19"/>
                    </a:moveTo>
                    <a:cubicBezTo>
                      <a:pt x="231" y="19"/>
                      <a:pt x="231" y="19"/>
                      <a:pt x="231" y="19"/>
                    </a:cubicBezTo>
                    <a:cubicBezTo>
                      <a:pt x="187" y="18"/>
                      <a:pt x="187" y="18"/>
                      <a:pt x="187" y="18"/>
                    </a:cubicBezTo>
                    <a:cubicBezTo>
                      <a:pt x="182" y="18"/>
                      <a:pt x="179" y="15"/>
                      <a:pt x="179" y="10"/>
                    </a:cubicBezTo>
                    <a:cubicBezTo>
                      <a:pt x="179" y="6"/>
                      <a:pt x="183" y="3"/>
                      <a:pt x="187" y="3"/>
                    </a:cubicBezTo>
                    <a:cubicBezTo>
                      <a:pt x="187" y="3"/>
                      <a:pt x="187" y="3"/>
                      <a:pt x="187" y="3"/>
                    </a:cubicBezTo>
                    <a:cubicBezTo>
                      <a:pt x="231" y="4"/>
                      <a:pt x="231" y="4"/>
                      <a:pt x="231" y="4"/>
                    </a:cubicBezTo>
                    <a:cubicBezTo>
                      <a:pt x="236" y="4"/>
                      <a:pt x="239" y="8"/>
                      <a:pt x="239" y="12"/>
                    </a:cubicBezTo>
                    <a:cubicBezTo>
                      <a:pt x="239" y="16"/>
                      <a:pt x="235" y="19"/>
                      <a:pt x="231" y="19"/>
                    </a:cubicBezTo>
                    <a:close/>
                    <a:moveTo>
                      <a:pt x="142" y="15"/>
                    </a:moveTo>
                    <a:cubicBezTo>
                      <a:pt x="142" y="15"/>
                      <a:pt x="142" y="15"/>
                      <a:pt x="142" y="15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3" y="15"/>
                      <a:pt x="90" y="12"/>
                      <a:pt x="90" y="8"/>
                    </a:cubicBezTo>
                    <a:cubicBezTo>
                      <a:pt x="90" y="4"/>
                      <a:pt x="93" y="1"/>
                      <a:pt x="97" y="1"/>
                    </a:cubicBezTo>
                    <a:cubicBezTo>
                      <a:pt x="142" y="2"/>
                      <a:pt x="142" y="2"/>
                      <a:pt x="142" y="2"/>
                    </a:cubicBezTo>
                    <a:cubicBezTo>
                      <a:pt x="146" y="2"/>
                      <a:pt x="150" y="5"/>
                      <a:pt x="149" y="9"/>
                    </a:cubicBezTo>
                    <a:cubicBezTo>
                      <a:pt x="149" y="13"/>
                      <a:pt x="146" y="15"/>
                      <a:pt x="142" y="15"/>
                    </a:cubicBezTo>
                    <a:close/>
                    <a:moveTo>
                      <a:pt x="53" y="15"/>
                    </a:moveTo>
                    <a:cubicBezTo>
                      <a:pt x="53" y="15"/>
                      <a:pt x="53" y="15"/>
                      <a:pt x="52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4" y="14"/>
                      <a:pt x="0" y="11"/>
                      <a:pt x="0" y="7"/>
                    </a:cubicBezTo>
                    <a:cubicBezTo>
                      <a:pt x="1" y="3"/>
                      <a:pt x="4" y="0"/>
                      <a:pt x="8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7" y="1"/>
                      <a:pt x="60" y="4"/>
                      <a:pt x="60" y="8"/>
                    </a:cubicBezTo>
                    <a:cubicBezTo>
                      <a:pt x="60" y="12"/>
                      <a:pt x="57" y="15"/>
                      <a:pt x="53" y="15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100" name="Freeform 921"/>
              <p:cNvSpPr>
                <a:spLocks noEditPoints="1"/>
              </p:cNvSpPr>
              <p:nvPr/>
            </p:nvSpPr>
            <p:spPr bwMode="auto">
              <a:xfrm>
                <a:off x="10609" y="2397"/>
                <a:ext cx="328" cy="465"/>
              </a:xfrm>
              <a:custGeom>
                <a:avLst/>
                <a:gdLst>
                  <a:gd name="T0" fmla="*/ 122 w 130"/>
                  <a:gd name="T1" fmla="*/ 185 h 185"/>
                  <a:gd name="T2" fmla="*/ 115 w 130"/>
                  <a:gd name="T3" fmla="*/ 182 h 185"/>
                  <a:gd name="T4" fmla="*/ 102 w 130"/>
                  <a:gd name="T5" fmla="*/ 162 h 185"/>
                  <a:gd name="T6" fmla="*/ 104 w 130"/>
                  <a:gd name="T7" fmla="*/ 151 h 185"/>
                  <a:gd name="T8" fmla="*/ 114 w 130"/>
                  <a:gd name="T9" fmla="*/ 153 h 185"/>
                  <a:gd name="T10" fmla="*/ 128 w 130"/>
                  <a:gd name="T11" fmla="*/ 174 h 185"/>
                  <a:gd name="T12" fmla="*/ 126 w 130"/>
                  <a:gd name="T13" fmla="*/ 184 h 185"/>
                  <a:gd name="T14" fmla="*/ 122 w 130"/>
                  <a:gd name="T15" fmla="*/ 185 h 185"/>
                  <a:gd name="T16" fmla="*/ 83 w 130"/>
                  <a:gd name="T17" fmla="*/ 128 h 185"/>
                  <a:gd name="T18" fmla="*/ 77 w 130"/>
                  <a:gd name="T19" fmla="*/ 124 h 185"/>
                  <a:gd name="T20" fmla="*/ 52 w 130"/>
                  <a:gd name="T21" fmla="*/ 87 h 185"/>
                  <a:gd name="T22" fmla="*/ 54 w 130"/>
                  <a:gd name="T23" fmla="*/ 77 h 185"/>
                  <a:gd name="T24" fmla="*/ 65 w 130"/>
                  <a:gd name="T25" fmla="*/ 79 h 185"/>
                  <a:gd name="T26" fmla="*/ 89 w 130"/>
                  <a:gd name="T27" fmla="*/ 116 h 185"/>
                  <a:gd name="T28" fmla="*/ 87 w 130"/>
                  <a:gd name="T29" fmla="*/ 126 h 185"/>
                  <a:gd name="T30" fmla="*/ 83 w 130"/>
                  <a:gd name="T31" fmla="*/ 128 h 185"/>
                  <a:gd name="T32" fmla="*/ 34 w 130"/>
                  <a:gd name="T33" fmla="*/ 53 h 185"/>
                  <a:gd name="T34" fmla="*/ 27 w 130"/>
                  <a:gd name="T35" fmla="*/ 50 h 185"/>
                  <a:gd name="T36" fmla="*/ 3 w 130"/>
                  <a:gd name="T37" fmla="*/ 13 h 185"/>
                  <a:gd name="T38" fmla="*/ 5 w 130"/>
                  <a:gd name="T39" fmla="*/ 3 h 185"/>
                  <a:gd name="T40" fmla="*/ 15 w 130"/>
                  <a:gd name="T41" fmla="*/ 5 h 185"/>
                  <a:gd name="T42" fmla="*/ 40 w 130"/>
                  <a:gd name="T43" fmla="*/ 42 h 185"/>
                  <a:gd name="T44" fmla="*/ 38 w 130"/>
                  <a:gd name="T45" fmla="*/ 52 h 185"/>
                  <a:gd name="T46" fmla="*/ 34 w 130"/>
                  <a:gd name="T47" fmla="*/ 53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0" h="185">
                    <a:moveTo>
                      <a:pt x="122" y="185"/>
                    </a:moveTo>
                    <a:cubicBezTo>
                      <a:pt x="119" y="185"/>
                      <a:pt x="117" y="184"/>
                      <a:pt x="115" y="182"/>
                    </a:cubicBezTo>
                    <a:cubicBezTo>
                      <a:pt x="102" y="162"/>
                      <a:pt x="102" y="162"/>
                      <a:pt x="102" y="162"/>
                    </a:cubicBezTo>
                    <a:cubicBezTo>
                      <a:pt x="99" y="158"/>
                      <a:pt x="100" y="154"/>
                      <a:pt x="104" y="151"/>
                    </a:cubicBezTo>
                    <a:cubicBezTo>
                      <a:pt x="107" y="149"/>
                      <a:pt x="112" y="150"/>
                      <a:pt x="114" y="153"/>
                    </a:cubicBezTo>
                    <a:cubicBezTo>
                      <a:pt x="128" y="174"/>
                      <a:pt x="128" y="174"/>
                      <a:pt x="128" y="174"/>
                    </a:cubicBezTo>
                    <a:cubicBezTo>
                      <a:pt x="130" y="177"/>
                      <a:pt x="129" y="182"/>
                      <a:pt x="126" y="184"/>
                    </a:cubicBezTo>
                    <a:cubicBezTo>
                      <a:pt x="124" y="185"/>
                      <a:pt x="123" y="185"/>
                      <a:pt x="122" y="185"/>
                    </a:cubicBezTo>
                    <a:close/>
                    <a:moveTo>
                      <a:pt x="83" y="128"/>
                    </a:moveTo>
                    <a:cubicBezTo>
                      <a:pt x="81" y="128"/>
                      <a:pt x="78" y="127"/>
                      <a:pt x="77" y="124"/>
                    </a:cubicBezTo>
                    <a:cubicBezTo>
                      <a:pt x="52" y="87"/>
                      <a:pt x="52" y="87"/>
                      <a:pt x="52" y="87"/>
                    </a:cubicBezTo>
                    <a:cubicBezTo>
                      <a:pt x="50" y="84"/>
                      <a:pt x="51" y="79"/>
                      <a:pt x="54" y="77"/>
                    </a:cubicBezTo>
                    <a:cubicBezTo>
                      <a:pt x="58" y="75"/>
                      <a:pt x="62" y="76"/>
                      <a:pt x="65" y="79"/>
                    </a:cubicBezTo>
                    <a:cubicBezTo>
                      <a:pt x="89" y="116"/>
                      <a:pt x="89" y="116"/>
                      <a:pt x="89" y="116"/>
                    </a:cubicBezTo>
                    <a:cubicBezTo>
                      <a:pt x="92" y="120"/>
                      <a:pt x="91" y="124"/>
                      <a:pt x="87" y="126"/>
                    </a:cubicBezTo>
                    <a:cubicBezTo>
                      <a:pt x="86" y="127"/>
                      <a:pt x="85" y="128"/>
                      <a:pt x="83" y="128"/>
                    </a:cubicBezTo>
                    <a:close/>
                    <a:moveTo>
                      <a:pt x="34" y="53"/>
                    </a:moveTo>
                    <a:cubicBezTo>
                      <a:pt x="31" y="53"/>
                      <a:pt x="29" y="52"/>
                      <a:pt x="27" y="50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9"/>
                      <a:pt x="1" y="5"/>
                      <a:pt x="5" y="3"/>
                    </a:cubicBezTo>
                    <a:cubicBezTo>
                      <a:pt x="8" y="0"/>
                      <a:pt x="13" y="1"/>
                      <a:pt x="15" y="5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42" y="45"/>
                      <a:pt x="41" y="50"/>
                      <a:pt x="38" y="52"/>
                    </a:cubicBezTo>
                    <a:cubicBezTo>
                      <a:pt x="36" y="53"/>
                      <a:pt x="35" y="53"/>
                      <a:pt x="34" y="53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101" name="Freeform 922"/>
              <p:cNvSpPr>
                <a:spLocks noEditPoints="1"/>
              </p:cNvSpPr>
              <p:nvPr/>
            </p:nvSpPr>
            <p:spPr bwMode="auto">
              <a:xfrm>
                <a:off x="10921" y="4335"/>
                <a:ext cx="805" cy="102"/>
              </a:xfrm>
              <a:custGeom>
                <a:avLst/>
                <a:gdLst>
                  <a:gd name="T0" fmla="*/ 313 w 320"/>
                  <a:gd name="T1" fmla="*/ 41 h 41"/>
                  <a:gd name="T2" fmla="*/ 312 w 320"/>
                  <a:gd name="T3" fmla="*/ 41 h 41"/>
                  <a:gd name="T4" fmla="*/ 274 w 320"/>
                  <a:gd name="T5" fmla="*/ 37 h 41"/>
                  <a:gd name="T6" fmla="*/ 268 w 320"/>
                  <a:gd name="T7" fmla="*/ 29 h 41"/>
                  <a:gd name="T8" fmla="*/ 276 w 320"/>
                  <a:gd name="T9" fmla="*/ 22 h 41"/>
                  <a:gd name="T10" fmla="*/ 313 w 320"/>
                  <a:gd name="T11" fmla="*/ 26 h 41"/>
                  <a:gd name="T12" fmla="*/ 320 w 320"/>
                  <a:gd name="T13" fmla="*/ 34 h 41"/>
                  <a:gd name="T14" fmla="*/ 313 w 320"/>
                  <a:gd name="T15" fmla="*/ 41 h 41"/>
                  <a:gd name="T16" fmla="*/ 230 w 320"/>
                  <a:gd name="T17" fmla="*/ 34 h 41"/>
                  <a:gd name="T18" fmla="*/ 230 w 320"/>
                  <a:gd name="T19" fmla="*/ 34 h 41"/>
                  <a:gd name="T20" fmla="*/ 185 w 320"/>
                  <a:gd name="T21" fmla="*/ 30 h 41"/>
                  <a:gd name="T22" fmla="*/ 178 w 320"/>
                  <a:gd name="T23" fmla="*/ 22 h 41"/>
                  <a:gd name="T24" fmla="*/ 187 w 320"/>
                  <a:gd name="T25" fmla="*/ 15 h 41"/>
                  <a:gd name="T26" fmla="*/ 231 w 320"/>
                  <a:gd name="T27" fmla="*/ 19 h 41"/>
                  <a:gd name="T28" fmla="*/ 238 w 320"/>
                  <a:gd name="T29" fmla="*/ 27 h 41"/>
                  <a:gd name="T30" fmla="*/ 230 w 320"/>
                  <a:gd name="T31" fmla="*/ 34 h 41"/>
                  <a:gd name="T32" fmla="*/ 141 w 320"/>
                  <a:gd name="T33" fmla="*/ 26 h 41"/>
                  <a:gd name="T34" fmla="*/ 141 w 320"/>
                  <a:gd name="T35" fmla="*/ 26 h 41"/>
                  <a:gd name="T36" fmla="*/ 96 w 320"/>
                  <a:gd name="T37" fmla="*/ 22 h 41"/>
                  <a:gd name="T38" fmla="*/ 89 w 320"/>
                  <a:gd name="T39" fmla="*/ 14 h 41"/>
                  <a:gd name="T40" fmla="*/ 97 w 320"/>
                  <a:gd name="T41" fmla="*/ 8 h 41"/>
                  <a:gd name="T42" fmla="*/ 142 w 320"/>
                  <a:gd name="T43" fmla="*/ 11 h 41"/>
                  <a:gd name="T44" fmla="*/ 149 w 320"/>
                  <a:gd name="T45" fmla="*/ 19 h 41"/>
                  <a:gd name="T46" fmla="*/ 141 w 320"/>
                  <a:gd name="T47" fmla="*/ 26 h 41"/>
                  <a:gd name="T48" fmla="*/ 52 w 320"/>
                  <a:gd name="T49" fmla="*/ 19 h 41"/>
                  <a:gd name="T50" fmla="*/ 52 w 320"/>
                  <a:gd name="T51" fmla="*/ 19 h 41"/>
                  <a:gd name="T52" fmla="*/ 7 w 320"/>
                  <a:gd name="T53" fmla="*/ 15 h 41"/>
                  <a:gd name="T54" fmla="*/ 0 w 320"/>
                  <a:gd name="T55" fmla="*/ 7 h 41"/>
                  <a:gd name="T56" fmla="*/ 8 w 320"/>
                  <a:gd name="T57" fmla="*/ 0 h 41"/>
                  <a:gd name="T58" fmla="*/ 53 w 320"/>
                  <a:gd name="T59" fmla="*/ 4 h 41"/>
                  <a:gd name="T60" fmla="*/ 60 w 320"/>
                  <a:gd name="T61" fmla="*/ 12 h 41"/>
                  <a:gd name="T62" fmla="*/ 52 w 320"/>
                  <a:gd name="T6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0" h="41">
                    <a:moveTo>
                      <a:pt x="313" y="41"/>
                    </a:moveTo>
                    <a:cubicBezTo>
                      <a:pt x="313" y="41"/>
                      <a:pt x="312" y="41"/>
                      <a:pt x="312" y="41"/>
                    </a:cubicBezTo>
                    <a:cubicBezTo>
                      <a:pt x="274" y="37"/>
                      <a:pt x="274" y="37"/>
                      <a:pt x="274" y="37"/>
                    </a:cubicBezTo>
                    <a:cubicBezTo>
                      <a:pt x="270" y="37"/>
                      <a:pt x="267" y="33"/>
                      <a:pt x="268" y="29"/>
                    </a:cubicBezTo>
                    <a:cubicBezTo>
                      <a:pt x="268" y="25"/>
                      <a:pt x="272" y="22"/>
                      <a:pt x="276" y="22"/>
                    </a:cubicBezTo>
                    <a:cubicBezTo>
                      <a:pt x="313" y="26"/>
                      <a:pt x="313" y="26"/>
                      <a:pt x="313" y="26"/>
                    </a:cubicBezTo>
                    <a:cubicBezTo>
                      <a:pt x="317" y="26"/>
                      <a:pt x="320" y="30"/>
                      <a:pt x="320" y="34"/>
                    </a:cubicBezTo>
                    <a:cubicBezTo>
                      <a:pt x="320" y="38"/>
                      <a:pt x="317" y="41"/>
                      <a:pt x="313" y="41"/>
                    </a:cubicBezTo>
                    <a:close/>
                    <a:moveTo>
                      <a:pt x="230" y="34"/>
                    </a:moveTo>
                    <a:cubicBezTo>
                      <a:pt x="230" y="34"/>
                      <a:pt x="230" y="34"/>
                      <a:pt x="230" y="34"/>
                    </a:cubicBezTo>
                    <a:cubicBezTo>
                      <a:pt x="185" y="30"/>
                      <a:pt x="185" y="30"/>
                      <a:pt x="185" y="30"/>
                    </a:cubicBezTo>
                    <a:cubicBezTo>
                      <a:pt x="181" y="30"/>
                      <a:pt x="178" y="26"/>
                      <a:pt x="178" y="22"/>
                    </a:cubicBezTo>
                    <a:cubicBezTo>
                      <a:pt x="179" y="18"/>
                      <a:pt x="182" y="15"/>
                      <a:pt x="187" y="15"/>
                    </a:cubicBezTo>
                    <a:cubicBezTo>
                      <a:pt x="231" y="19"/>
                      <a:pt x="231" y="19"/>
                      <a:pt x="231" y="19"/>
                    </a:cubicBezTo>
                    <a:cubicBezTo>
                      <a:pt x="235" y="19"/>
                      <a:pt x="238" y="23"/>
                      <a:pt x="238" y="27"/>
                    </a:cubicBezTo>
                    <a:cubicBezTo>
                      <a:pt x="238" y="31"/>
                      <a:pt x="234" y="34"/>
                      <a:pt x="230" y="34"/>
                    </a:cubicBezTo>
                    <a:close/>
                    <a:moveTo>
                      <a:pt x="141" y="26"/>
                    </a:moveTo>
                    <a:cubicBezTo>
                      <a:pt x="141" y="26"/>
                      <a:pt x="141" y="26"/>
                      <a:pt x="141" y="26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2" y="22"/>
                      <a:pt x="89" y="18"/>
                      <a:pt x="89" y="14"/>
                    </a:cubicBezTo>
                    <a:cubicBezTo>
                      <a:pt x="90" y="10"/>
                      <a:pt x="93" y="7"/>
                      <a:pt x="97" y="8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46" y="12"/>
                      <a:pt x="149" y="15"/>
                      <a:pt x="149" y="19"/>
                    </a:cubicBezTo>
                    <a:cubicBezTo>
                      <a:pt x="148" y="23"/>
                      <a:pt x="145" y="26"/>
                      <a:pt x="141" y="26"/>
                    </a:cubicBezTo>
                    <a:close/>
                    <a:moveTo>
                      <a:pt x="52" y="19"/>
                    </a:moveTo>
                    <a:cubicBezTo>
                      <a:pt x="52" y="19"/>
                      <a:pt x="52" y="19"/>
                      <a:pt x="52" y="19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3" y="15"/>
                      <a:pt x="0" y="11"/>
                      <a:pt x="0" y="7"/>
                    </a:cubicBezTo>
                    <a:cubicBezTo>
                      <a:pt x="1" y="3"/>
                      <a:pt x="4" y="0"/>
                      <a:pt x="8" y="0"/>
                    </a:cubicBezTo>
                    <a:cubicBezTo>
                      <a:pt x="53" y="4"/>
                      <a:pt x="53" y="4"/>
                      <a:pt x="53" y="4"/>
                    </a:cubicBezTo>
                    <a:cubicBezTo>
                      <a:pt x="57" y="4"/>
                      <a:pt x="60" y="8"/>
                      <a:pt x="60" y="12"/>
                    </a:cubicBezTo>
                    <a:cubicBezTo>
                      <a:pt x="59" y="16"/>
                      <a:pt x="56" y="19"/>
                      <a:pt x="52" y="19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102" name="Freeform 923"/>
              <p:cNvSpPr>
                <a:spLocks noEditPoints="1"/>
              </p:cNvSpPr>
              <p:nvPr/>
            </p:nvSpPr>
            <p:spPr bwMode="auto">
              <a:xfrm>
                <a:off x="11924" y="4860"/>
                <a:ext cx="140" cy="317"/>
              </a:xfrm>
              <a:custGeom>
                <a:avLst/>
                <a:gdLst>
                  <a:gd name="T0" fmla="*/ 9 w 55"/>
                  <a:gd name="T1" fmla="*/ 126 h 126"/>
                  <a:gd name="T2" fmla="*/ 6 w 55"/>
                  <a:gd name="T3" fmla="*/ 126 h 126"/>
                  <a:gd name="T4" fmla="*/ 1 w 55"/>
                  <a:gd name="T5" fmla="*/ 116 h 126"/>
                  <a:gd name="T6" fmla="*/ 10 w 55"/>
                  <a:gd name="T7" fmla="*/ 91 h 126"/>
                  <a:gd name="T8" fmla="*/ 20 w 55"/>
                  <a:gd name="T9" fmla="*/ 86 h 126"/>
                  <a:gd name="T10" fmla="*/ 25 w 55"/>
                  <a:gd name="T11" fmla="*/ 95 h 126"/>
                  <a:gd name="T12" fmla="*/ 16 w 55"/>
                  <a:gd name="T13" fmla="*/ 121 h 126"/>
                  <a:gd name="T14" fmla="*/ 9 w 55"/>
                  <a:gd name="T15" fmla="*/ 126 h 126"/>
                  <a:gd name="T16" fmla="*/ 32 w 55"/>
                  <a:gd name="T17" fmla="*/ 58 h 126"/>
                  <a:gd name="T18" fmla="*/ 30 w 55"/>
                  <a:gd name="T19" fmla="*/ 58 h 126"/>
                  <a:gd name="T20" fmla="*/ 25 w 55"/>
                  <a:gd name="T21" fmla="*/ 48 h 126"/>
                  <a:gd name="T22" fmla="*/ 40 w 55"/>
                  <a:gd name="T23" fmla="*/ 6 h 126"/>
                  <a:gd name="T24" fmla="*/ 49 w 55"/>
                  <a:gd name="T25" fmla="*/ 2 h 126"/>
                  <a:gd name="T26" fmla="*/ 54 w 55"/>
                  <a:gd name="T27" fmla="*/ 11 h 126"/>
                  <a:gd name="T28" fmla="*/ 39 w 55"/>
                  <a:gd name="T29" fmla="*/ 53 h 126"/>
                  <a:gd name="T30" fmla="*/ 32 w 55"/>
                  <a:gd name="T31" fmla="*/ 58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5" h="126">
                    <a:moveTo>
                      <a:pt x="9" y="126"/>
                    </a:moveTo>
                    <a:cubicBezTo>
                      <a:pt x="8" y="126"/>
                      <a:pt x="7" y="126"/>
                      <a:pt x="6" y="126"/>
                    </a:cubicBezTo>
                    <a:cubicBezTo>
                      <a:pt x="2" y="124"/>
                      <a:pt x="0" y="120"/>
                      <a:pt x="1" y="116"/>
                    </a:cubicBezTo>
                    <a:cubicBezTo>
                      <a:pt x="10" y="91"/>
                      <a:pt x="10" y="91"/>
                      <a:pt x="10" y="91"/>
                    </a:cubicBezTo>
                    <a:cubicBezTo>
                      <a:pt x="12" y="87"/>
                      <a:pt x="16" y="85"/>
                      <a:pt x="20" y="86"/>
                    </a:cubicBezTo>
                    <a:cubicBezTo>
                      <a:pt x="24" y="87"/>
                      <a:pt x="26" y="92"/>
                      <a:pt x="25" y="95"/>
                    </a:cubicBezTo>
                    <a:cubicBezTo>
                      <a:pt x="16" y="121"/>
                      <a:pt x="16" y="121"/>
                      <a:pt x="16" y="121"/>
                    </a:cubicBezTo>
                    <a:cubicBezTo>
                      <a:pt x="14" y="124"/>
                      <a:pt x="12" y="126"/>
                      <a:pt x="9" y="126"/>
                    </a:cubicBezTo>
                    <a:close/>
                    <a:moveTo>
                      <a:pt x="32" y="58"/>
                    </a:moveTo>
                    <a:cubicBezTo>
                      <a:pt x="31" y="58"/>
                      <a:pt x="31" y="58"/>
                      <a:pt x="30" y="58"/>
                    </a:cubicBezTo>
                    <a:cubicBezTo>
                      <a:pt x="26" y="56"/>
                      <a:pt x="24" y="52"/>
                      <a:pt x="25" y="48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1" y="2"/>
                      <a:pt x="46" y="0"/>
                      <a:pt x="49" y="2"/>
                    </a:cubicBezTo>
                    <a:cubicBezTo>
                      <a:pt x="53" y="3"/>
                      <a:pt x="55" y="7"/>
                      <a:pt x="54" y="11"/>
                    </a:cubicBezTo>
                    <a:cubicBezTo>
                      <a:pt x="39" y="53"/>
                      <a:pt x="39" y="53"/>
                      <a:pt x="39" y="53"/>
                    </a:cubicBezTo>
                    <a:cubicBezTo>
                      <a:pt x="38" y="56"/>
                      <a:pt x="35" y="58"/>
                      <a:pt x="32" y="58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103" name="Freeform 924"/>
              <p:cNvSpPr>
                <a:spLocks noEditPoints="1"/>
              </p:cNvSpPr>
              <p:nvPr/>
            </p:nvSpPr>
            <p:spPr bwMode="auto">
              <a:xfrm>
                <a:off x="10359" y="4975"/>
                <a:ext cx="243" cy="565"/>
              </a:xfrm>
              <a:custGeom>
                <a:avLst/>
                <a:gdLst>
                  <a:gd name="T0" fmla="*/ 87 w 96"/>
                  <a:gd name="T1" fmla="*/ 225 h 225"/>
                  <a:gd name="T2" fmla="*/ 80 w 96"/>
                  <a:gd name="T3" fmla="*/ 220 h 225"/>
                  <a:gd name="T4" fmla="*/ 64 w 96"/>
                  <a:gd name="T5" fmla="*/ 178 h 225"/>
                  <a:gd name="T6" fmla="*/ 69 w 96"/>
                  <a:gd name="T7" fmla="*/ 168 h 225"/>
                  <a:gd name="T8" fmla="*/ 78 w 96"/>
                  <a:gd name="T9" fmla="*/ 173 h 225"/>
                  <a:gd name="T10" fmla="*/ 94 w 96"/>
                  <a:gd name="T11" fmla="*/ 214 h 225"/>
                  <a:gd name="T12" fmla="*/ 90 w 96"/>
                  <a:gd name="T13" fmla="*/ 224 h 225"/>
                  <a:gd name="T14" fmla="*/ 87 w 96"/>
                  <a:gd name="T15" fmla="*/ 225 h 225"/>
                  <a:gd name="T16" fmla="*/ 56 w 96"/>
                  <a:gd name="T17" fmla="*/ 141 h 225"/>
                  <a:gd name="T18" fmla="*/ 49 w 96"/>
                  <a:gd name="T19" fmla="*/ 136 h 225"/>
                  <a:gd name="T20" fmla="*/ 33 w 96"/>
                  <a:gd name="T21" fmla="*/ 94 h 225"/>
                  <a:gd name="T22" fmla="*/ 37 w 96"/>
                  <a:gd name="T23" fmla="*/ 85 h 225"/>
                  <a:gd name="T24" fmla="*/ 47 w 96"/>
                  <a:gd name="T25" fmla="*/ 89 h 225"/>
                  <a:gd name="T26" fmla="*/ 63 w 96"/>
                  <a:gd name="T27" fmla="*/ 131 h 225"/>
                  <a:gd name="T28" fmla="*/ 58 w 96"/>
                  <a:gd name="T29" fmla="*/ 140 h 225"/>
                  <a:gd name="T30" fmla="*/ 56 w 96"/>
                  <a:gd name="T31" fmla="*/ 141 h 225"/>
                  <a:gd name="T32" fmla="*/ 24 w 96"/>
                  <a:gd name="T33" fmla="*/ 57 h 225"/>
                  <a:gd name="T34" fmla="*/ 17 w 96"/>
                  <a:gd name="T35" fmla="*/ 53 h 225"/>
                  <a:gd name="T36" fmla="*/ 1 w 96"/>
                  <a:gd name="T37" fmla="*/ 11 h 225"/>
                  <a:gd name="T38" fmla="*/ 6 w 96"/>
                  <a:gd name="T39" fmla="*/ 1 h 225"/>
                  <a:gd name="T40" fmla="*/ 15 w 96"/>
                  <a:gd name="T41" fmla="*/ 5 h 225"/>
                  <a:gd name="T42" fmla="*/ 31 w 96"/>
                  <a:gd name="T43" fmla="*/ 47 h 225"/>
                  <a:gd name="T44" fmla="*/ 27 w 96"/>
                  <a:gd name="T45" fmla="*/ 57 h 225"/>
                  <a:gd name="T46" fmla="*/ 24 w 96"/>
                  <a:gd name="T47" fmla="*/ 57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6" h="225">
                    <a:moveTo>
                      <a:pt x="87" y="225"/>
                    </a:moveTo>
                    <a:cubicBezTo>
                      <a:pt x="84" y="225"/>
                      <a:pt x="81" y="223"/>
                      <a:pt x="80" y="220"/>
                    </a:cubicBezTo>
                    <a:cubicBezTo>
                      <a:pt x="64" y="178"/>
                      <a:pt x="64" y="178"/>
                      <a:pt x="64" y="178"/>
                    </a:cubicBezTo>
                    <a:cubicBezTo>
                      <a:pt x="63" y="174"/>
                      <a:pt x="65" y="170"/>
                      <a:pt x="69" y="168"/>
                    </a:cubicBezTo>
                    <a:cubicBezTo>
                      <a:pt x="73" y="167"/>
                      <a:pt x="77" y="169"/>
                      <a:pt x="78" y="173"/>
                    </a:cubicBezTo>
                    <a:cubicBezTo>
                      <a:pt x="94" y="214"/>
                      <a:pt x="94" y="214"/>
                      <a:pt x="94" y="214"/>
                    </a:cubicBezTo>
                    <a:cubicBezTo>
                      <a:pt x="96" y="218"/>
                      <a:pt x="94" y="223"/>
                      <a:pt x="90" y="224"/>
                    </a:cubicBezTo>
                    <a:cubicBezTo>
                      <a:pt x="89" y="224"/>
                      <a:pt x="88" y="225"/>
                      <a:pt x="87" y="225"/>
                    </a:cubicBezTo>
                    <a:close/>
                    <a:moveTo>
                      <a:pt x="56" y="141"/>
                    </a:moveTo>
                    <a:cubicBezTo>
                      <a:pt x="53" y="141"/>
                      <a:pt x="50" y="139"/>
                      <a:pt x="49" y="136"/>
                    </a:cubicBezTo>
                    <a:cubicBezTo>
                      <a:pt x="33" y="94"/>
                      <a:pt x="33" y="94"/>
                      <a:pt x="33" y="94"/>
                    </a:cubicBezTo>
                    <a:cubicBezTo>
                      <a:pt x="31" y="90"/>
                      <a:pt x="33" y="86"/>
                      <a:pt x="37" y="85"/>
                    </a:cubicBezTo>
                    <a:cubicBezTo>
                      <a:pt x="41" y="83"/>
                      <a:pt x="45" y="85"/>
                      <a:pt x="47" y="89"/>
                    </a:cubicBezTo>
                    <a:cubicBezTo>
                      <a:pt x="63" y="131"/>
                      <a:pt x="63" y="131"/>
                      <a:pt x="63" y="131"/>
                    </a:cubicBezTo>
                    <a:cubicBezTo>
                      <a:pt x="64" y="135"/>
                      <a:pt x="62" y="139"/>
                      <a:pt x="58" y="140"/>
                    </a:cubicBezTo>
                    <a:cubicBezTo>
                      <a:pt x="57" y="141"/>
                      <a:pt x="56" y="141"/>
                      <a:pt x="56" y="141"/>
                    </a:cubicBezTo>
                    <a:close/>
                    <a:moveTo>
                      <a:pt x="24" y="57"/>
                    </a:moveTo>
                    <a:cubicBezTo>
                      <a:pt x="21" y="57"/>
                      <a:pt x="18" y="56"/>
                      <a:pt x="17" y="53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7"/>
                      <a:pt x="2" y="3"/>
                      <a:pt x="6" y="1"/>
                    </a:cubicBezTo>
                    <a:cubicBezTo>
                      <a:pt x="9" y="0"/>
                      <a:pt x="14" y="2"/>
                      <a:pt x="15" y="5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2" y="51"/>
                      <a:pt x="30" y="55"/>
                      <a:pt x="27" y="57"/>
                    </a:cubicBezTo>
                    <a:cubicBezTo>
                      <a:pt x="26" y="57"/>
                      <a:pt x="25" y="57"/>
                      <a:pt x="24" y="57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104" name="Freeform 925"/>
              <p:cNvSpPr>
                <a:spLocks noEditPoints="1"/>
              </p:cNvSpPr>
              <p:nvPr/>
            </p:nvSpPr>
            <p:spPr bwMode="auto">
              <a:xfrm>
                <a:off x="9631" y="5373"/>
                <a:ext cx="528" cy="320"/>
              </a:xfrm>
              <a:custGeom>
                <a:avLst/>
                <a:gdLst>
                  <a:gd name="T0" fmla="*/ 202 w 210"/>
                  <a:gd name="T1" fmla="*/ 128 h 128"/>
                  <a:gd name="T2" fmla="*/ 198 w 210"/>
                  <a:gd name="T3" fmla="*/ 127 h 128"/>
                  <a:gd name="T4" fmla="*/ 159 w 210"/>
                  <a:gd name="T5" fmla="*/ 104 h 128"/>
                  <a:gd name="T6" fmla="*/ 156 w 210"/>
                  <a:gd name="T7" fmla="*/ 94 h 128"/>
                  <a:gd name="T8" fmla="*/ 167 w 210"/>
                  <a:gd name="T9" fmla="*/ 91 h 128"/>
                  <a:gd name="T10" fmla="*/ 205 w 210"/>
                  <a:gd name="T11" fmla="*/ 114 h 128"/>
                  <a:gd name="T12" fmla="*/ 208 w 210"/>
                  <a:gd name="T13" fmla="*/ 124 h 128"/>
                  <a:gd name="T14" fmla="*/ 202 w 210"/>
                  <a:gd name="T15" fmla="*/ 128 h 128"/>
                  <a:gd name="T16" fmla="*/ 124 w 210"/>
                  <a:gd name="T17" fmla="*/ 83 h 128"/>
                  <a:gd name="T18" fmla="*/ 121 w 210"/>
                  <a:gd name="T19" fmla="*/ 82 h 128"/>
                  <a:gd name="T20" fmla="*/ 82 w 210"/>
                  <a:gd name="T21" fmla="*/ 59 h 128"/>
                  <a:gd name="T22" fmla="*/ 79 w 210"/>
                  <a:gd name="T23" fmla="*/ 49 h 128"/>
                  <a:gd name="T24" fmla="*/ 89 w 210"/>
                  <a:gd name="T25" fmla="*/ 46 h 128"/>
                  <a:gd name="T26" fmla="*/ 128 w 210"/>
                  <a:gd name="T27" fmla="*/ 69 h 128"/>
                  <a:gd name="T28" fmla="*/ 131 w 210"/>
                  <a:gd name="T29" fmla="*/ 79 h 128"/>
                  <a:gd name="T30" fmla="*/ 124 w 210"/>
                  <a:gd name="T31" fmla="*/ 83 h 128"/>
                  <a:gd name="T32" fmla="*/ 47 w 210"/>
                  <a:gd name="T33" fmla="*/ 38 h 128"/>
                  <a:gd name="T34" fmla="*/ 43 w 210"/>
                  <a:gd name="T35" fmla="*/ 37 h 128"/>
                  <a:gd name="T36" fmla="*/ 5 w 210"/>
                  <a:gd name="T37" fmla="*/ 14 h 128"/>
                  <a:gd name="T38" fmla="*/ 2 w 210"/>
                  <a:gd name="T39" fmla="*/ 4 h 128"/>
                  <a:gd name="T40" fmla="*/ 12 w 210"/>
                  <a:gd name="T41" fmla="*/ 2 h 128"/>
                  <a:gd name="T42" fmla="*/ 51 w 210"/>
                  <a:gd name="T43" fmla="*/ 24 h 128"/>
                  <a:gd name="T44" fmla="*/ 53 w 210"/>
                  <a:gd name="T45" fmla="*/ 34 h 128"/>
                  <a:gd name="T46" fmla="*/ 47 w 210"/>
                  <a:gd name="T47" fmla="*/ 3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10" h="128">
                    <a:moveTo>
                      <a:pt x="202" y="128"/>
                    </a:moveTo>
                    <a:cubicBezTo>
                      <a:pt x="200" y="128"/>
                      <a:pt x="199" y="127"/>
                      <a:pt x="198" y="127"/>
                    </a:cubicBezTo>
                    <a:cubicBezTo>
                      <a:pt x="159" y="104"/>
                      <a:pt x="159" y="104"/>
                      <a:pt x="159" y="104"/>
                    </a:cubicBezTo>
                    <a:cubicBezTo>
                      <a:pt x="156" y="102"/>
                      <a:pt x="154" y="97"/>
                      <a:pt x="156" y="94"/>
                    </a:cubicBezTo>
                    <a:cubicBezTo>
                      <a:pt x="159" y="90"/>
                      <a:pt x="163" y="89"/>
                      <a:pt x="167" y="91"/>
                    </a:cubicBezTo>
                    <a:cubicBezTo>
                      <a:pt x="205" y="114"/>
                      <a:pt x="205" y="114"/>
                      <a:pt x="205" y="114"/>
                    </a:cubicBezTo>
                    <a:cubicBezTo>
                      <a:pt x="209" y="116"/>
                      <a:pt x="210" y="120"/>
                      <a:pt x="208" y="124"/>
                    </a:cubicBezTo>
                    <a:cubicBezTo>
                      <a:pt x="207" y="126"/>
                      <a:pt x="204" y="128"/>
                      <a:pt x="202" y="128"/>
                    </a:cubicBezTo>
                    <a:close/>
                    <a:moveTo>
                      <a:pt x="124" y="83"/>
                    </a:moveTo>
                    <a:cubicBezTo>
                      <a:pt x="123" y="83"/>
                      <a:pt x="122" y="82"/>
                      <a:pt x="121" y="82"/>
                    </a:cubicBezTo>
                    <a:cubicBezTo>
                      <a:pt x="82" y="59"/>
                      <a:pt x="82" y="59"/>
                      <a:pt x="82" y="59"/>
                    </a:cubicBezTo>
                    <a:cubicBezTo>
                      <a:pt x="78" y="57"/>
                      <a:pt x="77" y="53"/>
                      <a:pt x="79" y="49"/>
                    </a:cubicBezTo>
                    <a:cubicBezTo>
                      <a:pt x="81" y="46"/>
                      <a:pt x="86" y="44"/>
                      <a:pt x="89" y="46"/>
                    </a:cubicBezTo>
                    <a:cubicBezTo>
                      <a:pt x="128" y="69"/>
                      <a:pt x="128" y="69"/>
                      <a:pt x="128" y="69"/>
                    </a:cubicBezTo>
                    <a:cubicBezTo>
                      <a:pt x="132" y="71"/>
                      <a:pt x="133" y="75"/>
                      <a:pt x="131" y="79"/>
                    </a:cubicBezTo>
                    <a:cubicBezTo>
                      <a:pt x="129" y="81"/>
                      <a:pt x="127" y="83"/>
                      <a:pt x="124" y="83"/>
                    </a:cubicBezTo>
                    <a:close/>
                    <a:moveTo>
                      <a:pt x="47" y="38"/>
                    </a:moveTo>
                    <a:cubicBezTo>
                      <a:pt x="46" y="38"/>
                      <a:pt x="44" y="38"/>
                      <a:pt x="43" y="37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1" y="12"/>
                      <a:pt x="0" y="8"/>
                      <a:pt x="2" y="4"/>
                    </a:cubicBezTo>
                    <a:cubicBezTo>
                      <a:pt x="4" y="1"/>
                      <a:pt x="8" y="0"/>
                      <a:pt x="12" y="2"/>
                    </a:cubicBezTo>
                    <a:cubicBezTo>
                      <a:pt x="51" y="24"/>
                      <a:pt x="51" y="24"/>
                      <a:pt x="51" y="24"/>
                    </a:cubicBezTo>
                    <a:cubicBezTo>
                      <a:pt x="54" y="26"/>
                      <a:pt x="55" y="31"/>
                      <a:pt x="53" y="34"/>
                    </a:cubicBezTo>
                    <a:cubicBezTo>
                      <a:pt x="52" y="37"/>
                      <a:pt x="50" y="38"/>
                      <a:pt x="47" y="38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105" name="Freeform 926"/>
              <p:cNvSpPr>
                <a:spLocks noEditPoints="1"/>
              </p:cNvSpPr>
              <p:nvPr/>
            </p:nvSpPr>
            <p:spPr bwMode="auto">
              <a:xfrm>
                <a:off x="11081" y="5673"/>
                <a:ext cx="350" cy="180"/>
              </a:xfrm>
              <a:custGeom>
                <a:avLst/>
                <a:gdLst>
                  <a:gd name="T0" fmla="*/ 8 w 139"/>
                  <a:gd name="T1" fmla="*/ 71 h 71"/>
                  <a:gd name="T2" fmla="*/ 2 w 139"/>
                  <a:gd name="T3" fmla="*/ 66 h 71"/>
                  <a:gd name="T4" fmla="*/ 5 w 139"/>
                  <a:gd name="T5" fmla="*/ 57 h 71"/>
                  <a:gd name="T6" fmla="*/ 46 w 139"/>
                  <a:gd name="T7" fmla="*/ 38 h 71"/>
                  <a:gd name="T8" fmla="*/ 56 w 139"/>
                  <a:gd name="T9" fmla="*/ 42 h 71"/>
                  <a:gd name="T10" fmla="*/ 52 w 139"/>
                  <a:gd name="T11" fmla="*/ 52 h 71"/>
                  <a:gd name="T12" fmla="*/ 12 w 139"/>
                  <a:gd name="T13" fmla="*/ 70 h 71"/>
                  <a:gd name="T14" fmla="*/ 8 w 139"/>
                  <a:gd name="T15" fmla="*/ 71 h 71"/>
                  <a:gd name="T16" fmla="*/ 90 w 139"/>
                  <a:gd name="T17" fmla="*/ 34 h 71"/>
                  <a:gd name="T18" fmla="*/ 83 w 139"/>
                  <a:gd name="T19" fmla="*/ 30 h 71"/>
                  <a:gd name="T20" fmla="*/ 87 w 139"/>
                  <a:gd name="T21" fmla="*/ 20 h 71"/>
                  <a:gd name="T22" fmla="*/ 128 w 139"/>
                  <a:gd name="T23" fmla="*/ 2 h 71"/>
                  <a:gd name="T24" fmla="*/ 138 w 139"/>
                  <a:gd name="T25" fmla="*/ 5 h 71"/>
                  <a:gd name="T26" fmla="*/ 134 w 139"/>
                  <a:gd name="T27" fmla="*/ 15 h 71"/>
                  <a:gd name="T28" fmla="*/ 93 w 139"/>
                  <a:gd name="T29" fmla="*/ 34 h 71"/>
                  <a:gd name="T30" fmla="*/ 90 w 139"/>
                  <a:gd name="T31" fmla="*/ 3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39" h="71">
                    <a:moveTo>
                      <a:pt x="8" y="71"/>
                    </a:moveTo>
                    <a:cubicBezTo>
                      <a:pt x="6" y="71"/>
                      <a:pt x="3" y="69"/>
                      <a:pt x="2" y="66"/>
                    </a:cubicBezTo>
                    <a:cubicBezTo>
                      <a:pt x="0" y="63"/>
                      <a:pt x="2" y="58"/>
                      <a:pt x="5" y="57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50" y="37"/>
                      <a:pt x="54" y="38"/>
                      <a:pt x="56" y="42"/>
                    </a:cubicBezTo>
                    <a:cubicBezTo>
                      <a:pt x="58" y="46"/>
                      <a:pt x="56" y="50"/>
                      <a:pt x="52" y="52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1" y="71"/>
                      <a:pt x="10" y="71"/>
                      <a:pt x="8" y="71"/>
                    </a:cubicBezTo>
                    <a:close/>
                    <a:moveTo>
                      <a:pt x="90" y="34"/>
                    </a:moveTo>
                    <a:cubicBezTo>
                      <a:pt x="87" y="34"/>
                      <a:pt x="84" y="33"/>
                      <a:pt x="83" y="30"/>
                    </a:cubicBezTo>
                    <a:cubicBezTo>
                      <a:pt x="82" y="26"/>
                      <a:pt x="83" y="22"/>
                      <a:pt x="87" y="20"/>
                    </a:cubicBezTo>
                    <a:cubicBezTo>
                      <a:pt x="128" y="2"/>
                      <a:pt x="128" y="2"/>
                      <a:pt x="128" y="2"/>
                    </a:cubicBezTo>
                    <a:cubicBezTo>
                      <a:pt x="132" y="0"/>
                      <a:pt x="136" y="2"/>
                      <a:pt x="138" y="5"/>
                    </a:cubicBezTo>
                    <a:cubicBezTo>
                      <a:pt x="139" y="9"/>
                      <a:pt x="138" y="14"/>
                      <a:pt x="134" y="15"/>
                    </a:cubicBezTo>
                    <a:cubicBezTo>
                      <a:pt x="93" y="34"/>
                      <a:pt x="93" y="34"/>
                      <a:pt x="93" y="34"/>
                    </a:cubicBezTo>
                    <a:cubicBezTo>
                      <a:pt x="92" y="34"/>
                      <a:pt x="91" y="34"/>
                      <a:pt x="90" y="34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106" name="Freeform 927"/>
              <p:cNvSpPr>
                <a:spLocks noEditPoints="1"/>
              </p:cNvSpPr>
              <p:nvPr/>
            </p:nvSpPr>
            <p:spPr bwMode="auto">
              <a:xfrm>
                <a:off x="7941" y="5145"/>
                <a:ext cx="220" cy="572"/>
              </a:xfrm>
              <a:custGeom>
                <a:avLst/>
                <a:gdLst>
                  <a:gd name="T0" fmla="*/ 79 w 87"/>
                  <a:gd name="T1" fmla="*/ 228 h 228"/>
                  <a:gd name="T2" fmla="*/ 71 w 87"/>
                  <a:gd name="T3" fmla="*/ 223 h 228"/>
                  <a:gd name="T4" fmla="*/ 57 w 87"/>
                  <a:gd name="T5" fmla="*/ 180 h 228"/>
                  <a:gd name="T6" fmla="*/ 62 w 87"/>
                  <a:gd name="T7" fmla="*/ 171 h 228"/>
                  <a:gd name="T8" fmla="*/ 71 w 87"/>
                  <a:gd name="T9" fmla="*/ 176 h 228"/>
                  <a:gd name="T10" fmla="*/ 86 w 87"/>
                  <a:gd name="T11" fmla="*/ 218 h 228"/>
                  <a:gd name="T12" fmla="*/ 81 w 87"/>
                  <a:gd name="T13" fmla="*/ 227 h 228"/>
                  <a:gd name="T14" fmla="*/ 79 w 87"/>
                  <a:gd name="T15" fmla="*/ 228 h 228"/>
                  <a:gd name="T16" fmla="*/ 50 w 87"/>
                  <a:gd name="T17" fmla="*/ 143 h 228"/>
                  <a:gd name="T18" fmla="*/ 43 w 87"/>
                  <a:gd name="T19" fmla="*/ 138 h 228"/>
                  <a:gd name="T20" fmla="*/ 29 w 87"/>
                  <a:gd name="T21" fmla="*/ 95 h 228"/>
                  <a:gd name="T22" fmla="*/ 34 w 87"/>
                  <a:gd name="T23" fmla="*/ 86 h 228"/>
                  <a:gd name="T24" fmla="*/ 43 w 87"/>
                  <a:gd name="T25" fmla="*/ 91 h 228"/>
                  <a:gd name="T26" fmla="*/ 57 w 87"/>
                  <a:gd name="T27" fmla="*/ 133 h 228"/>
                  <a:gd name="T28" fmla="*/ 53 w 87"/>
                  <a:gd name="T29" fmla="*/ 143 h 228"/>
                  <a:gd name="T30" fmla="*/ 50 w 87"/>
                  <a:gd name="T31" fmla="*/ 143 h 228"/>
                  <a:gd name="T32" fmla="*/ 22 w 87"/>
                  <a:gd name="T33" fmla="*/ 58 h 228"/>
                  <a:gd name="T34" fmla="*/ 15 w 87"/>
                  <a:gd name="T35" fmla="*/ 53 h 228"/>
                  <a:gd name="T36" fmla="*/ 1 w 87"/>
                  <a:gd name="T37" fmla="*/ 11 h 228"/>
                  <a:gd name="T38" fmla="*/ 6 w 87"/>
                  <a:gd name="T39" fmla="*/ 1 h 228"/>
                  <a:gd name="T40" fmla="*/ 15 w 87"/>
                  <a:gd name="T41" fmla="*/ 6 h 228"/>
                  <a:gd name="T42" fmla="*/ 29 w 87"/>
                  <a:gd name="T43" fmla="*/ 48 h 228"/>
                  <a:gd name="T44" fmla="*/ 24 w 87"/>
                  <a:gd name="T45" fmla="*/ 58 h 228"/>
                  <a:gd name="T46" fmla="*/ 22 w 87"/>
                  <a:gd name="T47" fmla="*/ 5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7" h="228">
                    <a:moveTo>
                      <a:pt x="79" y="228"/>
                    </a:moveTo>
                    <a:cubicBezTo>
                      <a:pt x="75" y="228"/>
                      <a:pt x="73" y="226"/>
                      <a:pt x="71" y="223"/>
                    </a:cubicBezTo>
                    <a:cubicBezTo>
                      <a:pt x="57" y="180"/>
                      <a:pt x="57" y="180"/>
                      <a:pt x="57" y="180"/>
                    </a:cubicBezTo>
                    <a:cubicBezTo>
                      <a:pt x="56" y="176"/>
                      <a:pt x="58" y="172"/>
                      <a:pt x="62" y="171"/>
                    </a:cubicBezTo>
                    <a:cubicBezTo>
                      <a:pt x="66" y="170"/>
                      <a:pt x="70" y="172"/>
                      <a:pt x="71" y="176"/>
                    </a:cubicBezTo>
                    <a:cubicBezTo>
                      <a:pt x="86" y="218"/>
                      <a:pt x="86" y="218"/>
                      <a:pt x="86" y="218"/>
                    </a:cubicBezTo>
                    <a:cubicBezTo>
                      <a:pt x="87" y="222"/>
                      <a:pt x="85" y="226"/>
                      <a:pt x="81" y="227"/>
                    </a:cubicBezTo>
                    <a:cubicBezTo>
                      <a:pt x="80" y="228"/>
                      <a:pt x="79" y="228"/>
                      <a:pt x="79" y="228"/>
                    </a:cubicBezTo>
                    <a:close/>
                    <a:moveTo>
                      <a:pt x="50" y="143"/>
                    </a:moveTo>
                    <a:cubicBezTo>
                      <a:pt x="47" y="143"/>
                      <a:pt x="44" y="141"/>
                      <a:pt x="43" y="138"/>
                    </a:cubicBezTo>
                    <a:cubicBezTo>
                      <a:pt x="29" y="95"/>
                      <a:pt x="29" y="95"/>
                      <a:pt x="29" y="95"/>
                    </a:cubicBezTo>
                    <a:cubicBezTo>
                      <a:pt x="28" y="92"/>
                      <a:pt x="30" y="87"/>
                      <a:pt x="34" y="86"/>
                    </a:cubicBezTo>
                    <a:cubicBezTo>
                      <a:pt x="38" y="85"/>
                      <a:pt x="42" y="87"/>
                      <a:pt x="43" y="91"/>
                    </a:cubicBezTo>
                    <a:cubicBezTo>
                      <a:pt x="57" y="133"/>
                      <a:pt x="57" y="133"/>
                      <a:pt x="57" y="133"/>
                    </a:cubicBezTo>
                    <a:cubicBezTo>
                      <a:pt x="59" y="137"/>
                      <a:pt x="57" y="141"/>
                      <a:pt x="53" y="143"/>
                    </a:cubicBezTo>
                    <a:cubicBezTo>
                      <a:pt x="52" y="143"/>
                      <a:pt x="51" y="143"/>
                      <a:pt x="50" y="143"/>
                    </a:cubicBezTo>
                    <a:close/>
                    <a:moveTo>
                      <a:pt x="22" y="58"/>
                    </a:moveTo>
                    <a:cubicBezTo>
                      <a:pt x="19" y="58"/>
                      <a:pt x="16" y="56"/>
                      <a:pt x="15" y="53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7"/>
                      <a:pt x="2" y="3"/>
                      <a:pt x="6" y="1"/>
                    </a:cubicBezTo>
                    <a:cubicBezTo>
                      <a:pt x="9" y="0"/>
                      <a:pt x="14" y="2"/>
                      <a:pt x="15" y="6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0" y="52"/>
                      <a:pt x="28" y="56"/>
                      <a:pt x="24" y="58"/>
                    </a:cubicBezTo>
                    <a:cubicBezTo>
                      <a:pt x="24" y="58"/>
                      <a:pt x="23" y="58"/>
                      <a:pt x="22" y="58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107" name="Freeform 928"/>
              <p:cNvSpPr>
                <a:spLocks noEditPoints="1"/>
              </p:cNvSpPr>
              <p:nvPr/>
            </p:nvSpPr>
            <p:spPr bwMode="auto">
              <a:xfrm>
                <a:off x="8006" y="4928"/>
                <a:ext cx="815" cy="182"/>
              </a:xfrm>
              <a:custGeom>
                <a:avLst/>
                <a:gdLst>
                  <a:gd name="T0" fmla="*/ 316 w 324"/>
                  <a:gd name="T1" fmla="*/ 72 h 72"/>
                  <a:gd name="T2" fmla="*/ 315 w 324"/>
                  <a:gd name="T3" fmla="*/ 72 h 72"/>
                  <a:gd name="T4" fmla="*/ 271 w 324"/>
                  <a:gd name="T5" fmla="*/ 64 h 72"/>
                  <a:gd name="T6" fmla="*/ 265 w 324"/>
                  <a:gd name="T7" fmla="*/ 55 h 72"/>
                  <a:gd name="T8" fmla="*/ 273 w 324"/>
                  <a:gd name="T9" fmla="*/ 49 h 72"/>
                  <a:gd name="T10" fmla="*/ 318 w 324"/>
                  <a:gd name="T11" fmla="*/ 57 h 72"/>
                  <a:gd name="T12" fmla="*/ 323 w 324"/>
                  <a:gd name="T13" fmla="*/ 66 h 72"/>
                  <a:gd name="T14" fmla="*/ 316 w 324"/>
                  <a:gd name="T15" fmla="*/ 72 h 72"/>
                  <a:gd name="T16" fmla="*/ 228 w 324"/>
                  <a:gd name="T17" fmla="*/ 55 h 72"/>
                  <a:gd name="T18" fmla="*/ 227 w 324"/>
                  <a:gd name="T19" fmla="*/ 55 h 72"/>
                  <a:gd name="T20" fmla="*/ 183 w 324"/>
                  <a:gd name="T21" fmla="*/ 47 h 72"/>
                  <a:gd name="T22" fmla="*/ 177 w 324"/>
                  <a:gd name="T23" fmla="*/ 38 h 72"/>
                  <a:gd name="T24" fmla="*/ 185 w 324"/>
                  <a:gd name="T25" fmla="*/ 32 h 72"/>
                  <a:gd name="T26" fmla="*/ 229 w 324"/>
                  <a:gd name="T27" fmla="*/ 41 h 72"/>
                  <a:gd name="T28" fmla="*/ 235 w 324"/>
                  <a:gd name="T29" fmla="*/ 49 h 72"/>
                  <a:gd name="T30" fmla="*/ 228 w 324"/>
                  <a:gd name="T31" fmla="*/ 55 h 72"/>
                  <a:gd name="T32" fmla="*/ 140 w 324"/>
                  <a:gd name="T33" fmla="*/ 39 h 72"/>
                  <a:gd name="T34" fmla="*/ 139 w 324"/>
                  <a:gd name="T35" fmla="*/ 39 h 72"/>
                  <a:gd name="T36" fmla="*/ 95 w 324"/>
                  <a:gd name="T37" fmla="*/ 30 h 72"/>
                  <a:gd name="T38" fmla="*/ 89 w 324"/>
                  <a:gd name="T39" fmla="*/ 22 h 72"/>
                  <a:gd name="T40" fmla="*/ 97 w 324"/>
                  <a:gd name="T41" fmla="*/ 16 h 72"/>
                  <a:gd name="T42" fmla="*/ 141 w 324"/>
                  <a:gd name="T43" fmla="*/ 24 h 72"/>
                  <a:gd name="T44" fmla="*/ 147 w 324"/>
                  <a:gd name="T45" fmla="*/ 33 h 72"/>
                  <a:gd name="T46" fmla="*/ 140 w 324"/>
                  <a:gd name="T47" fmla="*/ 39 h 72"/>
                  <a:gd name="T48" fmla="*/ 52 w 324"/>
                  <a:gd name="T49" fmla="*/ 22 h 72"/>
                  <a:gd name="T50" fmla="*/ 50 w 324"/>
                  <a:gd name="T51" fmla="*/ 22 h 72"/>
                  <a:gd name="T52" fmla="*/ 7 w 324"/>
                  <a:gd name="T53" fmla="*/ 15 h 72"/>
                  <a:gd name="T54" fmla="*/ 0 w 324"/>
                  <a:gd name="T55" fmla="*/ 7 h 72"/>
                  <a:gd name="T56" fmla="*/ 8 w 324"/>
                  <a:gd name="T57" fmla="*/ 0 h 72"/>
                  <a:gd name="T58" fmla="*/ 53 w 324"/>
                  <a:gd name="T59" fmla="*/ 8 h 72"/>
                  <a:gd name="T60" fmla="*/ 59 w 324"/>
                  <a:gd name="T61" fmla="*/ 16 h 72"/>
                  <a:gd name="T62" fmla="*/ 52 w 324"/>
                  <a:gd name="T63" fmla="*/ 2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24" h="72">
                    <a:moveTo>
                      <a:pt x="316" y="72"/>
                    </a:moveTo>
                    <a:cubicBezTo>
                      <a:pt x="316" y="72"/>
                      <a:pt x="315" y="72"/>
                      <a:pt x="315" y="72"/>
                    </a:cubicBezTo>
                    <a:cubicBezTo>
                      <a:pt x="271" y="64"/>
                      <a:pt x="271" y="64"/>
                      <a:pt x="271" y="64"/>
                    </a:cubicBezTo>
                    <a:cubicBezTo>
                      <a:pt x="267" y="63"/>
                      <a:pt x="264" y="59"/>
                      <a:pt x="265" y="55"/>
                    </a:cubicBezTo>
                    <a:cubicBezTo>
                      <a:pt x="266" y="51"/>
                      <a:pt x="269" y="48"/>
                      <a:pt x="273" y="49"/>
                    </a:cubicBezTo>
                    <a:cubicBezTo>
                      <a:pt x="318" y="57"/>
                      <a:pt x="318" y="57"/>
                      <a:pt x="318" y="57"/>
                    </a:cubicBezTo>
                    <a:cubicBezTo>
                      <a:pt x="322" y="58"/>
                      <a:pt x="324" y="62"/>
                      <a:pt x="323" y="66"/>
                    </a:cubicBezTo>
                    <a:cubicBezTo>
                      <a:pt x="323" y="70"/>
                      <a:pt x="320" y="72"/>
                      <a:pt x="316" y="72"/>
                    </a:cubicBezTo>
                    <a:close/>
                    <a:moveTo>
                      <a:pt x="228" y="55"/>
                    </a:moveTo>
                    <a:cubicBezTo>
                      <a:pt x="228" y="55"/>
                      <a:pt x="227" y="55"/>
                      <a:pt x="227" y="55"/>
                    </a:cubicBezTo>
                    <a:cubicBezTo>
                      <a:pt x="183" y="47"/>
                      <a:pt x="183" y="47"/>
                      <a:pt x="183" y="47"/>
                    </a:cubicBezTo>
                    <a:cubicBezTo>
                      <a:pt x="179" y="46"/>
                      <a:pt x="176" y="42"/>
                      <a:pt x="177" y="38"/>
                    </a:cubicBezTo>
                    <a:cubicBezTo>
                      <a:pt x="177" y="34"/>
                      <a:pt x="181" y="31"/>
                      <a:pt x="185" y="32"/>
                    </a:cubicBezTo>
                    <a:cubicBezTo>
                      <a:pt x="229" y="41"/>
                      <a:pt x="229" y="41"/>
                      <a:pt x="229" y="41"/>
                    </a:cubicBezTo>
                    <a:cubicBezTo>
                      <a:pt x="233" y="41"/>
                      <a:pt x="236" y="45"/>
                      <a:pt x="235" y="49"/>
                    </a:cubicBezTo>
                    <a:cubicBezTo>
                      <a:pt x="235" y="53"/>
                      <a:pt x="232" y="55"/>
                      <a:pt x="228" y="55"/>
                    </a:cubicBezTo>
                    <a:close/>
                    <a:moveTo>
                      <a:pt x="140" y="39"/>
                    </a:moveTo>
                    <a:cubicBezTo>
                      <a:pt x="140" y="39"/>
                      <a:pt x="139" y="39"/>
                      <a:pt x="139" y="39"/>
                    </a:cubicBezTo>
                    <a:cubicBezTo>
                      <a:pt x="123" y="36"/>
                      <a:pt x="108" y="33"/>
                      <a:pt x="95" y="30"/>
                    </a:cubicBezTo>
                    <a:cubicBezTo>
                      <a:pt x="91" y="30"/>
                      <a:pt x="88" y="26"/>
                      <a:pt x="89" y="22"/>
                    </a:cubicBezTo>
                    <a:cubicBezTo>
                      <a:pt x="89" y="18"/>
                      <a:pt x="93" y="15"/>
                      <a:pt x="97" y="16"/>
                    </a:cubicBezTo>
                    <a:cubicBezTo>
                      <a:pt x="111" y="18"/>
                      <a:pt x="126" y="21"/>
                      <a:pt x="141" y="24"/>
                    </a:cubicBezTo>
                    <a:cubicBezTo>
                      <a:pt x="145" y="25"/>
                      <a:pt x="148" y="29"/>
                      <a:pt x="147" y="33"/>
                    </a:cubicBezTo>
                    <a:cubicBezTo>
                      <a:pt x="147" y="36"/>
                      <a:pt x="143" y="39"/>
                      <a:pt x="140" y="39"/>
                    </a:cubicBezTo>
                    <a:close/>
                    <a:moveTo>
                      <a:pt x="52" y="22"/>
                    </a:moveTo>
                    <a:cubicBezTo>
                      <a:pt x="51" y="22"/>
                      <a:pt x="51" y="22"/>
                      <a:pt x="50" y="22"/>
                    </a:cubicBezTo>
                    <a:cubicBezTo>
                      <a:pt x="16" y="16"/>
                      <a:pt x="8" y="15"/>
                      <a:pt x="7" y="15"/>
                    </a:cubicBezTo>
                    <a:cubicBezTo>
                      <a:pt x="3" y="15"/>
                      <a:pt x="0" y="11"/>
                      <a:pt x="0" y="7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9" y="0"/>
                      <a:pt x="11" y="0"/>
                      <a:pt x="53" y="8"/>
                    </a:cubicBezTo>
                    <a:cubicBezTo>
                      <a:pt x="57" y="8"/>
                      <a:pt x="60" y="12"/>
                      <a:pt x="59" y="16"/>
                    </a:cubicBezTo>
                    <a:cubicBezTo>
                      <a:pt x="58" y="20"/>
                      <a:pt x="55" y="22"/>
                      <a:pt x="52" y="22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108" name="Freeform 929"/>
              <p:cNvSpPr>
                <a:spLocks noEditPoints="1"/>
              </p:cNvSpPr>
              <p:nvPr/>
            </p:nvSpPr>
            <p:spPr bwMode="auto">
              <a:xfrm>
                <a:off x="8619" y="6123"/>
                <a:ext cx="1495" cy="172"/>
              </a:xfrm>
              <a:custGeom>
                <a:avLst/>
                <a:gdLst>
                  <a:gd name="T0" fmla="*/ 8 w 594"/>
                  <a:gd name="T1" fmla="*/ 68 h 68"/>
                  <a:gd name="T2" fmla="*/ 1 w 594"/>
                  <a:gd name="T3" fmla="*/ 61 h 68"/>
                  <a:gd name="T4" fmla="*/ 7 w 594"/>
                  <a:gd name="T5" fmla="*/ 53 h 68"/>
                  <a:gd name="T6" fmla="*/ 52 w 594"/>
                  <a:gd name="T7" fmla="*/ 49 h 68"/>
                  <a:gd name="T8" fmla="*/ 60 w 594"/>
                  <a:gd name="T9" fmla="*/ 55 h 68"/>
                  <a:gd name="T10" fmla="*/ 53 w 594"/>
                  <a:gd name="T11" fmla="*/ 63 h 68"/>
                  <a:gd name="T12" fmla="*/ 9 w 594"/>
                  <a:gd name="T13" fmla="*/ 67 h 68"/>
                  <a:gd name="T14" fmla="*/ 8 w 594"/>
                  <a:gd name="T15" fmla="*/ 68 h 68"/>
                  <a:gd name="T16" fmla="*/ 97 w 594"/>
                  <a:gd name="T17" fmla="*/ 59 h 68"/>
                  <a:gd name="T18" fmla="*/ 90 w 594"/>
                  <a:gd name="T19" fmla="*/ 53 h 68"/>
                  <a:gd name="T20" fmla="*/ 96 w 594"/>
                  <a:gd name="T21" fmla="*/ 45 h 68"/>
                  <a:gd name="T22" fmla="*/ 141 w 594"/>
                  <a:gd name="T23" fmla="*/ 40 h 68"/>
                  <a:gd name="T24" fmla="*/ 149 w 594"/>
                  <a:gd name="T25" fmla="*/ 47 h 68"/>
                  <a:gd name="T26" fmla="*/ 142 w 594"/>
                  <a:gd name="T27" fmla="*/ 55 h 68"/>
                  <a:gd name="T28" fmla="*/ 98 w 594"/>
                  <a:gd name="T29" fmla="*/ 59 h 68"/>
                  <a:gd name="T30" fmla="*/ 97 w 594"/>
                  <a:gd name="T31" fmla="*/ 59 h 68"/>
                  <a:gd name="T32" fmla="*/ 186 w 594"/>
                  <a:gd name="T33" fmla="*/ 51 h 68"/>
                  <a:gd name="T34" fmla="*/ 179 w 594"/>
                  <a:gd name="T35" fmla="*/ 44 h 68"/>
                  <a:gd name="T36" fmla="*/ 185 w 594"/>
                  <a:gd name="T37" fmla="*/ 36 h 68"/>
                  <a:gd name="T38" fmla="*/ 230 w 594"/>
                  <a:gd name="T39" fmla="*/ 32 h 68"/>
                  <a:gd name="T40" fmla="*/ 238 w 594"/>
                  <a:gd name="T41" fmla="*/ 39 h 68"/>
                  <a:gd name="T42" fmla="*/ 231 w 594"/>
                  <a:gd name="T43" fmla="*/ 47 h 68"/>
                  <a:gd name="T44" fmla="*/ 187 w 594"/>
                  <a:gd name="T45" fmla="*/ 51 h 68"/>
                  <a:gd name="T46" fmla="*/ 186 w 594"/>
                  <a:gd name="T47" fmla="*/ 51 h 68"/>
                  <a:gd name="T48" fmla="*/ 275 w 594"/>
                  <a:gd name="T49" fmla="*/ 43 h 68"/>
                  <a:gd name="T50" fmla="*/ 268 w 594"/>
                  <a:gd name="T51" fmla="*/ 36 h 68"/>
                  <a:gd name="T52" fmla="*/ 274 w 594"/>
                  <a:gd name="T53" fmla="*/ 28 h 68"/>
                  <a:gd name="T54" fmla="*/ 319 w 594"/>
                  <a:gd name="T55" fmla="*/ 24 h 68"/>
                  <a:gd name="T56" fmla="*/ 327 w 594"/>
                  <a:gd name="T57" fmla="*/ 31 h 68"/>
                  <a:gd name="T58" fmla="*/ 320 w 594"/>
                  <a:gd name="T59" fmla="*/ 39 h 68"/>
                  <a:gd name="T60" fmla="*/ 276 w 594"/>
                  <a:gd name="T61" fmla="*/ 43 h 68"/>
                  <a:gd name="T62" fmla="*/ 275 w 594"/>
                  <a:gd name="T63" fmla="*/ 43 h 68"/>
                  <a:gd name="T64" fmla="*/ 364 w 594"/>
                  <a:gd name="T65" fmla="*/ 35 h 68"/>
                  <a:gd name="T66" fmla="*/ 357 w 594"/>
                  <a:gd name="T67" fmla="*/ 28 h 68"/>
                  <a:gd name="T68" fmla="*/ 363 w 594"/>
                  <a:gd name="T69" fmla="*/ 20 h 68"/>
                  <a:gd name="T70" fmla="*/ 408 w 594"/>
                  <a:gd name="T71" fmla="*/ 16 h 68"/>
                  <a:gd name="T72" fmla="*/ 416 w 594"/>
                  <a:gd name="T73" fmla="*/ 23 h 68"/>
                  <a:gd name="T74" fmla="*/ 409 w 594"/>
                  <a:gd name="T75" fmla="*/ 31 h 68"/>
                  <a:gd name="T76" fmla="*/ 365 w 594"/>
                  <a:gd name="T77" fmla="*/ 35 h 68"/>
                  <a:gd name="T78" fmla="*/ 364 w 594"/>
                  <a:gd name="T79" fmla="*/ 35 h 68"/>
                  <a:gd name="T80" fmla="*/ 453 w 594"/>
                  <a:gd name="T81" fmla="*/ 27 h 68"/>
                  <a:gd name="T82" fmla="*/ 446 w 594"/>
                  <a:gd name="T83" fmla="*/ 20 h 68"/>
                  <a:gd name="T84" fmla="*/ 452 w 594"/>
                  <a:gd name="T85" fmla="*/ 12 h 68"/>
                  <a:gd name="T86" fmla="*/ 497 w 594"/>
                  <a:gd name="T87" fmla="*/ 8 h 68"/>
                  <a:gd name="T88" fmla="*/ 505 w 594"/>
                  <a:gd name="T89" fmla="*/ 15 h 68"/>
                  <a:gd name="T90" fmla="*/ 498 w 594"/>
                  <a:gd name="T91" fmla="*/ 23 h 68"/>
                  <a:gd name="T92" fmla="*/ 454 w 594"/>
                  <a:gd name="T93" fmla="*/ 27 h 68"/>
                  <a:gd name="T94" fmla="*/ 453 w 594"/>
                  <a:gd name="T95" fmla="*/ 27 h 68"/>
                  <a:gd name="T96" fmla="*/ 542 w 594"/>
                  <a:gd name="T97" fmla="*/ 19 h 68"/>
                  <a:gd name="T98" fmla="*/ 535 w 594"/>
                  <a:gd name="T99" fmla="*/ 12 h 68"/>
                  <a:gd name="T100" fmla="*/ 541 w 594"/>
                  <a:gd name="T101" fmla="*/ 4 h 68"/>
                  <a:gd name="T102" fmla="*/ 586 w 594"/>
                  <a:gd name="T103" fmla="*/ 0 h 68"/>
                  <a:gd name="T104" fmla="*/ 594 w 594"/>
                  <a:gd name="T105" fmla="*/ 7 h 68"/>
                  <a:gd name="T106" fmla="*/ 587 w 594"/>
                  <a:gd name="T107" fmla="*/ 15 h 68"/>
                  <a:gd name="T108" fmla="*/ 543 w 594"/>
                  <a:gd name="T109" fmla="*/ 19 h 68"/>
                  <a:gd name="T110" fmla="*/ 542 w 594"/>
                  <a:gd name="T111" fmla="*/ 19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94" h="68">
                    <a:moveTo>
                      <a:pt x="8" y="68"/>
                    </a:moveTo>
                    <a:cubicBezTo>
                      <a:pt x="4" y="68"/>
                      <a:pt x="1" y="65"/>
                      <a:pt x="1" y="61"/>
                    </a:cubicBezTo>
                    <a:cubicBezTo>
                      <a:pt x="0" y="57"/>
                      <a:pt x="3" y="53"/>
                      <a:pt x="7" y="53"/>
                    </a:cubicBezTo>
                    <a:cubicBezTo>
                      <a:pt x="52" y="49"/>
                      <a:pt x="52" y="49"/>
                      <a:pt x="52" y="49"/>
                    </a:cubicBezTo>
                    <a:cubicBezTo>
                      <a:pt x="56" y="48"/>
                      <a:pt x="60" y="51"/>
                      <a:pt x="60" y="55"/>
                    </a:cubicBezTo>
                    <a:cubicBezTo>
                      <a:pt x="60" y="59"/>
                      <a:pt x="57" y="63"/>
                      <a:pt x="53" y="63"/>
                    </a:cubicBezTo>
                    <a:cubicBezTo>
                      <a:pt x="9" y="67"/>
                      <a:pt x="9" y="67"/>
                      <a:pt x="9" y="67"/>
                    </a:cubicBezTo>
                    <a:cubicBezTo>
                      <a:pt x="8" y="68"/>
                      <a:pt x="8" y="68"/>
                      <a:pt x="8" y="68"/>
                    </a:cubicBezTo>
                    <a:close/>
                    <a:moveTo>
                      <a:pt x="97" y="59"/>
                    </a:moveTo>
                    <a:cubicBezTo>
                      <a:pt x="93" y="59"/>
                      <a:pt x="90" y="56"/>
                      <a:pt x="90" y="53"/>
                    </a:cubicBezTo>
                    <a:cubicBezTo>
                      <a:pt x="89" y="49"/>
                      <a:pt x="92" y="45"/>
                      <a:pt x="96" y="45"/>
                    </a:cubicBezTo>
                    <a:cubicBezTo>
                      <a:pt x="141" y="40"/>
                      <a:pt x="141" y="40"/>
                      <a:pt x="141" y="40"/>
                    </a:cubicBezTo>
                    <a:cubicBezTo>
                      <a:pt x="145" y="40"/>
                      <a:pt x="149" y="43"/>
                      <a:pt x="149" y="47"/>
                    </a:cubicBezTo>
                    <a:cubicBezTo>
                      <a:pt x="149" y="51"/>
                      <a:pt x="146" y="55"/>
                      <a:pt x="142" y="55"/>
                    </a:cubicBezTo>
                    <a:cubicBezTo>
                      <a:pt x="98" y="59"/>
                      <a:pt x="98" y="59"/>
                      <a:pt x="98" y="59"/>
                    </a:cubicBezTo>
                    <a:cubicBezTo>
                      <a:pt x="97" y="59"/>
                      <a:pt x="97" y="59"/>
                      <a:pt x="97" y="59"/>
                    </a:cubicBezTo>
                    <a:close/>
                    <a:moveTo>
                      <a:pt x="186" y="51"/>
                    </a:moveTo>
                    <a:cubicBezTo>
                      <a:pt x="182" y="51"/>
                      <a:pt x="179" y="48"/>
                      <a:pt x="179" y="44"/>
                    </a:cubicBezTo>
                    <a:cubicBezTo>
                      <a:pt x="178" y="40"/>
                      <a:pt x="181" y="37"/>
                      <a:pt x="185" y="36"/>
                    </a:cubicBezTo>
                    <a:cubicBezTo>
                      <a:pt x="230" y="32"/>
                      <a:pt x="230" y="32"/>
                      <a:pt x="230" y="32"/>
                    </a:cubicBezTo>
                    <a:cubicBezTo>
                      <a:pt x="234" y="32"/>
                      <a:pt x="238" y="35"/>
                      <a:pt x="238" y="39"/>
                    </a:cubicBezTo>
                    <a:cubicBezTo>
                      <a:pt x="238" y="43"/>
                      <a:pt x="235" y="47"/>
                      <a:pt x="231" y="47"/>
                    </a:cubicBezTo>
                    <a:cubicBezTo>
                      <a:pt x="187" y="51"/>
                      <a:pt x="187" y="51"/>
                      <a:pt x="187" y="51"/>
                    </a:cubicBezTo>
                    <a:cubicBezTo>
                      <a:pt x="186" y="51"/>
                      <a:pt x="186" y="51"/>
                      <a:pt x="186" y="51"/>
                    </a:cubicBezTo>
                    <a:close/>
                    <a:moveTo>
                      <a:pt x="275" y="43"/>
                    </a:moveTo>
                    <a:cubicBezTo>
                      <a:pt x="271" y="43"/>
                      <a:pt x="268" y="40"/>
                      <a:pt x="268" y="36"/>
                    </a:cubicBezTo>
                    <a:cubicBezTo>
                      <a:pt x="267" y="32"/>
                      <a:pt x="270" y="29"/>
                      <a:pt x="274" y="28"/>
                    </a:cubicBezTo>
                    <a:cubicBezTo>
                      <a:pt x="319" y="24"/>
                      <a:pt x="319" y="24"/>
                      <a:pt x="319" y="24"/>
                    </a:cubicBezTo>
                    <a:cubicBezTo>
                      <a:pt x="323" y="24"/>
                      <a:pt x="327" y="27"/>
                      <a:pt x="327" y="31"/>
                    </a:cubicBezTo>
                    <a:cubicBezTo>
                      <a:pt x="327" y="35"/>
                      <a:pt x="324" y="39"/>
                      <a:pt x="320" y="39"/>
                    </a:cubicBezTo>
                    <a:cubicBezTo>
                      <a:pt x="276" y="43"/>
                      <a:pt x="276" y="43"/>
                      <a:pt x="276" y="43"/>
                    </a:cubicBezTo>
                    <a:cubicBezTo>
                      <a:pt x="275" y="43"/>
                      <a:pt x="275" y="43"/>
                      <a:pt x="275" y="43"/>
                    </a:cubicBezTo>
                    <a:close/>
                    <a:moveTo>
                      <a:pt x="364" y="35"/>
                    </a:moveTo>
                    <a:cubicBezTo>
                      <a:pt x="360" y="35"/>
                      <a:pt x="357" y="32"/>
                      <a:pt x="357" y="28"/>
                    </a:cubicBezTo>
                    <a:cubicBezTo>
                      <a:pt x="356" y="24"/>
                      <a:pt x="359" y="21"/>
                      <a:pt x="363" y="20"/>
                    </a:cubicBezTo>
                    <a:cubicBezTo>
                      <a:pt x="408" y="16"/>
                      <a:pt x="408" y="16"/>
                      <a:pt x="408" y="16"/>
                    </a:cubicBezTo>
                    <a:cubicBezTo>
                      <a:pt x="412" y="16"/>
                      <a:pt x="416" y="19"/>
                      <a:pt x="416" y="23"/>
                    </a:cubicBezTo>
                    <a:cubicBezTo>
                      <a:pt x="416" y="27"/>
                      <a:pt x="413" y="31"/>
                      <a:pt x="409" y="31"/>
                    </a:cubicBezTo>
                    <a:cubicBezTo>
                      <a:pt x="365" y="35"/>
                      <a:pt x="365" y="35"/>
                      <a:pt x="365" y="35"/>
                    </a:cubicBezTo>
                    <a:cubicBezTo>
                      <a:pt x="364" y="35"/>
                      <a:pt x="364" y="35"/>
                      <a:pt x="364" y="35"/>
                    </a:cubicBezTo>
                    <a:close/>
                    <a:moveTo>
                      <a:pt x="453" y="27"/>
                    </a:moveTo>
                    <a:cubicBezTo>
                      <a:pt x="449" y="27"/>
                      <a:pt x="446" y="24"/>
                      <a:pt x="446" y="20"/>
                    </a:cubicBezTo>
                    <a:cubicBezTo>
                      <a:pt x="445" y="16"/>
                      <a:pt x="448" y="12"/>
                      <a:pt x="452" y="12"/>
                    </a:cubicBezTo>
                    <a:cubicBezTo>
                      <a:pt x="497" y="8"/>
                      <a:pt x="497" y="8"/>
                      <a:pt x="497" y="8"/>
                    </a:cubicBezTo>
                    <a:cubicBezTo>
                      <a:pt x="501" y="8"/>
                      <a:pt x="505" y="11"/>
                      <a:pt x="505" y="15"/>
                    </a:cubicBezTo>
                    <a:cubicBezTo>
                      <a:pt x="505" y="19"/>
                      <a:pt x="502" y="22"/>
                      <a:pt x="498" y="23"/>
                    </a:cubicBezTo>
                    <a:cubicBezTo>
                      <a:pt x="454" y="27"/>
                      <a:pt x="454" y="27"/>
                      <a:pt x="454" y="27"/>
                    </a:cubicBezTo>
                    <a:cubicBezTo>
                      <a:pt x="453" y="27"/>
                      <a:pt x="453" y="27"/>
                      <a:pt x="453" y="27"/>
                    </a:cubicBezTo>
                    <a:close/>
                    <a:moveTo>
                      <a:pt x="542" y="19"/>
                    </a:moveTo>
                    <a:cubicBezTo>
                      <a:pt x="538" y="19"/>
                      <a:pt x="535" y="16"/>
                      <a:pt x="535" y="12"/>
                    </a:cubicBezTo>
                    <a:cubicBezTo>
                      <a:pt x="534" y="8"/>
                      <a:pt x="537" y="4"/>
                      <a:pt x="541" y="4"/>
                    </a:cubicBezTo>
                    <a:cubicBezTo>
                      <a:pt x="586" y="0"/>
                      <a:pt x="586" y="0"/>
                      <a:pt x="586" y="0"/>
                    </a:cubicBezTo>
                    <a:cubicBezTo>
                      <a:pt x="590" y="0"/>
                      <a:pt x="594" y="2"/>
                      <a:pt x="594" y="7"/>
                    </a:cubicBezTo>
                    <a:cubicBezTo>
                      <a:pt x="594" y="11"/>
                      <a:pt x="591" y="14"/>
                      <a:pt x="587" y="15"/>
                    </a:cubicBezTo>
                    <a:cubicBezTo>
                      <a:pt x="543" y="19"/>
                      <a:pt x="543" y="19"/>
                      <a:pt x="543" y="19"/>
                    </a:cubicBezTo>
                    <a:cubicBezTo>
                      <a:pt x="542" y="19"/>
                      <a:pt x="542" y="19"/>
                      <a:pt x="542" y="19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109" name="Freeform 930"/>
              <p:cNvSpPr>
                <a:spLocks noEditPoints="1"/>
              </p:cNvSpPr>
              <p:nvPr/>
            </p:nvSpPr>
            <p:spPr bwMode="auto">
              <a:xfrm>
                <a:off x="6706" y="4475"/>
                <a:ext cx="558" cy="272"/>
              </a:xfrm>
              <a:custGeom>
                <a:avLst/>
                <a:gdLst>
                  <a:gd name="T0" fmla="*/ 213 w 221"/>
                  <a:gd name="T1" fmla="*/ 108 h 108"/>
                  <a:gd name="T2" fmla="*/ 210 w 221"/>
                  <a:gd name="T3" fmla="*/ 107 h 108"/>
                  <a:gd name="T4" fmla="*/ 169 w 221"/>
                  <a:gd name="T5" fmla="*/ 89 h 108"/>
                  <a:gd name="T6" fmla="*/ 165 w 221"/>
                  <a:gd name="T7" fmla="*/ 79 h 108"/>
                  <a:gd name="T8" fmla="*/ 175 w 221"/>
                  <a:gd name="T9" fmla="*/ 75 h 108"/>
                  <a:gd name="T10" fmla="*/ 216 w 221"/>
                  <a:gd name="T11" fmla="*/ 93 h 108"/>
                  <a:gd name="T12" fmla="*/ 219 w 221"/>
                  <a:gd name="T13" fmla="*/ 103 h 108"/>
                  <a:gd name="T14" fmla="*/ 213 w 221"/>
                  <a:gd name="T15" fmla="*/ 108 h 108"/>
                  <a:gd name="T16" fmla="*/ 131 w 221"/>
                  <a:gd name="T17" fmla="*/ 71 h 108"/>
                  <a:gd name="T18" fmla="*/ 128 w 221"/>
                  <a:gd name="T19" fmla="*/ 70 h 108"/>
                  <a:gd name="T20" fmla="*/ 87 w 221"/>
                  <a:gd name="T21" fmla="*/ 52 h 108"/>
                  <a:gd name="T22" fmla="*/ 84 w 221"/>
                  <a:gd name="T23" fmla="*/ 42 h 108"/>
                  <a:gd name="T24" fmla="*/ 93 w 221"/>
                  <a:gd name="T25" fmla="*/ 38 h 108"/>
                  <a:gd name="T26" fmla="*/ 134 w 221"/>
                  <a:gd name="T27" fmla="*/ 57 h 108"/>
                  <a:gd name="T28" fmla="*/ 138 w 221"/>
                  <a:gd name="T29" fmla="*/ 67 h 108"/>
                  <a:gd name="T30" fmla="*/ 131 w 221"/>
                  <a:gd name="T31" fmla="*/ 71 h 108"/>
                  <a:gd name="T32" fmla="*/ 50 w 221"/>
                  <a:gd name="T33" fmla="*/ 34 h 108"/>
                  <a:gd name="T34" fmla="*/ 47 w 221"/>
                  <a:gd name="T35" fmla="*/ 33 h 108"/>
                  <a:gd name="T36" fmla="*/ 6 w 221"/>
                  <a:gd name="T37" fmla="*/ 15 h 108"/>
                  <a:gd name="T38" fmla="*/ 2 w 221"/>
                  <a:gd name="T39" fmla="*/ 5 h 108"/>
                  <a:gd name="T40" fmla="*/ 12 w 221"/>
                  <a:gd name="T41" fmla="*/ 2 h 108"/>
                  <a:gd name="T42" fmla="*/ 53 w 221"/>
                  <a:gd name="T43" fmla="*/ 20 h 108"/>
                  <a:gd name="T44" fmla="*/ 56 w 221"/>
                  <a:gd name="T45" fmla="*/ 30 h 108"/>
                  <a:gd name="T46" fmla="*/ 50 w 221"/>
                  <a:gd name="T47" fmla="*/ 34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21" h="108">
                    <a:moveTo>
                      <a:pt x="213" y="108"/>
                    </a:moveTo>
                    <a:cubicBezTo>
                      <a:pt x="212" y="108"/>
                      <a:pt x="211" y="107"/>
                      <a:pt x="210" y="107"/>
                    </a:cubicBezTo>
                    <a:cubicBezTo>
                      <a:pt x="169" y="89"/>
                      <a:pt x="169" y="89"/>
                      <a:pt x="169" y="89"/>
                    </a:cubicBezTo>
                    <a:cubicBezTo>
                      <a:pt x="165" y="87"/>
                      <a:pt x="163" y="83"/>
                      <a:pt x="165" y="79"/>
                    </a:cubicBezTo>
                    <a:cubicBezTo>
                      <a:pt x="167" y="75"/>
                      <a:pt x="171" y="73"/>
                      <a:pt x="175" y="75"/>
                    </a:cubicBezTo>
                    <a:cubicBezTo>
                      <a:pt x="216" y="93"/>
                      <a:pt x="216" y="93"/>
                      <a:pt x="216" y="93"/>
                    </a:cubicBezTo>
                    <a:cubicBezTo>
                      <a:pt x="219" y="95"/>
                      <a:pt x="221" y="100"/>
                      <a:pt x="219" y="103"/>
                    </a:cubicBezTo>
                    <a:cubicBezTo>
                      <a:pt x="218" y="106"/>
                      <a:pt x="215" y="108"/>
                      <a:pt x="213" y="108"/>
                    </a:cubicBezTo>
                    <a:close/>
                    <a:moveTo>
                      <a:pt x="131" y="71"/>
                    </a:moveTo>
                    <a:cubicBezTo>
                      <a:pt x="130" y="71"/>
                      <a:pt x="129" y="71"/>
                      <a:pt x="128" y="70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4" y="50"/>
                      <a:pt x="82" y="46"/>
                      <a:pt x="84" y="42"/>
                    </a:cubicBezTo>
                    <a:cubicBezTo>
                      <a:pt x="85" y="38"/>
                      <a:pt x="90" y="37"/>
                      <a:pt x="93" y="38"/>
                    </a:cubicBezTo>
                    <a:cubicBezTo>
                      <a:pt x="134" y="57"/>
                      <a:pt x="134" y="57"/>
                      <a:pt x="134" y="57"/>
                    </a:cubicBezTo>
                    <a:cubicBezTo>
                      <a:pt x="138" y="58"/>
                      <a:pt x="140" y="63"/>
                      <a:pt x="138" y="67"/>
                    </a:cubicBezTo>
                    <a:cubicBezTo>
                      <a:pt x="137" y="69"/>
                      <a:pt x="134" y="71"/>
                      <a:pt x="131" y="71"/>
                    </a:cubicBezTo>
                    <a:close/>
                    <a:moveTo>
                      <a:pt x="50" y="34"/>
                    </a:moveTo>
                    <a:cubicBezTo>
                      <a:pt x="49" y="34"/>
                      <a:pt x="48" y="34"/>
                      <a:pt x="47" y="33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2" y="13"/>
                      <a:pt x="0" y="9"/>
                      <a:pt x="2" y="5"/>
                    </a:cubicBezTo>
                    <a:cubicBezTo>
                      <a:pt x="4" y="1"/>
                      <a:pt x="8" y="0"/>
                      <a:pt x="12" y="2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6" y="22"/>
                      <a:pt x="58" y="26"/>
                      <a:pt x="56" y="30"/>
                    </a:cubicBezTo>
                    <a:cubicBezTo>
                      <a:pt x="55" y="33"/>
                      <a:pt x="53" y="34"/>
                      <a:pt x="50" y="34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110" name="Freeform 931"/>
              <p:cNvSpPr>
                <a:spLocks noEditPoints="1"/>
              </p:cNvSpPr>
              <p:nvPr/>
            </p:nvSpPr>
            <p:spPr bwMode="auto">
              <a:xfrm>
                <a:off x="6294" y="3055"/>
                <a:ext cx="380" cy="750"/>
              </a:xfrm>
              <a:custGeom>
                <a:avLst/>
                <a:gdLst>
                  <a:gd name="T0" fmla="*/ 8 w 151"/>
                  <a:gd name="T1" fmla="*/ 298 h 298"/>
                  <a:gd name="T2" fmla="*/ 5 w 151"/>
                  <a:gd name="T3" fmla="*/ 298 h 298"/>
                  <a:gd name="T4" fmla="*/ 1 w 151"/>
                  <a:gd name="T5" fmla="*/ 288 h 298"/>
                  <a:gd name="T6" fmla="*/ 21 w 151"/>
                  <a:gd name="T7" fmla="*/ 247 h 298"/>
                  <a:gd name="T8" fmla="*/ 30 w 151"/>
                  <a:gd name="T9" fmla="*/ 244 h 298"/>
                  <a:gd name="T10" fmla="*/ 34 w 151"/>
                  <a:gd name="T11" fmla="*/ 254 h 298"/>
                  <a:gd name="T12" fmla="*/ 15 w 151"/>
                  <a:gd name="T13" fmla="*/ 294 h 298"/>
                  <a:gd name="T14" fmla="*/ 8 w 151"/>
                  <a:gd name="T15" fmla="*/ 298 h 298"/>
                  <a:gd name="T16" fmla="*/ 46 w 151"/>
                  <a:gd name="T17" fmla="*/ 218 h 298"/>
                  <a:gd name="T18" fmla="*/ 43 w 151"/>
                  <a:gd name="T19" fmla="*/ 217 h 298"/>
                  <a:gd name="T20" fmla="*/ 40 w 151"/>
                  <a:gd name="T21" fmla="*/ 207 h 298"/>
                  <a:gd name="T22" fmla="*/ 59 w 151"/>
                  <a:gd name="T23" fmla="*/ 167 h 298"/>
                  <a:gd name="T24" fmla="*/ 69 w 151"/>
                  <a:gd name="T25" fmla="*/ 163 h 298"/>
                  <a:gd name="T26" fmla="*/ 72 w 151"/>
                  <a:gd name="T27" fmla="*/ 173 h 298"/>
                  <a:gd name="T28" fmla="*/ 53 w 151"/>
                  <a:gd name="T29" fmla="*/ 213 h 298"/>
                  <a:gd name="T30" fmla="*/ 46 w 151"/>
                  <a:gd name="T31" fmla="*/ 218 h 298"/>
                  <a:gd name="T32" fmla="*/ 85 w 151"/>
                  <a:gd name="T33" fmla="*/ 137 h 298"/>
                  <a:gd name="T34" fmla="*/ 82 w 151"/>
                  <a:gd name="T35" fmla="*/ 136 h 298"/>
                  <a:gd name="T36" fmla="*/ 78 w 151"/>
                  <a:gd name="T37" fmla="*/ 126 h 298"/>
                  <a:gd name="T38" fmla="*/ 97 w 151"/>
                  <a:gd name="T39" fmla="*/ 86 h 298"/>
                  <a:gd name="T40" fmla="*/ 107 w 151"/>
                  <a:gd name="T41" fmla="*/ 82 h 298"/>
                  <a:gd name="T42" fmla="*/ 111 w 151"/>
                  <a:gd name="T43" fmla="*/ 92 h 298"/>
                  <a:gd name="T44" fmla="*/ 91 w 151"/>
                  <a:gd name="T45" fmla="*/ 133 h 298"/>
                  <a:gd name="T46" fmla="*/ 85 w 151"/>
                  <a:gd name="T47" fmla="*/ 137 h 298"/>
                  <a:gd name="T48" fmla="*/ 123 w 151"/>
                  <a:gd name="T49" fmla="*/ 56 h 298"/>
                  <a:gd name="T50" fmla="*/ 120 w 151"/>
                  <a:gd name="T51" fmla="*/ 55 h 298"/>
                  <a:gd name="T52" fmla="*/ 116 w 151"/>
                  <a:gd name="T53" fmla="*/ 45 h 298"/>
                  <a:gd name="T54" fmla="*/ 135 w 151"/>
                  <a:gd name="T55" fmla="*/ 5 h 298"/>
                  <a:gd name="T56" fmla="*/ 145 w 151"/>
                  <a:gd name="T57" fmla="*/ 1 h 298"/>
                  <a:gd name="T58" fmla="*/ 149 w 151"/>
                  <a:gd name="T59" fmla="*/ 11 h 298"/>
                  <a:gd name="T60" fmla="*/ 130 w 151"/>
                  <a:gd name="T61" fmla="*/ 52 h 298"/>
                  <a:gd name="T62" fmla="*/ 123 w 151"/>
                  <a:gd name="T63" fmla="*/ 56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1" h="298">
                    <a:moveTo>
                      <a:pt x="8" y="298"/>
                    </a:moveTo>
                    <a:cubicBezTo>
                      <a:pt x="7" y="298"/>
                      <a:pt x="6" y="298"/>
                      <a:pt x="5" y="298"/>
                    </a:cubicBezTo>
                    <a:cubicBezTo>
                      <a:pt x="1" y="296"/>
                      <a:pt x="0" y="291"/>
                      <a:pt x="1" y="288"/>
                    </a:cubicBezTo>
                    <a:cubicBezTo>
                      <a:pt x="21" y="247"/>
                      <a:pt x="21" y="247"/>
                      <a:pt x="21" y="247"/>
                    </a:cubicBezTo>
                    <a:cubicBezTo>
                      <a:pt x="22" y="244"/>
                      <a:pt x="27" y="242"/>
                      <a:pt x="30" y="244"/>
                    </a:cubicBezTo>
                    <a:cubicBezTo>
                      <a:pt x="34" y="246"/>
                      <a:pt x="36" y="250"/>
                      <a:pt x="34" y="254"/>
                    </a:cubicBezTo>
                    <a:cubicBezTo>
                      <a:pt x="15" y="294"/>
                      <a:pt x="15" y="294"/>
                      <a:pt x="15" y="294"/>
                    </a:cubicBezTo>
                    <a:cubicBezTo>
                      <a:pt x="14" y="297"/>
                      <a:pt x="11" y="298"/>
                      <a:pt x="8" y="298"/>
                    </a:cubicBezTo>
                    <a:close/>
                    <a:moveTo>
                      <a:pt x="46" y="218"/>
                    </a:moveTo>
                    <a:cubicBezTo>
                      <a:pt x="45" y="218"/>
                      <a:pt x="44" y="217"/>
                      <a:pt x="43" y="217"/>
                    </a:cubicBezTo>
                    <a:cubicBezTo>
                      <a:pt x="40" y="215"/>
                      <a:pt x="38" y="211"/>
                      <a:pt x="40" y="207"/>
                    </a:cubicBezTo>
                    <a:cubicBezTo>
                      <a:pt x="59" y="167"/>
                      <a:pt x="59" y="167"/>
                      <a:pt x="59" y="167"/>
                    </a:cubicBezTo>
                    <a:cubicBezTo>
                      <a:pt x="61" y="163"/>
                      <a:pt x="65" y="161"/>
                      <a:pt x="69" y="163"/>
                    </a:cubicBezTo>
                    <a:cubicBezTo>
                      <a:pt x="72" y="165"/>
                      <a:pt x="74" y="169"/>
                      <a:pt x="72" y="173"/>
                    </a:cubicBezTo>
                    <a:cubicBezTo>
                      <a:pt x="53" y="213"/>
                      <a:pt x="53" y="213"/>
                      <a:pt x="53" y="213"/>
                    </a:cubicBezTo>
                    <a:cubicBezTo>
                      <a:pt x="52" y="216"/>
                      <a:pt x="49" y="218"/>
                      <a:pt x="46" y="218"/>
                    </a:cubicBezTo>
                    <a:close/>
                    <a:moveTo>
                      <a:pt x="85" y="137"/>
                    </a:moveTo>
                    <a:cubicBezTo>
                      <a:pt x="84" y="137"/>
                      <a:pt x="83" y="137"/>
                      <a:pt x="82" y="136"/>
                    </a:cubicBezTo>
                    <a:cubicBezTo>
                      <a:pt x="78" y="134"/>
                      <a:pt x="76" y="130"/>
                      <a:pt x="78" y="126"/>
                    </a:cubicBezTo>
                    <a:cubicBezTo>
                      <a:pt x="97" y="86"/>
                      <a:pt x="97" y="86"/>
                      <a:pt x="97" y="86"/>
                    </a:cubicBezTo>
                    <a:cubicBezTo>
                      <a:pt x="99" y="82"/>
                      <a:pt x="103" y="81"/>
                      <a:pt x="107" y="82"/>
                    </a:cubicBezTo>
                    <a:cubicBezTo>
                      <a:pt x="111" y="84"/>
                      <a:pt x="112" y="88"/>
                      <a:pt x="111" y="92"/>
                    </a:cubicBezTo>
                    <a:cubicBezTo>
                      <a:pt x="91" y="133"/>
                      <a:pt x="91" y="133"/>
                      <a:pt x="91" y="133"/>
                    </a:cubicBezTo>
                    <a:cubicBezTo>
                      <a:pt x="90" y="135"/>
                      <a:pt x="87" y="137"/>
                      <a:pt x="85" y="137"/>
                    </a:cubicBezTo>
                    <a:close/>
                    <a:moveTo>
                      <a:pt x="123" y="56"/>
                    </a:moveTo>
                    <a:cubicBezTo>
                      <a:pt x="122" y="56"/>
                      <a:pt x="121" y="56"/>
                      <a:pt x="120" y="55"/>
                    </a:cubicBezTo>
                    <a:cubicBezTo>
                      <a:pt x="116" y="54"/>
                      <a:pt x="114" y="49"/>
                      <a:pt x="116" y="45"/>
                    </a:cubicBezTo>
                    <a:cubicBezTo>
                      <a:pt x="135" y="5"/>
                      <a:pt x="135" y="5"/>
                      <a:pt x="135" y="5"/>
                    </a:cubicBezTo>
                    <a:cubicBezTo>
                      <a:pt x="137" y="1"/>
                      <a:pt x="142" y="0"/>
                      <a:pt x="145" y="1"/>
                    </a:cubicBezTo>
                    <a:cubicBezTo>
                      <a:pt x="149" y="3"/>
                      <a:pt x="151" y="8"/>
                      <a:pt x="149" y="11"/>
                    </a:cubicBezTo>
                    <a:cubicBezTo>
                      <a:pt x="130" y="52"/>
                      <a:pt x="130" y="52"/>
                      <a:pt x="130" y="52"/>
                    </a:cubicBezTo>
                    <a:cubicBezTo>
                      <a:pt x="128" y="54"/>
                      <a:pt x="126" y="56"/>
                      <a:pt x="123" y="56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111" name="Freeform 932"/>
              <p:cNvSpPr>
                <a:spLocks noEditPoints="1"/>
              </p:cNvSpPr>
              <p:nvPr/>
            </p:nvSpPr>
            <p:spPr bwMode="auto">
              <a:xfrm>
                <a:off x="7181" y="2167"/>
                <a:ext cx="720" cy="332"/>
              </a:xfrm>
              <a:custGeom>
                <a:avLst/>
                <a:gdLst>
                  <a:gd name="T0" fmla="*/ 9 w 286"/>
                  <a:gd name="T1" fmla="*/ 132 h 132"/>
                  <a:gd name="T2" fmla="*/ 2 w 286"/>
                  <a:gd name="T3" fmla="*/ 127 h 132"/>
                  <a:gd name="T4" fmla="*/ 6 w 286"/>
                  <a:gd name="T5" fmla="*/ 117 h 132"/>
                  <a:gd name="T6" fmla="*/ 47 w 286"/>
                  <a:gd name="T7" fmla="*/ 100 h 132"/>
                  <a:gd name="T8" fmla="*/ 57 w 286"/>
                  <a:gd name="T9" fmla="*/ 104 h 132"/>
                  <a:gd name="T10" fmla="*/ 53 w 286"/>
                  <a:gd name="T11" fmla="*/ 113 h 132"/>
                  <a:gd name="T12" fmla="*/ 12 w 286"/>
                  <a:gd name="T13" fmla="*/ 131 h 132"/>
                  <a:gd name="T14" fmla="*/ 9 w 286"/>
                  <a:gd name="T15" fmla="*/ 132 h 132"/>
                  <a:gd name="T16" fmla="*/ 91 w 286"/>
                  <a:gd name="T17" fmla="*/ 96 h 132"/>
                  <a:gd name="T18" fmla="*/ 84 w 286"/>
                  <a:gd name="T19" fmla="*/ 92 h 132"/>
                  <a:gd name="T20" fmla="*/ 88 w 286"/>
                  <a:gd name="T21" fmla="*/ 82 h 132"/>
                  <a:gd name="T22" fmla="*/ 129 w 286"/>
                  <a:gd name="T23" fmla="*/ 64 h 132"/>
                  <a:gd name="T24" fmla="*/ 139 w 286"/>
                  <a:gd name="T25" fmla="*/ 68 h 132"/>
                  <a:gd name="T26" fmla="*/ 135 w 286"/>
                  <a:gd name="T27" fmla="*/ 78 h 132"/>
                  <a:gd name="T28" fmla="*/ 94 w 286"/>
                  <a:gd name="T29" fmla="*/ 96 h 132"/>
                  <a:gd name="T30" fmla="*/ 91 w 286"/>
                  <a:gd name="T31" fmla="*/ 96 h 132"/>
                  <a:gd name="T32" fmla="*/ 173 w 286"/>
                  <a:gd name="T33" fmla="*/ 61 h 132"/>
                  <a:gd name="T34" fmla="*/ 166 w 286"/>
                  <a:gd name="T35" fmla="*/ 57 h 132"/>
                  <a:gd name="T36" fmla="*/ 170 w 286"/>
                  <a:gd name="T37" fmla="*/ 47 h 132"/>
                  <a:gd name="T38" fmla="*/ 211 w 286"/>
                  <a:gd name="T39" fmla="*/ 29 h 132"/>
                  <a:gd name="T40" fmla="*/ 221 w 286"/>
                  <a:gd name="T41" fmla="*/ 33 h 132"/>
                  <a:gd name="T42" fmla="*/ 217 w 286"/>
                  <a:gd name="T43" fmla="*/ 43 h 132"/>
                  <a:gd name="T44" fmla="*/ 176 w 286"/>
                  <a:gd name="T45" fmla="*/ 60 h 132"/>
                  <a:gd name="T46" fmla="*/ 173 w 286"/>
                  <a:gd name="T47" fmla="*/ 61 h 132"/>
                  <a:gd name="T48" fmla="*/ 255 w 286"/>
                  <a:gd name="T49" fmla="*/ 26 h 132"/>
                  <a:gd name="T50" fmla="*/ 248 w 286"/>
                  <a:gd name="T51" fmla="*/ 21 h 132"/>
                  <a:gd name="T52" fmla="*/ 252 w 286"/>
                  <a:gd name="T53" fmla="*/ 12 h 132"/>
                  <a:gd name="T54" fmla="*/ 275 w 286"/>
                  <a:gd name="T55" fmla="*/ 2 h 132"/>
                  <a:gd name="T56" fmla="*/ 285 w 286"/>
                  <a:gd name="T57" fmla="*/ 6 h 132"/>
                  <a:gd name="T58" fmla="*/ 281 w 286"/>
                  <a:gd name="T59" fmla="*/ 16 h 132"/>
                  <a:gd name="T60" fmla="*/ 258 w 286"/>
                  <a:gd name="T61" fmla="*/ 25 h 132"/>
                  <a:gd name="T62" fmla="*/ 255 w 286"/>
                  <a:gd name="T63" fmla="*/ 26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6" h="132">
                    <a:moveTo>
                      <a:pt x="9" y="132"/>
                    </a:moveTo>
                    <a:cubicBezTo>
                      <a:pt x="6" y="132"/>
                      <a:pt x="3" y="130"/>
                      <a:pt x="2" y="127"/>
                    </a:cubicBezTo>
                    <a:cubicBezTo>
                      <a:pt x="0" y="123"/>
                      <a:pt x="2" y="119"/>
                      <a:pt x="6" y="117"/>
                    </a:cubicBezTo>
                    <a:cubicBezTo>
                      <a:pt x="47" y="100"/>
                      <a:pt x="47" y="100"/>
                      <a:pt x="47" y="100"/>
                    </a:cubicBezTo>
                    <a:cubicBezTo>
                      <a:pt x="51" y="98"/>
                      <a:pt x="55" y="100"/>
                      <a:pt x="57" y="104"/>
                    </a:cubicBezTo>
                    <a:cubicBezTo>
                      <a:pt x="58" y="107"/>
                      <a:pt x="57" y="112"/>
                      <a:pt x="53" y="113"/>
                    </a:cubicBezTo>
                    <a:cubicBezTo>
                      <a:pt x="12" y="131"/>
                      <a:pt x="12" y="131"/>
                      <a:pt x="12" y="131"/>
                    </a:cubicBezTo>
                    <a:cubicBezTo>
                      <a:pt x="11" y="131"/>
                      <a:pt x="10" y="132"/>
                      <a:pt x="9" y="132"/>
                    </a:cubicBezTo>
                    <a:close/>
                    <a:moveTo>
                      <a:pt x="91" y="96"/>
                    </a:moveTo>
                    <a:cubicBezTo>
                      <a:pt x="88" y="96"/>
                      <a:pt x="85" y="95"/>
                      <a:pt x="84" y="92"/>
                    </a:cubicBezTo>
                    <a:cubicBezTo>
                      <a:pt x="82" y="88"/>
                      <a:pt x="84" y="84"/>
                      <a:pt x="88" y="82"/>
                    </a:cubicBezTo>
                    <a:cubicBezTo>
                      <a:pt x="129" y="64"/>
                      <a:pt x="129" y="64"/>
                      <a:pt x="129" y="64"/>
                    </a:cubicBezTo>
                    <a:cubicBezTo>
                      <a:pt x="133" y="63"/>
                      <a:pt x="137" y="65"/>
                      <a:pt x="139" y="68"/>
                    </a:cubicBezTo>
                    <a:cubicBezTo>
                      <a:pt x="141" y="72"/>
                      <a:pt x="139" y="76"/>
                      <a:pt x="135" y="78"/>
                    </a:cubicBezTo>
                    <a:cubicBezTo>
                      <a:pt x="94" y="96"/>
                      <a:pt x="94" y="96"/>
                      <a:pt x="94" y="96"/>
                    </a:cubicBezTo>
                    <a:cubicBezTo>
                      <a:pt x="93" y="96"/>
                      <a:pt x="92" y="96"/>
                      <a:pt x="91" y="96"/>
                    </a:cubicBezTo>
                    <a:close/>
                    <a:moveTo>
                      <a:pt x="173" y="61"/>
                    </a:moveTo>
                    <a:cubicBezTo>
                      <a:pt x="170" y="61"/>
                      <a:pt x="167" y="59"/>
                      <a:pt x="166" y="57"/>
                    </a:cubicBezTo>
                    <a:cubicBezTo>
                      <a:pt x="165" y="53"/>
                      <a:pt x="166" y="48"/>
                      <a:pt x="170" y="47"/>
                    </a:cubicBezTo>
                    <a:cubicBezTo>
                      <a:pt x="211" y="29"/>
                      <a:pt x="211" y="29"/>
                      <a:pt x="211" y="29"/>
                    </a:cubicBezTo>
                    <a:cubicBezTo>
                      <a:pt x="215" y="28"/>
                      <a:pt x="219" y="29"/>
                      <a:pt x="221" y="33"/>
                    </a:cubicBezTo>
                    <a:cubicBezTo>
                      <a:pt x="223" y="37"/>
                      <a:pt x="221" y="41"/>
                      <a:pt x="217" y="43"/>
                    </a:cubicBezTo>
                    <a:cubicBezTo>
                      <a:pt x="176" y="60"/>
                      <a:pt x="176" y="60"/>
                      <a:pt x="176" y="60"/>
                    </a:cubicBezTo>
                    <a:cubicBezTo>
                      <a:pt x="175" y="61"/>
                      <a:pt x="174" y="61"/>
                      <a:pt x="173" y="61"/>
                    </a:cubicBezTo>
                    <a:close/>
                    <a:moveTo>
                      <a:pt x="255" y="26"/>
                    </a:moveTo>
                    <a:cubicBezTo>
                      <a:pt x="252" y="26"/>
                      <a:pt x="250" y="24"/>
                      <a:pt x="248" y="21"/>
                    </a:cubicBezTo>
                    <a:cubicBezTo>
                      <a:pt x="247" y="18"/>
                      <a:pt x="249" y="13"/>
                      <a:pt x="252" y="12"/>
                    </a:cubicBezTo>
                    <a:cubicBezTo>
                      <a:pt x="275" y="2"/>
                      <a:pt x="275" y="2"/>
                      <a:pt x="275" y="2"/>
                    </a:cubicBezTo>
                    <a:cubicBezTo>
                      <a:pt x="279" y="0"/>
                      <a:pt x="283" y="2"/>
                      <a:pt x="285" y="6"/>
                    </a:cubicBezTo>
                    <a:cubicBezTo>
                      <a:pt x="286" y="10"/>
                      <a:pt x="285" y="14"/>
                      <a:pt x="281" y="16"/>
                    </a:cubicBezTo>
                    <a:cubicBezTo>
                      <a:pt x="258" y="25"/>
                      <a:pt x="258" y="25"/>
                      <a:pt x="258" y="25"/>
                    </a:cubicBezTo>
                    <a:cubicBezTo>
                      <a:pt x="257" y="26"/>
                      <a:pt x="256" y="26"/>
                      <a:pt x="255" y="26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112" name="Freeform 933"/>
              <p:cNvSpPr>
                <a:spLocks noEditPoints="1"/>
              </p:cNvSpPr>
              <p:nvPr/>
            </p:nvSpPr>
            <p:spPr bwMode="auto">
              <a:xfrm>
                <a:off x="7394" y="3037"/>
                <a:ext cx="233" cy="295"/>
              </a:xfrm>
              <a:custGeom>
                <a:avLst/>
                <a:gdLst>
                  <a:gd name="T0" fmla="*/ 85 w 93"/>
                  <a:gd name="T1" fmla="*/ 118 h 118"/>
                  <a:gd name="T2" fmla="*/ 79 w 93"/>
                  <a:gd name="T3" fmla="*/ 115 h 118"/>
                  <a:gd name="T4" fmla="*/ 56 w 93"/>
                  <a:gd name="T5" fmla="*/ 85 h 118"/>
                  <a:gd name="T6" fmla="*/ 58 w 93"/>
                  <a:gd name="T7" fmla="*/ 74 h 118"/>
                  <a:gd name="T8" fmla="*/ 68 w 93"/>
                  <a:gd name="T9" fmla="*/ 76 h 118"/>
                  <a:gd name="T10" fmla="*/ 91 w 93"/>
                  <a:gd name="T11" fmla="*/ 106 h 118"/>
                  <a:gd name="T12" fmla="*/ 89 w 93"/>
                  <a:gd name="T13" fmla="*/ 117 h 118"/>
                  <a:gd name="T14" fmla="*/ 85 w 93"/>
                  <a:gd name="T15" fmla="*/ 118 h 118"/>
                  <a:gd name="T16" fmla="*/ 35 w 93"/>
                  <a:gd name="T17" fmla="*/ 52 h 118"/>
                  <a:gd name="T18" fmla="*/ 29 w 93"/>
                  <a:gd name="T19" fmla="*/ 49 h 118"/>
                  <a:gd name="T20" fmla="*/ 3 w 93"/>
                  <a:gd name="T21" fmla="*/ 13 h 118"/>
                  <a:gd name="T22" fmla="*/ 4 w 93"/>
                  <a:gd name="T23" fmla="*/ 2 h 118"/>
                  <a:gd name="T24" fmla="*/ 15 w 93"/>
                  <a:gd name="T25" fmla="*/ 4 h 118"/>
                  <a:gd name="T26" fmla="*/ 41 w 93"/>
                  <a:gd name="T27" fmla="*/ 40 h 118"/>
                  <a:gd name="T28" fmla="*/ 40 w 93"/>
                  <a:gd name="T29" fmla="*/ 50 h 118"/>
                  <a:gd name="T30" fmla="*/ 35 w 93"/>
                  <a:gd name="T31" fmla="*/ 52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3" h="118">
                    <a:moveTo>
                      <a:pt x="85" y="118"/>
                    </a:moveTo>
                    <a:cubicBezTo>
                      <a:pt x="83" y="118"/>
                      <a:pt x="80" y="117"/>
                      <a:pt x="79" y="115"/>
                    </a:cubicBezTo>
                    <a:cubicBezTo>
                      <a:pt x="56" y="85"/>
                      <a:pt x="56" y="85"/>
                      <a:pt x="56" y="85"/>
                    </a:cubicBezTo>
                    <a:cubicBezTo>
                      <a:pt x="54" y="81"/>
                      <a:pt x="54" y="77"/>
                      <a:pt x="58" y="74"/>
                    </a:cubicBezTo>
                    <a:cubicBezTo>
                      <a:pt x="61" y="72"/>
                      <a:pt x="66" y="72"/>
                      <a:pt x="68" y="76"/>
                    </a:cubicBezTo>
                    <a:cubicBezTo>
                      <a:pt x="91" y="106"/>
                      <a:pt x="91" y="106"/>
                      <a:pt x="91" y="106"/>
                    </a:cubicBezTo>
                    <a:cubicBezTo>
                      <a:pt x="93" y="110"/>
                      <a:pt x="93" y="114"/>
                      <a:pt x="89" y="117"/>
                    </a:cubicBezTo>
                    <a:cubicBezTo>
                      <a:pt x="88" y="118"/>
                      <a:pt x="87" y="118"/>
                      <a:pt x="85" y="118"/>
                    </a:cubicBezTo>
                    <a:close/>
                    <a:moveTo>
                      <a:pt x="35" y="52"/>
                    </a:moveTo>
                    <a:cubicBezTo>
                      <a:pt x="33" y="52"/>
                      <a:pt x="31" y="51"/>
                      <a:pt x="29" y="49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0" y="10"/>
                      <a:pt x="1" y="5"/>
                      <a:pt x="4" y="2"/>
                    </a:cubicBezTo>
                    <a:cubicBezTo>
                      <a:pt x="8" y="0"/>
                      <a:pt x="12" y="1"/>
                      <a:pt x="15" y="4"/>
                    </a:cubicBezTo>
                    <a:cubicBezTo>
                      <a:pt x="41" y="40"/>
                      <a:pt x="41" y="40"/>
                      <a:pt x="41" y="40"/>
                    </a:cubicBezTo>
                    <a:cubicBezTo>
                      <a:pt x="44" y="43"/>
                      <a:pt x="43" y="48"/>
                      <a:pt x="40" y="50"/>
                    </a:cubicBezTo>
                    <a:cubicBezTo>
                      <a:pt x="39" y="51"/>
                      <a:pt x="37" y="52"/>
                      <a:pt x="35" y="52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113" name="Freeform 934"/>
              <p:cNvSpPr>
                <a:spLocks noEditPoints="1"/>
              </p:cNvSpPr>
              <p:nvPr/>
            </p:nvSpPr>
            <p:spPr bwMode="auto">
              <a:xfrm>
                <a:off x="8419" y="3367"/>
                <a:ext cx="305" cy="127"/>
              </a:xfrm>
              <a:custGeom>
                <a:avLst/>
                <a:gdLst>
                  <a:gd name="T0" fmla="*/ 9 w 121"/>
                  <a:gd name="T1" fmla="*/ 50 h 50"/>
                  <a:gd name="T2" fmla="*/ 2 w 121"/>
                  <a:gd name="T3" fmla="*/ 45 h 50"/>
                  <a:gd name="T4" fmla="*/ 6 w 121"/>
                  <a:gd name="T5" fmla="*/ 36 h 50"/>
                  <a:gd name="T6" fmla="*/ 49 w 121"/>
                  <a:gd name="T7" fmla="*/ 22 h 50"/>
                  <a:gd name="T8" fmla="*/ 58 w 121"/>
                  <a:gd name="T9" fmla="*/ 26 h 50"/>
                  <a:gd name="T10" fmla="*/ 54 w 121"/>
                  <a:gd name="T11" fmla="*/ 36 h 50"/>
                  <a:gd name="T12" fmla="*/ 11 w 121"/>
                  <a:gd name="T13" fmla="*/ 50 h 50"/>
                  <a:gd name="T14" fmla="*/ 9 w 121"/>
                  <a:gd name="T15" fmla="*/ 50 h 50"/>
                  <a:gd name="T16" fmla="*/ 94 w 121"/>
                  <a:gd name="T17" fmla="*/ 22 h 50"/>
                  <a:gd name="T18" fmla="*/ 87 w 121"/>
                  <a:gd name="T19" fmla="*/ 17 h 50"/>
                  <a:gd name="T20" fmla="*/ 91 w 121"/>
                  <a:gd name="T21" fmla="*/ 8 h 50"/>
                  <a:gd name="T22" fmla="*/ 110 w 121"/>
                  <a:gd name="T23" fmla="*/ 1 h 50"/>
                  <a:gd name="T24" fmla="*/ 120 w 121"/>
                  <a:gd name="T25" fmla="*/ 6 h 50"/>
                  <a:gd name="T26" fmla="*/ 115 w 121"/>
                  <a:gd name="T27" fmla="*/ 15 h 50"/>
                  <a:gd name="T28" fmla="*/ 96 w 121"/>
                  <a:gd name="T29" fmla="*/ 22 h 50"/>
                  <a:gd name="T30" fmla="*/ 94 w 121"/>
                  <a:gd name="T31" fmla="*/ 2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1" h="50">
                    <a:moveTo>
                      <a:pt x="9" y="50"/>
                    </a:moveTo>
                    <a:cubicBezTo>
                      <a:pt x="6" y="50"/>
                      <a:pt x="3" y="48"/>
                      <a:pt x="2" y="45"/>
                    </a:cubicBezTo>
                    <a:cubicBezTo>
                      <a:pt x="0" y="41"/>
                      <a:pt x="3" y="37"/>
                      <a:pt x="6" y="36"/>
                    </a:cubicBezTo>
                    <a:cubicBezTo>
                      <a:pt x="49" y="22"/>
                      <a:pt x="49" y="22"/>
                      <a:pt x="49" y="22"/>
                    </a:cubicBezTo>
                    <a:cubicBezTo>
                      <a:pt x="53" y="20"/>
                      <a:pt x="57" y="23"/>
                      <a:pt x="58" y="26"/>
                    </a:cubicBezTo>
                    <a:cubicBezTo>
                      <a:pt x="60" y="30"/>
                      <a:pt x="57" y="35"/>
                      <a:pt x="54" y="36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9" y="50"/>
                    </a:cubicBezTo>
                    <a:close/>
                    <a:moveTo>
                      <a:pt x="94" y="22"/>
                    </a:moveTo>
                    <a:cubicBezTo>
                      <a:pt x="90" y="22"/>
                      <a:pt x="88" y="20"/>
                      <a:pt x="87" y="17"/>
                    </a:cubicBezTo>
                    <a:cubicBezTo>
                      <a:pt x="85" y="13"/>
                      <a:pt x="87" y="9"/>
                      <a:pt x="91" y="8"/>
                    </a:cubicBezTo>
                    <a:cubicBezTo>
                      <a:pt x="110" y="1"/>
                      <a:pt x="110" y="1"/>
                      <a:pt x="110" y="1"/>
                    </a:cubicBezTo>
                    <a:cubicBezTo>
                      <a:pt x="114" y="0"/>
                      <a:pt x="118" y="2"/>
                      <a:pt x="120" y="6"/>
                    </a:cubicBezTo>
                    <a:cubicBezTo>
                      <a:pt x="121" y="10"/>
                      <a:pt x="119" y="14"/>
                      <a:pt x="115" y="15"/>
                    </a:cubicBezTo>
                    <a:cubicBezTo>
                      <a:pt x="96" y="22"/>
                      <a:pt x="96" y="22"/>
                      <a:pt x="96" y="22"/>
                    </a:cubicBezTo>
                    <a:cubicBezTo>
                      <a:pt x="95" y="22"/>
                      <a:pt x="94" y="22"/>
                      <a:pt x="94" y="22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114" name="Freeform 935"/>
              <p:cNvSpPr>
                <a:spLocks noEditPoints="1"/>
              </p:cNvSpPr>
              <p:nvPr/>
            </p:nvSpPr>
            <p:spPr bwMode="auto">
              <a:xfrm>
                <a:off x="9374" y="2600"/>
                <a:ext cx="493" cy="377"/>
              </a:xfrm>
              <a:custGeom>
                <a:avLst/>
                <a:gdLst>
                  <a:gd name="T0" fmla="*/ 8 w 196"/>
                  <a:gd name="T1" fmla="*/ 150 h 150"/>
                  <a:gd name="T2" fmla="*/ 2 w 196"/>
                  <a:gd name="T3" fmla="*/ 147 h 150"/>
                  <a:gd name="T4" fmla="*/ 4 w 196"/>
                  <a:gd name="T5" fmla="*/ 136 h 150"/>
                  <a:gd name="T6" fmla="*/ 40 w 196"/>
                  <a:gd name="T7" fmla="*/ 110 h 150"/>
                  <a:gd name="T8" fmla="*/ 50 w 196"/>
                  <a:gd name="T9" fmla="*/ 111 h 150"/>
                  <a:gd name="T10" fmla="*/ 49 w 196"/>
                  <a:gd name="T11" fmla="*/ 122 h 150"/>
                  <a:gd name="T12" fmla="*/ 13 w 196"/>
                  <a:gd name="T13" fmla="*/ 148 h 150"/>
                  <a:gd name="T14" fmla="*/ 8 w 196"/>
                  <a:gd name="T15" fmla="*/ 150 h 150"/>
                  <a:gd name="T16" fmla="*/ 80 w 196"/>
                  <a:gd name="T17" fmla="*/ 96 h 150"/>
                  <a:gd name="T18" fmla="*/ 74 w 196"/>
                  <a:gd name="T19" fmla="*/ 93 h 150"/>
                  <a:gd name="T20" fmla="*/ 76 w 196"/>
                  <a:gd name="T21" fmla="*/ 83 h 150"/>
                  <a:gd name="T22" fmla="*/ 111 w 196"/>
                  <a:gd name="T23" fmla="*/ 56 h 150"/>
                  <a:gd name="T24" fmla="*/ 122 w 196"/>
                  <a:gd name="T25" fmla="*/ 58 h 150"/>
                  <a:gd name="T26" fmla="*/ 120 w 196"/>
                  <a:gd name="T27" fmla="*/ 68 h 150"/>
                  <a:gd name="T28" fmla="*/ 85 w 196"/>
                  <a:gd name="T29" fmla="*/ 95 h 150"/>
                  <a:gd name="T30" fmla="*/ 80 w 196"/>
                  <a:gd name="T31" fmla="*/ 96 h 150"/>
                  <a:gd name="T32" fmla="*/ 152 w 196"/>
                  <a:gd name="T33" fmla="*/ 43 h 150"/>
                  <a:gd name="T34" fmla="*/ 146 w 196"/>
                  <a:gd name="T35" fmla="*/ 40 h 150"/>
                  <a:gd name="T36" fmla="*/ 147 w 196"/>
                  <a:gd name="T37" fmla="*/ 29 h 150"/>
                  <a:gd name="T38" fmla="*/ 183 w 196"/>
                  <a:gd name="T39" fmla="*/ 3 h 150"/>
                  <a:gd name="T40" fmla="*/ 194 w 196"/>
                  <a:gd name="T41" fmla="*/ 4 h 150"/>
                  <a:gd name="T42" fmla="*/ 192 w 196"/>
                  <a:gd name="T43" fmla="*/ 15 h 150"/>
                  <a:gd name="T44" fmla="*/ 156 w 196"/>
                  <a:gd name="T45" fmla="*/ 41 h 150"/>
                  <a:gd name="T46" fmla="*/ 152 w 196"/>
                  <a:gd name="T47" fmla="*/ 43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6" h="150">
                    <a:moveTo>
                      <a:pt x="8" y="150"/>
                    </a:moveTo>
                    <a:cubicBezTo>
                      <a:pt x="6" y="150"/>
                      <a:pt x="4" y="149"/>
                      <a:pt x="2" y="147"/>
                    </a:cubicBezTo>
                    <a:cubicBezTo>
                      <a:pt x="0" y="143"/>
                      <a:pt x="1" y="139"/>
                      <a:pt x="4" y="136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3" y="107"/>
                      <a:pt x="48" y="108"/>
                      <a:pt x="50" y="111"/>
                    </a:cubicBezTo>
                    <a:cubicBezTo>
                      <a:pt x="53" y="114"/>
                      <a:pt x="52" y="119"/>
                      <a:pt x="49" y="122"/>
                    </a:cubicBezTo>
                    <a:cubicBezTo>
                      <a:pt x="13" y="148"/>
                      <a:pt x="13" y="148"/>
                      <a:pt x="13" y="148"/>
                    </a:cubicBezTo>
                    <a:cubicBezTo>
                      <a:pt x="12" y="149"/>
                      <a:pt x="10" y="150"/>
                      <a:pt x="8" y="150"/>
                    </a:cubicBezTo>
                    <a:close/>
                    <a:moveTo>
                      <a:pt x="80" y="96"/>
                    </a:moveTo>
                    <a:cubicBezTo>
                      <a:pt x="78" y="96"/>
                      <a:pt x="76" y="95"/>
                      <a:pt x="74" y="93"/>
                    </a:cubicBezTo>
                    <a:cubicBezTo>
                      <a:pt x="72" y="90"/>
                      <a:pt x="72" y="85"/>
                      <a:pt x="76" y="83"/>
                    </a:cubicBezTo>
                    <a:cubicBezTo>
                      <a:pt x="111" y="56"/>
                      <a:pt x="111" y="56"/>
                      <a:pt x="111" y="56"/>
                    </a:cubicBezTo>
                    <a:cubicBezTo>
                      <a:pt x="115" y="54"/>
                      <a:pt x="119" y="54"/>
                      <a:pt x="122" y="58"/>
                    </a:cubicBezTo>
                    <a:cubicBezTo>
                      <a:pt x="124" y="61"/>
                      <a:pt x="124" y="66"/>
                      <a:pt x="120" y="68"/>
                    </a:cubicBezTo>
                    <a:cubicBezTo>
                      <a:pt x="85" y="95"/>
                      <a:pt x="85" y="95"/>
                      <a:pt x="85" y="95"/>
                    </a:cubicBezTo>
                    <a:cubicBezTo>
                      <a:pt x="83" y="96"/>
                      <a:pt x="82" y="96"/>
                      <a:pt x="80" y="96"/>
                    </a:cubicBezTo>
                    <a:close/>
                    <a:moveTo>
                      <a:pt x="152" y="43"/>
                    </a:moveTo>
                    <a:cubicBezTo>
                      <a:pt x="149" y="43"/>
                      <a:pt x="147" y="42"/>
                      <a:pt x="146" y="40"/>
                    </a:cubicBezTo>
                    <a:cubicBezTo>
                      <a:pt x="143" y="37"/>
                      <a:pt x="144" y="32"/>
                      <a:pt x="147" y="29"/>
                    </a:cubicBezTo>
                    <a:cubicBezTo>
                      <a:pt x="183" y="3"/>
                      <a:pt x="183" y="3"/>
                      <a:pt x="183" y="3"/>
                    </a:cubicBezTo>
                    <a:cubicBezTo>
                      <a:pt x="186" y="0"/>
                      <a:pt x="191" y="1"/>
                      <a:pt x="194" y="4"/>
                    </a:cubicBezTo>
                    <a:cubicBezTo>
                      <a:pt x="196" y="8"/>
                      <a:pt x="195" y="12"/>
                      <a:pt x="192" y="15"/>
                    </a:cubicBezTo>
                    <a:cubicBezTo>
                      <a:pt x="156" y="41"/>
                      <a:pt x="156" y="41"/>
                      <a:pt x="156" y="41"/>
                    </a:cubicBezTo>
                    <a:cubicBezTo>
                      <a:pt x="155" y="42"/>
                      <a:pt x="153" y="43"/>
                      <a:pt x="152" y="43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115" name="Freeform 936"/>
              <p:cNvSpPr>
                <a:spLocks noEditPoints="1"/>
              </p:cNvSpPr>
              <p:nvPr/>
            </p:nvSpPr>
            <p:spPr bwMode="auto">
              <a:xfrm>
                <a:off x="8481" y="6525"/>
                <a:ext cx="415" cy="460"/>
              </a:xfrm>
              <a:custGeom>
                <a:avLst/>
                <a:gdLst>
                  <a:gd name="T0" fmla="*/ 157 w 165"/>
                  <a:gd name="T1" fmla="*/ 182 h 182"/>
                  <a:gd name="T2" fmla="*/ 152 w 165"/>
                  <a:gd name="T3" fmla="*/ 180 h 182"/>
                  <a:gd name="T4" fmla="*/ 122 w 165"/>
                  <a:gd name="T5" fmla="*/ 146 h 182"/>
                  <a:gd name="T6" fmla="*/ 122 w 165"/>
                  <a:gd name="T7" fmla="*/ 136 h 182"/>
                  <a:gd name="T8" fmla="*/ 133 w 165"/>
                  <a:gd name="T9" fmla="*/ 136 h 182"/>
                  <a:gd name="T10" fmla="*/ 163 w 165"/>
                  <a:gd name="T11" fmla="*/ 170 h 182"/>
                  <a:gd name="T12" fmla="*/ 162 w 165"/>
                  <a:gd name="T13" fmla="*/ 180 h 182"/>
                  <a:gd name="T14" fmla="*/ 157 w 165"/>
                  <a:gd name="T15" fmla="*/ 182 h 182"/>
                  <a:gd name="T16" fmla="*/ 97 w 165"/>
                  <a:gd name="T17" fmla="*/ 116 h 182"/>
                  <a:gd name="T18" fmla="*/ 92 w 165"/>
                  <a:gd name="T19" fmla="*/ 113 h 182"/>
                  <a:gd name="T20" fmla="*/ 62 w 165"/>
                  <a:gd name="T21" fmla="*/ 80 h 182"/>
                  <a:gd name="T22" fmla="*/ 63 w 165"/>
                  <a:gd name="T23" fmla="*/ 69 h 182"/>
                  <a:gd name="T24" fmla="*/ 73 w 165"/>
                  <a:gd name="T25" fmla="*/ 70 h 182"/>
                  <a:gd name="T26" fmla="*/ 103 w 165"/>
                  <a:gd name="T27" fmla="*/ 103 h 182"/>
                  <a:gd name="T28" fmla="*/ 102 w 165"/>
                  <a:gd name="T29" fmla="*/ 114 h 182"/>
                  <a:gd name="T30" fmla="*/ 97 w 165"/>
                  <a:gd name="T31" fmla="*/ 116 h 182"/>
                  <a:gd name="T32" fmla="*/ 38 w 165"/>
                  <a:gd name="T33" fmla="*/ 49 h 182"/>
                  <a:gd name="T34" fmla="*/ 32 w 165"/>
                  <a:gd name="T35" fmla="*/ 47 h 182"/>
                  <a:gd name="T36" fmla="*/ 2 w 165"/>
                  <a:gd name="T37" fmla="*/ 13 h 182"/>
                  <a:gd name="T38" fmla="*/ 3 w 165"/>
                  <a:gd name="T39" fmla="*/ 3 h 182"/>
                  <a:gd name="T40" fmla="*/ 13 w 165"/>
                  <a:gd name="T41" fmla="*/ 3 h 182"/>
                  <a:gd name="T42" fmla="*/ 43 w 165"/>
                  <a:gd name="T43" fmla="*/ 37 h 182"/>
                  <a:gd name="T44" fmla="*/ 43 w 165"/>
                  <a:gd name="T45" fmla="*/ 47 h 182"/>
                  <a:gd name="T46" fmla="*/ 38 w 165"/>
                  <a:gd name="T47" fmla="*/ 49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65" h="182">
                    <a:moveTo>
                      <a:pt x="157" y="182"/>
                    </a:moveTo>
                    <a:cubicBezTo>
                      <a:pt x="155" y="182"/>
                      <a:pt x="153" y="181"/>
                      <a:pt x="152" y="180"/>
                    </a:cubicBezTo>
                    <a:cubicBezTo>
                      <a:pt x="122" y="146"/>
                      <a:pt x="122" y="146"/>
                      <a:pt x="122" y="146"/>
                    </a:cubicBezTo>
                    <a:cubicBezTo>
                      <a:pt x="119" y="143"/>
                      <a:pt x="119" y="139"/>
                      <a:pt x="122" y="136"/>
                    </a:cubicBezTo>
                    <a:cubicBezTo>
                      <a:pt x="125" y="133"/>
                      <a:pt x="130" y="133"/>
                      <a:pt x="133" y="136"/>
                    </a:cubicBezTo>
                    <a:cubicBezTo>
                      <a:pt x="163" y="170"/>
                      <a:pt x="163" y="170"/>
                      <a:pt x="163" y="170"/>
                    </a:cubicBezTo>
                    <a:cubicBezTo>
                      <a:pt x="165" y="173"/>
                      <a:pt x="165" y="177"/>
                      <a:pt x="162" y="180"/>
                    </a:cubicBezTo>
                    <a:cubicBezTo>
                      <a:pt x="161" y="182"/>
                      <a:pt x="159" y="182"/>
                      <a:pt x="157" y="182"/>
                    </a:cubicBezTo>
                    <a:close/>
                    <a:moveTo>
                      <a:pt x="97" y="116"/>
                    </a:moveTo>
                    <a:cubicBezTo>
                      <a:pt x="95" y="116"/>
                      <a:pt x="93" y="115"/>
                      <a:pt x="92" y="113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59" y="77"/>
                      <a:pt x="60" y="72"/>
                      <a:pt x="63" y="69"/>
                    </a:cubicBezTo>
                    <a:cubicBezTo>
                      <a:pt x="66" y="67"/>
                      <a:pt x="70" y="67"/>
                      <a:pt x="73" y="70"/>
                    </a:cubicBezTo>
                    <a:cubicBezTo>
                      <a:pt x="103" y="103"/>
                      <a:pt x="103" y="103"/>
                      <a:pt x="103" y="103"/>
                    </a:cubicBezTo>
                    <a:cubicBezTo>
                      <a:pt x="106" y="106"/>
                      <a:pt x="105" y="111"/>
                      <a:pt x="102" y="114"/>
                    </a:cubicBezTo>
                    <a:cubicBezTo>
                      <a:pt x="101" y="115"/>
                      <a:pt x="99" y="116"/>
                      <a:pt x="97" y="116"/>
                    </a:cubicBezTo>
                    <a:close/>
                    <a:moveTo>
                      <a:pt x="38" y="49"/>
                    </a:moveTo>
                    <a:cubicBezTo>
                      <a:pt x="36" y="49"/>
                      <a:pt x="34" y="48"/>
                      <a:pt x="32" y="47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0" y="10"/>
                      <a:pt x="0" y="6"/>
                      <a:pt x="3" y="3"/>
                    </a:cubicBezTo>
                    <a:cubicBezTo>
                      <a:pt x="6" y="0"/>
                      <a:pt x="11" y="0"/>
                      <a:pt x="13" y="3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46" y="40"/>
                      <a:pt x="46" y="44"/>
                      <a:pt x="43" y="47"/>
                    </a:cubicBezTo>
                    <a:cubicBezTo>
                      <a:pt x="41" y="48"/>
                      <a:pt x="39" y="49"/>
                      <a:pt x="38" y="49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116" name="Freeform 937"/>
              <p:cNvSpPr>
                <a:spLocks noEditPoints="1"/>
              </p:cNvSpPr>
              <p:nvPr/>
            </p:nvSpPr>
            <p:spPr bwMode="auto">
              <a:xfrm>
                <a:off x="9254" y="6380"/>
                <a:ext cx="1073" cy="722"/>
              </a:xfrm>
              <a:custGeom>
                <a:avLst/>
                <a:gdLst>
                  <a:gd name="T0" fmla="*/ 8 w 427"/>
                  <a:gd name="T1" fmla="*/ 287 h 287"/>
                  <a:gd name="T2" fmla="*/ 2 w 427"/>
                  <a:gd name="T3" fmla="*/ 284 h 287"/>
                  <a:gd name="T4" fmla="*/ 4 w 427"/>
                  <a:gd name="T5" fmla="*/ 273 h 287"/>
                  <a:gd name="T6" fmla="*/ 42 w 427"/>
                  <a:gd name="T7" fmla="*/ 249 h 287"/>
                  <a:gd name="T8" fmla="*/ 52 w 427"/>
                  <a:gd name="T9" fmla="*/ 251 h 287"/>
                  <a:gd name="T10" fmla="*/ 50 w 427"/>
                  <a:gd name="T11" fmla="*/ 261 h 287"/>
                  <a:gd name="T12" fmla="*/ 12 w 427"/>
                  <a:gd name="T13" fmla="*/ 286 h 287"/>
                  <a:gd name="T14" fmla="*/ 8 w 427"/>
                  <a:gd name="T15" fmla="*/ 287 h 287"/>
                  <a:gd name="T16" fmla="*/ 83 w 427"/>
                  <a:gd name="T17" fmla="*/ 238 h 287"/>
                  <a:gd name="T18" fmla="*/ 77 w 427"/>
                  <a:gd name="T19" fmla="*/ 234 h 287"/>
                  <a:gd name="T20" fmla="*/ 79 w 427"/>
                  <a:gd name="T21" fmla="*/ 224 h 287"/>
                  <a:gd name="T22" fmla="*/ 116 w 427"/>
                  <a:gd name="T23" fmla="*/ 200 h 287"/>
                  <a:gd name="T24" fmla="*/ 126 w 427"/>
                  <a:gd name="T25" fmla="*/ 202 h 287"/>
                  <a:gd name="T26" fmla="*/ 124 w 427"/>
                  <a:gd name="T27" fmla="*/ 212 h 287"/>
                  <a:gd name="T28" fmla="*/ 87 w 427"/>
                  <a:gd name="T29" fmla="*/ 237 h 287"/>
                  <a:gd name="T30" fmla="*/ 83 w 427"/>
                  <a:gd name="T31" fmla="*/ 238 h 287"/>
                  <a:gd name="T32" fmla="*/ 158 w 427"/>
                  <a:gd name="T33" fmla="*/ 189 h 287"/>
                  <a:gd name="T34" fmla="*/ 151 w 427"/>
                  <a:gd name="T35" fmla="*/ 185 h 287"/>
                  <a:gd name="T36" fmla="*/ 153 w 427"/>
                  <a:gd name="T37" fmla="*/ 175 h 287"/>
                  <a:gd name="T38" fmla="*/ 191 w 427"/>
                  <a:gd name="T39" fmla="*/ 150 h 287"/>
                  <a:gd name="T40" fmla="*/ 201 w 427"/>
                  <a:gd name="T41" fmla="*/ 152 h 287"/>
                  <a:gd name="T42" fmla="*/ 199 w 427"/>
                  <a:gd name="T43" fmla="*/ 163 h 287"/>
                  <a:gd name="T44" fmla="*/ 162 w 427"/>
                  <a:gd name="T45" fmla="*/ 187 h 287"/>
                  <a:gd name="T46" fmla="*/ 158 w 427"/>
                  <a:gd name="T47" fmla="*/ 189 h 287"/>
                  <a:gd name="T48" fmla="*/ 232 w 427"/>
                  <a:gd name="T49" fmla="*/ 139 h 287"/>
                  <a:gd name="T50" fmla="*/ 226 w 427"/>
                  <a:gd name="T51" fmla="*/ 136 h 287"/>
                  <a:gd name="T52" fmla="*/ 228 w 427"/>
                  <a:gd name="T53" fmla="*/ 126 h 287"/>
                  <a:gd name="T54" fmla="*/ 265 w 427"/>
                  <a:gd name="T55" fmla="*/ 101 h 287"/>
                  <a:gd name="T56" fmla="*/ 276 w 427"/>
                  <a:gd name="T57" fmla="*/ 103 h 287"/>
                  <a:gd name="T58" fmla="*/ 273 w 427"/>
                  <a:gd name="T59" fmla="*/ 113 h 287"/>
                  <a:gd name="T60" fmla="*/ 236 w 427"/>
                  <a:gd name="T61" fmla="*/ 138 h 287"/>
                  <a:gd name="T62" fmla="*/ 232 w 427"/>
                  <a:gd name="T63" fmla="*/ 139 h 287"/>
                  <a:gd name="T64" fmla="*/ 307 w 427"/>
                  <a:gd name="T65" fmla="*/ 90 h 287"/>
                  <a:gd name="T66" fmla="*/ 300 w 427"/>
                  <a:gd name="T67" fmla="*/ 87 h 287"/>
                  <a:gd name="T68" fmla="*/ 303 w 427"/>
                  <a:gd name="T69" fmla="*/ 76 h 287"/>
                  <a:gd name="T70" fmla="*/ 340 w 427"/>
                  <a:gd name="T71" fmla="*/ 52 h 287"/>
                  <a:gd name="T72" fmla="*/ 350 w 427"/>
                  <a:gd name="T73" fmla="*/ 54 h 287"/>
                  <a:gd name="T74" fmla="*/ 348 w 427"/>
                  <a:gd name="T75" fmla="*/ 64 h 287"/>
                  <a:gd name="T76" fmla="*/ 311 w 427"/>
                  <a:gd name="T77" fmla="*/ 89 h 287"/>
                  <a:gd name="T78" fmla="*/ 307 w 427"/>
                  <a:gd name="T79" fmla="*/ 90 h 287"/>
                  <a:gd name="T80" fmla="*/ 381 w 427"/>
                  <a:gd name="T81" fmla="*/ 41 h 287"/>
                  <a:gd name="T82" fmla="*/ 375 w 427"/>
                  <a:gd name="T83" fmla="*/ 37 h 287"/>
                  <a:gd name="T84" fmla="*/ 377 w 427"/>
                  <a:gd name="T85" fmla="*/ 27 h 287"/>
                  <a:gd name="T86" fmla="*/ 414 w 427"/>
                  <a:gd name="T87" fmla="*/ 2 h 287"/>
                  <a:gd name="T88" fmla="*/ 425 w 427"/>
                  <a:gd name="T89" fmla="*/ 5 h 287"/>
                  <a:gd name="T90" fmla="*/ 423 w 427"/>
                  <a:gd name="T91" fmla="*/ 15 h 287"/>
                  <a:gd name="T92" fmla="*/ 385 w 427"/>
                  <a:gd name="T93" fmla="*/ 39 h 287"/>
                  <a:gd name="T94" fmla="*/ 381 w 427"/>
                  <a:gd name="T95" fmla="*/ 41 h 2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7" h="287">
                    <a:moveTo>
                      <a:pt x="8" y="287"/>
                    </a:moveTo>
                    <a:cubicBezTo>
                      <a:pt x="6" y="287"/>
                      <a:pt x="4" y="286"/>
                      <a:pt x="2" y="284"/>
                    </a:cubicBezTo>
                    <a:cubicBezTo>
                      <a:pt x="0" y="280"/>
                      <a:pt x="1" y="276"/>
                      <a:pt x="4" y="273"/>
                    </a:cubicBezTo>
                    <a:cubicBezTo>
                      <a:pt x="42" y="249"/>
                      <a:pt x="42" y="249"/>
                      <a:pt x="42" y="249"/>
                    </a:cubicBezTo>
                    <a:cubicBezTo>
                      <a:pt x="45" y="247"/>
                      <a:pt x="50" y="247"/>
                      <a:pt x="52" y="251"/>
                    </a:cubicBezTo>
                    <a:cubicBezTo>
                      <a:pt x="54" y="254"/>
                      <a:pt x="53" y="259"/>
                      <a:pt x="50" y="261"/>
                    </a:cubicBezTo>
                    <a:cubicBezTo>
                      <a:pt x="12" y="286"/>
                      <a:pt x="12" y="286"/>
                      <a:pt x="12" y="286"/>
                    </a:cubicBezTo>
                    <a:cubicBezTo>
                      <a:pt x="11" y="287"/>
                      <a:pt x="10" y="287"/>
                      <a:pt x="8" y="287"/>
                    </a:cubicBezTo>
                    <a:close/>
                    <a:moveTo>
                      <a:pt x="83" y="238"/>
                    </a:moveTo>
                    <a:cubicBezTo>
                      <a:pt x="81" y="238"/>
                      <a:pt x="78" y="237"/>
                      <a:pt x="77" y="234"/>
                    </a:cubicBezTo>
                    <a:cubicBezTo>
                      <a:pt x="74" y="231"/>
                      <a:pt x="75" y="226"/>
                      <a:pt x="79" y="224"/>
                    </a:cubicBezTo>
                    <a:cubicBezTo>
                      <a:pt x="116" y="200"/>
                      <a:pt x="116" y="200"/>
                      <a:pt x="116" y="200"/>
                    </a:cubicBezTo>
                    <a:cubicBezTo>
                      <a:pt x="120" y="197"/>
                      <a:pt x="124" y="198"/>
                      <a:pt x="126" y="202"/>
                    </a:cubicBezTo>
                    <a:cubicBezTo>
                      <a:pt x="129" y="205"/>
                      <a:pt x="128" y="210"/>
                      <a:pt x="124" y="212"/>
                    </a:cubicBezTo>
                    <a:cubicBezTo>
                      <a:pt x="87" y="237"/>
                      <a:pt x="87" y="237"/>
                      <a:pt x="87" y="237"/>
                    </a:cubicBezTo>
                    <a:cubicBezTo>
                      <a:pt x="86" y="237"/>
                      <a:pt x="84" y="238"/>
                      <a:pt x="83" y="238"/>
                    </a:cubicBezTo>
                    <a:close/>
                    <a:moveTo>
                      <a:pt x="158" y="189"/>
                    </a:moveTo>
                    <a:cubicBezTo>
                      <a:pt x="155" y="189"/>
                      <a:pt x="153" y="187"/>
                      <a:pt x="151" y="185"/>
                    </a:cubicBezTo>
                    <a:cubicBezTo>
                      <a:pt x="149" y="182"/>
                      <a:pt x="150" y="177"/>
                      <a:pt x="153" y="175"/>
                    </a:cubicBezTo>
                    <a:cubicBezTo>
                      <a:pt x="191" y="150"/>
                      <a:pt x="191" y="150"/>
                      <a:pt x="191" y="150"/>
                    </a:cubicBezTo>
                    <a:cubicBezTo>
                      <a:pt x="194" y="148"/>
                      <a:pt x="199" y="149"/>
                      <a:pt x="201" y="152"/>
                    </a:cubicBezTo>
                    <a:cubicBezTo>
                      <a:pt x="203" y="156"/>
                      <a:pt x="202" y="160"/>
                      <a:pt x="199" y="163"/>
                    </a:cubicBezTo>
                    <a:cubicBezTo>
                      <a:pt x="162" y="187"/>
                      <a:pt x="162" y="187"/>
                      <a:pt x="162" y="187"/>
                    </a:cubicBezTo>
                    <a:cubicBezTo>
                      <a:pt x="160" y="188"/>
                      <a:pt x="159" y="189"/>
                      <a:pt x="158" y="189"/>
                    </a:cubicBezTo>
                    <a:close/>
                    <a:moveTo>
                      <a:pt x="232" y="139"/>
                    </a:moveTo>
                    <a:cubicBezTo>
                      <a:pt x="230" y="139"/>
                      <a:pt x="227" y="138"/>
                      <a:pt x="226" y="136"/>
                    </a:cubicBezTo>
                    <a:cubicBezTo>
                      <a:pt x="224" y="133"/>
                      <a:pt x="225" y="128"/>
                      <a:pt x="228" y="126"/>
                    </a:cubicBezTo>
                    <a:cubicBezTo>
                      <a:pt x="265" y="101"/>
                      <a:pt x="265" y="101"/>
                      <a:pt x="265" y="101"/>
                    </a:cubicBezTo>
                    <a:cubicBezTo>
                      <a:pt x="269" y="99"/>
                      <a:pt x="273" y="100"/>
                      <a:pt x="276" y="103"/>
                    </a:cubicBezTo>
                    <a:cubicBezTo>
                      <a:pt x="278" y="107"/>
                      <a:pt x="277" y="111"/>
                      <a:pt x="273" y="113"/>
                    </a:cubicBezTo>
                    <a:cubicBezTo>
                      <a:pt x="236" y="138"/>
                      <a:pt x="236" y="138"/>
                      <a:pt x="236" y="138"/>
                    </a:cubicBezTo>
                    <a:cubicBezTo>
                      <a:pt x="235" y="139"/>
                      <a:pt x="234" y="139"/>
                      <a:pt x="232" y="139"/>
                    </a:cubicBezTo>
                    <a:close/>
                    <a:moveTo>
                      <a:pt x="307" y="90"/>
                    </a:moveTo>
                    <a:cubicBezTo>
                      <a:pt x="304" y="90"/>
                      <a:pt x="302" y="89"/>
                      <a:pt x="300" y="87"/>
                    </a:cubicBezTo>
                    <a:cubicBezTo>
                      <a:pt x="298" y="83"/>
                      <a:pt x="299" y="79"/>
                      <a:pt x="303" y="76"/>
                    </a:cubicBezTo>
                    <a:cubicBezTo>
                      <a:pt x="340" y="52"/>
                      <a:pt x="340" y="52"/>
                      <a:pt x="340" y="52"/>
                    </a:cubicBezTo>
                    <a:cubicBezTo>
                      <a:pt x="343" y="49"/>
                      <a:pt x="348" y="50"/>
                      <a:pt x="350" y="54"/>
                    </a:cubicBezTo>
                    <a:cubicBezTo>
                      <a:pt x="352" y="57"/>
                      <a:pt x="351" y="62"/>
                      <a:pt x="348" y="64"/>
                    </a:cubicBezTo>
                    <a:cubicBezTo>
                      <a:pt x="311" y="89"/>
                      <a:pt x="311" y="89"/>
                      <a:pt x="311" y="89"/>
                    </a:cubicBezTo>
                    <a:cubicBezTo>
                      <a:pt x="310" y="90"/>
                      <a:pt x="308" y="90"/>
                      <a:pt x="307" y="90"/>
                    </a:cubicBezTo>
                    <a:close/>
                    <a:moveTo>
                      <a:pt x="381" y="41"/>
                    </a:moveTo>
                    <a:cubicBezTo>
                      <a:pt x="379" y="41"/>
                      <a:pt x="376" y="40"/>
                      <a:pt x="375" y="37"/>
                    </a:cubicBezTo>
                    <a:cubicBezTo>
                      <a:pt x="373" y="34"/>
                      <a:pt x="374" y="29"/>
                      <a:pt x="377" y="27"/>
                    </a:cubicBezTo>
                    <a:cubicBezTo>
                      <a:pt x="414" y="2"/>
                      <a:pt x="414" y="2"/>
                      <a:pt x="414" y="2"/>
                    </a:cubicBezTo>
                    <a:cubicBezTo>
                      <a:pt x="418" y="0"/>
                      <a:pt x="422" y="1"/>
                      <a:pt x="425" y="5"/>
                    </a:cubicBezTo>
                    <a:cubicBezTo>
                      <a:pt x="427" y="8"/>
                      <a:pt x="426" y="13"/>
                      <a:pt x="423" y="15"/>
                    </a:cubicBezTo>
                    <a:cubicBezTo>
                      <a:pt x="385" y="39"/>
                      <a:pt x="385" y="39"/>
                      <a:pt x="385" y="39"/>
                    </a:cubicBezTo>
                    <a:cubicBezTo>
                      <a:pt x="384" y="40"/>
                      <a:pt x="383" y="41"/>
                      <a:pt x="381" y="41"/>
                    </a:cubicBezTo>
                    <a:close/>
                  </a:path>
                </a:pathLst>
              </a:custGeom>
              <a:solidFill>
                <a:srgbClr val="544841"/>
              </a:solidFill>
              <a:ln>
                <a:noFill/>
              </a:ln>
            </p:spPr>
            <p:txBody>
              <a:bodyPr vert="horz" wrap="square" lIns="91380" tIns="45690" rIns="91380" bIns="45690" numCol="1" anchor="t" anchorCtr="0" compatLnSpc="1"/>
              <a:lstStyle/>
              <a:p>
                <a:endParaRPr lang="en-US" sz="900">
                  <a:latin typeface="+mn-ea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7594" y="3586"/>
                <a:ext cx="1198" cy="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</a:rPr>
                  <a:t>PC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8" name="文本框 117"/>
              <p:cNvSpPr txBox="1"/>
              <p:nvPr/>
            </p:nvSpPr>
            <p:spPr>
              <a:xfrm>
                <a:off x="9704" y="4085"/>
                <a:ext cx="1986" cy="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9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哑终端</a:t>
                </a:r>
                <a:endParaRPr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文本框 118"/>
              <p:cNvSpPr txBox="1"/>
              <p:nvPr/>
            </p:nvSpPr>
            <p:spPr>
              <a:xfrm>
                <a:off x="6674" y="2714"/>
                <a:ext cx="1452" cy="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00" b="1" dirty="0">
                    <a:solidFill>
                      <a:schemeClr val="bg1"/>
                    </a:solidFill>
                  </a:rPr>
                  <a:t>VMware</a:t>
                </a:r>
                <a:endParaRPr lang="zh-CN" altLang="en-US" sz="3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0" name="文本框 119"/>
              <p:cNvSpPr txBox="1"/>
              <p:nvPr/>
            </p:nvSpPr>
            <p:spPr>
              <a:xfrm>
                <a:off x="5797" y="4079"/>
                <a:ext cx="1413" cy="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" b="1" dirty="0">
                    <a:solidFill>
                      <a:schemeClr val="bg1"/>
                    </a:solidFill>
                  </a:rPr>
                  <a:t>打印机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1" name="文本框 120"/>
              <p:cNvSpPr txBox="1"/>
              <p:nvPr/>
            </p:nvSpPr>
            <p:spPr>
              <a:xfrm>
                <a:off x="7914" y="1927"/>
                <a:ext cx="988" cy="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/>
                    </a:solidFill>
                  </a:rPr>
                  <a:t>AD</a:t>
                </a:r>
                <a:r>
                  <a:rPr lang="zh-CN" altLang="en-US" sz="500" b="1" dirty="0">
                    <a:solidFill>
                      <a:schemeClr val="bg1"/>
                    </a:solidFill>
                  </a:rPr>
                  <a:t>域</a:t>
                </a:r>
                <a:endParaRPr lang="zh-CN" altLang="en-US" sz="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2" name="文本框 121"/>
              <p:cNvSpPr txBox="1"/>
              <p:nvPr/>
            </p:nvSpPr>
            <p:spPr>
              <a:xfrm>
                <a:off x="11791" y="4256"/>
                <a:ext cx="1285" cy="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" b="1" dirty="0">
                    <a:solidFill>
                      <a:schemeClr val="bg1"/>
                    </a:solidFill>
                  </a:rPr>
                  <a:t>摄像头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3" name="文本框 122"/>
              <p:cNvSpPr txBox="1"/>
              <p:nvPr/>
            </p:nvSpPr>
            <p:spPr>
              <a:xfrm>
                <a:off x="11450" y="5351"/>
                <a:ext cx="695" cy="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" b="1" dirty="0">
                    <a:solidFill>
                      <a:schemeClr val="bg1"/>
                    </a:solidFill>
                  </a:rPr>
                  <a:t>对讲</a:t>
                </a:r>
                <a:endParaRPr lang="zh-CN" altLang="en-US" sz="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4" name="文本框 123"/>
              <p:cNvSpPr txBox="1"/>
              <p:nvPr/>
            </p:nvSpPr>
            <p:spPr>
              <a:xfrm>
                <a:off x="10086" y="5804"/>
                <a:ext cx="1107" cy="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" b="1" dirty="0">
                    <a:solidFill>
                      <a:schemeClr val="bg1"/>
                    </a:solidFill>
                  </a:rPr>
                  <a:t>门禁系统</a:t>
                </a:r>
                <a:endParaRPr lang="zh-CN" altLang="en-US" sz="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5" name="文本框 124"/>
              <p:cNvSpPr txBox="1"/>
              <p:nvPr/>
            </p:nvSpPr>
            <p:spPr>
              <a:xfrm>
                <a:off x="8747" y="3087"/>
                <a:ext cx="932" cy="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" b="1" dirty="0">
                    <a:solidFill>
                      <a:schemeClr val="bg1"/>
                    </a:solidFill>
                  </a:rPr>
                  <a:t>柜机</a:t>
                </a:r>
                <a:endParaRPr lang="zh-CN" altLang="en-US" sz="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6" name="文本框 125"/>
              <p:cNvSpPr txBox="1"/>
              <p:nvPr/>
            </p:nvSpPr>
            <p:spPr>
              <a:xfrm>
                <a:off x="7875" y="5928"/>
                <a:ext cx="947" cy="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" b="1" dirty="0">
                    <a:solidFill>
                      <a:schemeClr val="bg1"/>
                    </a:solidFill>
                  </a:rPr>
                  <a:t>报警</a:t>
                </a:r>
                <a:endParaRPr lang="en-US" altLang="zh-CN" sz="500" b="1" dirty="0">
                  <a:solidFill>
                    <a:schemeClr val="bg1"/>
                  </a:solidFill>
                </a:endParaRPr>
              </a:p>
              <a:p>
                <a:r>
                  <a:rPr lang="zh-CN" altLang="en-US" sz="500" b="1" dirty="0">
                    <a:solidFill>
                      <a:schemeClr val="bg1"/>
                    </a:solidFill>
                  </a:rPr>
                  <a:t>系统</a:t>
                </a:r>
                <a:endParaRPr lang="zh-CN" altLang="en-US" sz="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7" name="文本框 126"/>
              <p:cNvSpPr txBox="1"/>
              <p:nvPr/>
            </p:nvSpPr>
            <p:spPr>
              <a:xfrm>
                <a:off x="7203" y="4783"/>
                <a:ext cx="1132" cy="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" b="1" dirty="0">
                    <a:solidFill>
                      <a:schemeClr val="bg1"/>
                    </a:solidFill>
                  </a:rPr>
                  <a:t>点钞机</a:t>
                </a:r>
                <a:endParaRPr lang="zh-CN" altLang="en-US" sz="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8" name="文本框 127"/>
              <p:cNvSpPr txBox="1"/>
              <p:nvPr/>
            </p:nvSpPr>
            <p:spPr>
              <a:xfrm>
                <a:off x="9902" y="1888"/>
                <a:ext cx="838" cy="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" b="1" dirty="0">
                    <a:solidFill>
                      <a:schemeClr val="bg1"/>
                    </a:solidFill>
                  </a:rPr>
                  <a:t>杀毒</a:t>
                </a:r>
                <a:endParaRPr lang="en-US" altLang="zh-CN" sz="500" b="1" dirty="0">
                  <a:solidFill>
                    <a:schemeClr val="bg1"/>
                  </a:solidFill>
                </a:endParaRPr>
              </a:p>
              <a:p>
                <a:r>
                  <a:rPr lang="zh-CN" altLang="en-US" sz="500" b="1" dirty="0">
                    <a:solidFill>
                      <a:schemeClr val="bg1"/>
                    </a:solidFill>
                  </a:rPr>
                  <a:t>软件</a:t>
                </a:r>
                <a:endParaRPr lang="zh-CN" altLang="en-US" sz="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9" name="文本框 128"/>
              <p:cNvSpPr txBox="1"/>
              <p:nvPr/>
            </p:nvSpPr>
            <p:spPr>
              <a:xfrm>
                <a:off x="8951" y="4859"/>
                <a:ext cx="882" cy="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0" b="1" dirty="0">
                    <a:solidFill>
                      <a:schemeClr val="bg1"/>
                    </a:solidFill>
                  </a:rPr>
                  <a:t>网络</a:t>
                </a:r>
                <a:endParaRPr lang="en-US" altLang="zh-CN" sz="500" b="1" dirty="0">
                  <a:solidFill>
                    <a:schemeClr val="bg1"/>
                  </a:solidFill>
                </a:endParaRPr>
              </a:p>
              <a:p>
                <a:r>
                  <a:rPr lang="zh-CN" altLang="en-US" sz="500" b="1" dirty="0">
                    <a:solidFill>
                      <a:schemeClr val="bg1"/>
                    </a:solidFill>
                  </a:rPr>
                  <a:t>设备</a:t>
                </a:r>
                <a:endParaRPr lang="zh-CN" altLang="en-US" sz="5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0" name="文本框 129"/>
              <p:cNvSpPr txBox="1"/>
              <p:nvPr/>
            </p:nvSpPr>
            <p:spPr>
              <a:xfrm>
                <a:off x="10662" y="3007"/>
                <a:ext cx="1202" cy="4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500" b="1" dirty="0">
                    <a:solidFill>
                      <a:schemeClr val="bg1"/>
                    </a:solidFill>
                  </a:rPr>
                  <a:t>Agent</a:t>
                </a:r>
                <a:endParaRPr lang="zh-CN" altLang="en-US" sz="500" b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68" name="TextBox 102"/>
          <p:cNvSpPr txBox="1"/>
          <p:nvPr/>
        </p:nvSpPr>
        <p:spPr>
          <a:xfrm>
            <a:off x="3482912" y="907779"/>
            <a:ext cx="3939101" cy="638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007A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资产数量不清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内网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IT/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资产总数、存活量不清，安全防护存在盲区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4" name="Freeform 52"/>
          <p:cNvSpPr>
            <a:spLocks noEditPoints="1"/>
          </p:cNvSpPr>
          <p:nvPr/>
        </p:nvSpPr>
        <p:spPr bwMode="auto">
          <a:xfrm>
            <a:off x="2884459" y="957382"/>
            <a:ext cx="585315" cy="585315"/>
          </a:xfrm>
          <a:custGeom>
            <a:avLst/>
            <a:gdLst>
              <a:gd name="T0" fmla="*/ 173 w 346"/>
              <a:gd name="T1" fmla="*/ 324 h 346"/>
              <a:gd name="T2" fmla="*/ 201 w 346"/>
              <a:gd name="T3" fmla="*/ 321 h 346"/>
              <a:gd name="T4" fmla="*/ 211 w 346"/>
              <a:gd name="T5" fmla="*/ 345 h 346"/>
              <a:gd name="T6" fmla="*/ 271 w 346"/>
              <a:gd name="T7" fmla="*/ 320 h 346"/>
              <a:gd name="T8" fmla="*/ 260 w 346"/>
              <a:gd name="T9" fmla="*/ 296 h 346"/>
              <a:gd name="T10" fmla="*/ 298 w 346"/>
              <a:gd name="T11" fmla="*/ 258 h 346"/>
              <a:gd name="T12" fmla="*/ 322 w 346"/>
              <a:gd name="T13" fmla="*/ 268 h 346"/>
              <a:gd name="T14" fmla="*/ 346 w 346"/>
              <a:gd name="T15" fmla="*/ 208 h 346"/>
              <a:gd name="T16" fmla="*/ 322 w 346"/>
              <a:gd name="T17" fmla="*/ 198 h 346"/>
              <a:gd name="T18" fmla="*/ 321 w 346"/>
              <a:gd name="T19" fmla="*/ 145 h 346"/>
              <a:gd name="T20" fmla="*/ 345 w 346"/>
              <a:gd name="T21" fmla="*/ 135 h 346"/>
              <a:gd name="T22" fmla="*/ 320 w 346"/>
              <a:gd name="T23" fmla="*/ 75 h 346"/>
              <a:gd name="T24" fmla="*/ 296 w 346"/>
              <a:gd name="T25" fmla="*/ 85 h 346"/>
              <a:gd name="T26" fmla="*/ 258 w 346"/>
              <a:gd name="T27" fmla="*/ 48 h 346"/>
              <a:gd name="T28" fmla="*/ 268 w 346"/>
              <a:gd name="T29" fmla="*/ 24 h 346"/>
              <a:gd name="T30" fmla="*/ 208 w 346"/>
              <a:gd name="T31" fmla="*/ 0 h 346"/>
              <a:gd name="T32" fmla="*/ 198 w 346"/>
              <a:gd name="T33" fmla="*/ 24 h 346"/>
              <a:gd name="T34" fmla="*/ 173 w 346"/>
              <a:gd name="T35" fmla="*/ 22 h 346"/>
              <a:gd name="T36" fmla="*/ 173 w 346"/>
              <a:gd name="T37" fmla="*/ 45 h 346"/>
              <a:gd name="T38" fmla="*/ 291 w 346"/>
              <a:gd name="T39" fmla="*/ 123 h 346"/>
              <a:gd name="T40" fmla="*/ 223 w 346"/>
              <a:gd name="T41" fmla="*/ 291 h 346"/>
              <a:gd name="T42" fmla="*/ 173 w 346"/>
              <a:gd name="T43" fmla="*/ 301 h 346"/>
              <a:gd name="T44" fmla="*/ 173 w 346"/>
              <a:gd name="T45" fmla="*/ 301 h 346"/>
              <a:gd name="T46" fmla="*/ 173 w 346"/>
              <a:gd name="T47" fmla="*/ 324 h 346"/>
              <a:gd name="T48" fmla="*/ 25 w 346"/>
              <a:gd name="T49" fmla="*/ 201 h 346"/>
              <a:gd name="T50" fmla="*/ 0 w 346"/>
              <a:gd name="T51" fmla="*/ 211 h 346"/>
              <a:gd name="T52" fmla="*/ 26 w 346"/>
              <a:gd name="T53" fmla="*/ 271 h 346"/>
              <a:gd name="T54" fmla="*/ 50 w 346"/>
              <a:gd name="T55" fmla="*/ 261 h 346"/>
              <a:gd name="T56" fmla="*/ 88 w 346"/>
              <a:gd name="T57" fmla="*/ 298 h 346"/>
              <a:gd name="T58" fmla="*/ 78 w 346"/>
              <a:gd name="T59" fmla="*/ 322 h 346"/>
              <a:gd name="T60" fmla="*/ 138 w 346"/>
              <a:gd name="T61" fmla="*/ 346 h 346"/>
              <a:gd name="T62" fmla="*/ 148 w 346"/>
              <a:gd name="T63" fmla="*/ 322 h 346"/>
              <a:gd name="T64" fmla="*/ 173 w 346"/>
              <a:gd name="T65" fmla="*/ 324 h 346"/>
              <a:gd name="T66" fmla="*/ 173 w 346"/>
              <a:gd name="T67" fmla="*/ 301 h 346"/>
              <a:gd name="T68" fmla="*/ 55 w 346"/>
              <a:gd name="T69" fmla="*/ 223 h 346"/>
              <a:gd name="T70" fmla="*/ 123 w 346"/>
              <a:gd name="T71" fmla="*/ 55 h 346"/>
              <a:gd name="T72" fmla="*/ 123 w 346"/>
              <a:gd name="T73" fmla="*/ 55 h 346"/>
              <a:gd name="T74" fmla="*/ 173 w 346"/>
              <a:gd name="T75" fmla="*/ 45 h 346"/>
              <a:gd name="T76" fmla="*/ 173 w 346"/>
              <a:gd name="T77" fmla="*/ 45 h 346"/>
              <a:gd name="T78" fmla="*/ 173 w 346"/>
              <a:gd name="T79" fmla="*/ 22 h 346"/>
              <a:gd name="T80" fmla="*/ 145 w 346"/>
              <a:gd name="T81" fmla="*/ 25 h 346"/>
              <a:gd name="T82" fmla="*/ 135 w 346"/>
              <a:gd name="T83" fmla="*/ 1 h 346"/>
              <a:gd name="T84" fmla="*/ 75 w 346"/>
              <a:gd name="T85" fmla="*/ 26 h 346"/>
              <a:gd name="T86" fmla="*/ 85 w 346"/>
              <a:gd name="T87" fmla="*/ 50 h 346"/>
              <a:gd name="T88" fmla="*/ 48 w 346"/>
              <a:gd name="T89" fmla="*/ 88 h 346"/>
              <a:gd name="T90" fmla="*/ 24 w 346"/>
              <a:gd name="T91" fmla="*/ 78 h 346"/>
              <a:gd name="T92" fmla="*/ 0 w 346"/>
              <a:gd name="T93" fmla="*/ 138 h 346"/>
              <a:gd name="T94" fmla="*/ 24 w 346"/>
              <a:gd name="T95" fmla="*/ 148 h 346"/>
              <a:gd name="T96" fmla="*/ 25 w 346"/>
              <a:gd name="T97" fmla="*/ 201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6" h="346">
                <a:moveTo>
                  <a:pt x="173" y="324"/>
                </a:moveTo>
                <a:cubicBezTo>
                  <a:pt x="182" y="324"/>
                  <a:pt x="192" y="323"/>
                  <a:pt x="201" y="321"/>
                </a:cubicBezTo>
                <a:cubicBezTo>
                  <a:pt x="211" y="345"/>
                  <a:pt x="211" y="345"/>
                  <a:pt x="211" y="345"/>
                </a:cubicBezTo>
                <a:cubicBezTo>
                  <a:pt x="271" y="320"/>
                  <a:pt x="271" y="320"/>
                  <a:pt x="271" y="320"/>
                </a:cubicBezTo>
                <a:cubicBezTo>
                  <a:pt x="260" y="296"/>
                  <a:pt x="260" y="296"/>
                  <a:pt x="260" y="296"/>
                </a:cubicBezTo>
                <a:cubicBezTo>
                  <a:pt x="275" y="286"/>
                  <a:pt x="287" y="273"/>
                  <a:pt x="298" y="258"/>
                </a:cubicBezTo>
                <a:cubicBezTo>
                  <a:pt x="322" y="268"/>
                  <a:pt x="322" y="268"/>
                  <a:pt x="322" y="268"/>
                </a:cubicBezTo>
                <a:cubicBezTo>
                  <a:pt x="346" y="208"/>
                  <a:pt x="346" y="208"/>
                  <a:pt x="346" y="208"/>
                </a:cubicBezTo>
                <a:cubicBezTo>
                  <a:pt x="322" y="198"/>
                  <a:pt x="322" y="198"/>
                  <a:pt x="322" y="198"/>
                </a:cubicBezTo>
                <a:cubicBezTo>
                  <a:pt x="325" y="180"/>
                  <a:pt x="324" y="163"/>
                  <a:pt x="321" y="145"/>
                </a:cubicBezTo>
                <a:cubicBezTo>
                  <a:pt x="345" y="135"/>
                  <a:pt x="345" y="135"/>
                  <a:pt x="345" y="135"/>
                </a:cubicBezTo>
                <a:cubicBezTo>
                  <a:pt x="320" y="75"/>
                  <a:pt x="320" y="75"/>
                  <a:pt x="320" y="75"/>
                </a:cubicBezTo>
                <a:cubicBezTo>
                  <a:pt x="296" y="85"/>
                  <a:pt x="296" y="85"/>
                  <a:pt x="296" y="85"/>
                </a:cubicBezTo>
                <a:cubicBezTo>
                  <a:pt x="285" y="71"/>
                  <a:pt x="273" y="58"/>
                  <a:pt x="258" y="48"/>
                </a:cubicBezTo>
                <a:cubicBezTo>
                  <a:pt x="268" y="24"/>
                  <a:pt x="268" y="24"/>
                  <a:pt x="268" y="24"/>
                </a:cubicBezTo>
                <a:cubicBezTo>
                  <a:pt x="208" y="0"/>
                  <a:pt x="208" y="0"/>
                  <a:pt x="208" y="0"/>
                </a:cubicBezTo>
                <a:cubicBezTo>
                  <a:pt x="198" y="24"/>
                  <a:pt x="198" y="24"/>
                  <a:pt x="198" y="24"/>
                </a:cubicBezTo>
                <a:cubicBezTo>
                  <a:pt x="190" y="23"/>
                  <a:pt x="181" y="22"/>
                  <a:pt x="173" y="22"/>
                </a:cubicBezTo>
                <a:cubicBezTo>
                  <a:pt x="173" y="45"/>
                  <a:pt x="173" y="45"/>
                  <a:pt x="173" y="45"/>
                </a:cubicBezTo>
                <a:cubicBezTo>
                  <a:pt x="224" y="45"/>
                  <a:pt x="271" y="75"/>
                  <a:pt x="291" y="123"/>
                </a:cubicBezTo>
                <a:cubicBezTo>
                  <a:pt x="318" y="188"/>
                  <a:pt x="288" y="263"/>
                  <a:pt x="223" y="291"/>
                </a:cubicBezTo>
                <a:cubicBezTo>
                  <a:pt x="207" y="298"/>
                  <a:pt x="190" y="301"/>
                  <a:pt x="173" y="301"/>
                </a:cubicBezTo>
                <a:cubicBezTo>
                  <a:pt x="173" y="301"/>
                  <a:pt x="173" y="301"/>
                  <a:pt x="173" y="301"/>
                </a:cubicBezTo>
                <a:lnTo>
                  <a:pt x="173" y="324"/>
                </a:lnTo>
                <a:close/>
                <a:moveTo>
                  <a:pt x="25" y="201"/>
                </a:moveTo>
                <a:cubicBezTo>
                  <a:pt x="0" y="211"/>
                  <a:pt x="0" y="211"/>
                  <a:pt x="0" y="211"/>
                </a:cubicBezTo>
                <a:cubicBezTo>
                  <a:pt x="26" y="271"/>
                  <a:pt x="26" y="271"/>
                  <a:pt x="26" y="271"/>
                </a:cubicBezTo>
                <a:cubicBezTo>
                  <a:pt x="50" y="261"/>
                  <a:pt x="50" y="261"/>
                  <a:pt x="50" y="261"/>
                </a:cubicBezTo>
                <a:cubicBezTo>
                  <a:pt x="60" y="275"/>
                  <a:pt x="73" y="288"/>
                  <a:pt x="88" y="298"/>
                </a:cubicBezTo>
                <a:cubicBezTo>
                  <a:pt x="78" y="322"/>
                  <a:pt x="78" y="322"/>
                  <a:pt x="78" y="322"/>
                </a:cubicBezTo>
                <a:cubicBezTo>
                  <a:pt x="138" y="346"/>
                  <a:pt x="138" y="346"/>
                  <a:pt x="138" y="346"/>
                </a:cubicBezTo>
                <a:cubicBezTo>
                  <a:pt x="148" y="322"/>
                  <a:pt x="148" y="322"/>
                  <a:pt x="148" y="322"/>
                </a:cubicBezTo>
                <a:cubicBezTo>
                  <a:pt x="156" y="323"/>
                  <a:pt x="164" y="324"/>
                  <a:pt x="173" y="324"/>
                </a:cubicBezTo>
                <a:cubicBezTo>
                  <a:pt x="173" y="301"/>
                  <a:pt x="173" y="301"/>
                  <a:pt x="173" y="301"/>
                </a:cubicBezTo>
                <a:cubicBezTo>
                  <a:pt x="121" y="301"/>
                  <a:pt x="75" y="271"/>
                  <a:pt x="55" y="223"/>
                </a:cubicBezTo>
                <a:cubicBezTo>
                  <a:pt x="27" y="158"/>
                  <a:pt x="58" y="83"/>
                  <a:pt x="123" y="55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39" y="48"/>
                  <a:pt x="155" y="45"/>
                  <a:pt x="173" y="45"/>
                </a:cubicBezTo>
                <a:cubicBezTo>
                  <a:pt x="173" y="45"/>
                  <a:pt x="173" y="45"/>
                  <a:pt x="173" y="45"/>
                </a:cubicBezTo>
                <a:cubicBezTo>
                  <a:pt x="173" y="22"/>
                  <a:pt x="173" y="22"/>
                  <a:pt x="173" y="22"/>
                </a:cubicBezTo>
                <a:cubicBezTo>
                  <a:pt x="163" y="22"/>
                  <a:pt x="154" y="23"/>
                  <a:pt x="145" y="25"/>
                </a:cubicBezTo>
                <a:cubicBezTo>
                  <a:pt x="135" y="1"/>
                  <a:pt x="135" y="1"/>
                  <a:pt x="135" y="1"/>
                </a:cubicBezTo>
                <a:cubicBezTo>
                  <a:pt x="75" y="26"/>
                  <a:pt x="75" y="26"/>
                  <a:pt x="75" y="26"/>
                </a:cubicBezTo>
                <a:cubicBezTo>
                  <a:pt x="85" y="50"/>
                  <a:pt x="85" y="50"/>
                  <a:pt x="85" y="50"/>
                </a:cubicBezTo>
                <a:cubicBezTo>
                  <a:pt x="71" y="60"/>
                  <a:pt x="58" y="73"/>
                  <a:pt x="48" y="88"/>
                </a:cubicBezTo>
                <a:cubicBezTo>
                  <a:pt x="24" y="78"/>
                  <a:pt x="24" y="78"/>
                  <a:pt x="24" y="78"/>
                </a:cubicBezTo>
                <a:cubicBezTo>
                  <a:pt x="0" y="138"/>
                  <a:pt x="0" y="138"/>
                  <a:pt x="0" y="13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1" y="166"/>
                  <a:pt x="21" y="183"/>
                  <a:pt x="25" y="2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372" tIns="48187" rIns="96372" bIns="48187" numCol="1" anchor="t" anchorCtr="0" compatLnSpc="1"/>
          <a:lstStyle/>
          <a:p>
            <a:endParaRPr lang="en-US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75" name="图片 974" descr="断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2983" y="1079082"/>
            <a:ext cx="341408" cy="341408"/>
          </a:xfrm>
          <a:prstGeom prst="rect">
            <a:avLst/>
          </a:prstGeom>
        </p:spPr>
      </p:pic>
      <p:sp>
        <p:nvSpPr>
          <p:cNvPr id="976" name="Freeform 52"/>
          <p:cNvSpPr>
            <a:spLocks noEditPoints="1"/>
          </p:cNvSpPr>
          <p:nvPr/>
        </p:nvSpPr>
        <p:spPr bwMode="auto">
          <a:xfrm>
            <a:off x="7680692" y="922158"/>
            <a:ext cx="585315" cy="585315"/>
          </a:xfrm>
          <a:custGeom>
            <a:avLst/>
            <a:gdLst>
              <a:gd name="T0" fmla="*/ 173 w 346"/>
              <a:gd name="T1" fmla="*/ 324 h 346"/>
              <a:gd name="T2" fmla="*/ 201 w 346"/>
              <a:gd name="T3" fmla="*/ 321 h 346"/>
              <a:gd name="T4" fmla="*/ 211 w 346"/>
              <a:gd name="T5" fmla="*/ 345 h 346"/>
              <a:gd name="T6" fmla="*/ 271 w 346"/>
              <a:gd name="T7" fmla="*/ 320 h 346"/>
              <a:gd name="T8" fmla="*/ 260 w 346"/>
              <a:gd name="T9" fmla="*/ 296 h 346"/>
              <a:gd name="T10" fmla="*/ 298 w 346"/>
              <a:gd name="T11" fmla="*/ 258 h 346"/>
              <a:gd name="T12" fmla="*/ 322 w 346"/>
              <a:gd name="T13" fmla="*/ 268 h 346"/>
              <a:gd name="T14" fmla="*/ 346 w 346"/>
              <a:gd name="T15" fmla="*/ 208 h 346"/>
              <a:gd name="T16" fmla="*/ 322 w 346"/>
              <a:gd name="T17" fmla="*/ 198 h 346"/>
              <a:gd name="T18" fmla="*/ 321 w 346"/>
              <a:gd name="T19" fmla="*/ 145 h 346"/>
              <a:gd name="T20" fmla="*/ 345 w 346"/>
              <a:gd name="T21" fmla="*/ 135 h 346"/>
              <a:gd name="T22" fmla="*/ 320 w 346"/>
              <a:gd name="T23" fmla="*/ 75 h 346"/>
              <a:gd name="T24" fmla="*/ 296 w 346"/>
              <a:gd name="T25" fmla="*/ 85 h 346"/>
              <a:gd name="T26" fmla="*/ 258 w 346"/>
              <a:gd name="T27" fmla="*/ 48 h 346"/>
              <a:gd name="T28" fmla="*/ 268 w 346"/>
              <a:gd name="T29" fmla="*/ 24 h 346"/>
              <a:gd name="T30" fmla="*/ 208 w 346"/>
              <a:gd name="T31" fmla="*/ 0 h 346"/>
              <a:gd name="T32" fmla="*/ 198 w 346"/>
              <a:gd name="T33" fmla="*/ 24 h 346"/>
              <a:gd name="T34" fmla="*/ 173 w 346"/>
              <a:gd name="T35" fmla="*/ 22 h 346"/>
              <a:gd name="T36" fmla="*/ 173 w 346"/>
              <a:gd name="T37" fmla="*/ 45 h 346"/>
              <a:gd name="T38" fmla="*/ 291 w 346"/>
              <a:gd name="T39" fmla="*/ 123 h 346"/>
              <a:gd name="T40" fmla="*/ 223 w 346"/>
              <a:gd name="T41" fmla="*/ 291 h 346"/>
              <a:gd name="T42" fmla="*/ 173 w 346"/>
              <a:gd name="T43" fmla="*/ 301 h 346"/>
              <a:gd name="T44" fmla="*/ 173 w 346"/>
              <a:gd name="T45" fmla="*/ 301 h 346"/>
              <a:gd name="T46" fmla="*/ 173 w 346"/>
              <a:gd name="T47" fmla="*/ 324 h 346"/>
              <a:gd name="T48" fmla="*/ 25 w 346"/>
              <a:gd name="T49" fmla="*/ 201 h 346"/>
              <a:gd name="T50" fmla="*/ 0 w 346"/>
              <a:gd name="T51" fmla="*/ 211 h 346"/>
              <a:gd name="T52" fmla="*/ 26 w 346"/>
              <a:gd name="T53" fmla="*/ 271 h 346"/>
              <a:gd name="T54" fmla="*/ 50 w 346"/>
              <a:gd name="T55" fmla="*/ 261 h 346"/>
              <a:gd name="T56" fmla="*/ 88 w 346"/>
              <a:gd name="T57" fmla="*/ 298 h 346"/>
              <a:gd name="T58" fmla="*/ 78 w 346"/>
              <a:gd name="T59" fmla="*/ 322 h 346"/>
              <a:gd name="T60" fmla="*/ 138 w 346"/>
              <a:gd name="T61" fmla="*/ 346 h 346"/>
              <a:gd name="T62" fmla="*/ 148 w 346"/>
              <a:gd name="T63" fmla="*/ 322 h 346"/>
              <a:gd name="T64" fmla="*/ 173 w 346"/>
              <a:gd name="T65" fmla="*/ 324 h 346"/>
              <a:gd name="T66" fmla="*/ 173 w 346"/>
              <a:gd name="T67" fmla="*/ 301 h 346"/>
              <a:gd name="T68" fmla="*/ 55 w 346"/>
              <a:gd name="T69" fmla="*/ 223 h 346"/>
              <a:gd name="T70" fmla="*/ 123 w 346"/>
              <a:gd name="T71" fmla="*/ 55 h 346"/>
              <a:gd name="T72" fmla="*/ 123 w 346"/>
              <a:gd name="T73" fmla="*/ 55 h 346"/>
              <a:gd name="T74" fmla="*/ 173 w 346"/>
              <a:gd name="T75" fmla="*/ 45 h 346"/>
              <a:gd name="T76" fmla="*/ 173 w 346"/>
              <a:gd name="T77" fmla="*/ 45 h 346"/>
              <a:gd name="T78" fmla="*/ 173 w 346"/>
              <a:gd name="T79" fmla="*/ 22 h 346"/>
              <a:gd name="T80" fmla="*/ 145 w 346"/>
              <a:gd name="T81" fmla="*/ 25 h 346"/>
              <a:gd name="T82" fmla="*/ 135 w 346"/>
              <a:gd name="T83" fmla="*/ 1 h 346"/>
              <a:gd name="T84" fmla="*/ 75 w 346"/>
              <a:gd name="T85" fmla="*/ 26 h 346"/>
              <a:gd name="T86" fmla="*/ 85 w 346"/>
              <a:gd name="T87" fmla="*/ 50 h 346"/>
              <a:gd name="T88" fmla="*/ 48 w 346"/>
              <a:gd name="T89" fmla="*/ 88 h 346"/>
              <a:gd name="T90" fmla="*/ 24 w 346"/>
              <a:gd name="T91" fmla="*/ 78 h 346"/>
              <a:gd name="T92" fmla="*/ 0 w 346"/>
              <a:gd name="T93" fmla="*/ 138 h 346"/>
              <a:gd name="T94" fmla="*/ 24 w 346"/>
              <a:gd name="T95" fmla="*/ 148 h 346"/>
              <a:gd name="T96" fmla="*/ 25 w 346"/>
              <a:gd name="T97" fmla="*/ 201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6" h="346">
                <a:moveTo>
                  <a:pt x="173" y="324"/>
                </a:moveTo>
                <a:cubicBezTo>
                  <a:pt x="182" y="324"/>
                  <a:pt x="192" y="323"/>
                  <a:pt x="201" y="321"/>
                </a:cubicBezTo>
                <a:cubicBezTo>
                  <a:pt x="211" y="345"/>
                  <a:pt x="211" y="345"/>
                  <a:pt x="211" y="345"/>
                </a:cubicBezTo>
                <a:cubicBezTo>
                  <a:pt x="271" y="320"/>
                  <a:pt x="271" y="320"/>
                  <a:pt x="271" y="320"/>
                </a:cubicBezTo>
                <a:cubicBezTo>
                  <a:pt x="260" y="296"/>
                  <a:pt x="260" y="296"/>
                  <a:pt x="260" y="296"/>
                </a:cubicBezTo>
                <a:cubicBezTo>
                  <a:pt x="275" y="286"/>
                  <a:pt x="287" y="273"/>
                  <a:pt x="298" y="258"/>
                </a:cubicBezTo>
                <a:cubicBezTo>
                  <a:pt x="322" y="268"/>
                  <a:pt x="322" y="268"/>
                  <a:pt x="322" y="268"/>
                </a:cubicBezTo>
                <a:cubicBezTo>
                  <a:pt x="346" y="208"/>
                  <a:pt x="346" y="208"/>
                  <a:pt x="346" y="208"/>
                </a:cubicBezTo>
                <a:cubicBezTo>
                  <a:pt x="322" y="198"/>
                  <a:pt x="322" y="198"/>
                  <a:pt x="322" y="198"/>
                </a:cubicBezTo>
                <a:cubicBezTo>
                  <a:pt x="325" y="180"/>
                  <a:pt x="324" y="163"/>
                  <a:pt x="321" y="145"/>
                </a:cubicBezTo>
                <a:cubicBezTo>
                  <a:pt x="345" y="135"/>
                  <a:pt x="345" y="135"/>
                  <a:pt x="345" y="135"/>
                </a:cubicBezTo>
                <a:cubicBezTo>
                  <a:pt x="320" y="75"/>
                  <a:pt x="320" y="75"/>
                  <a:pt x="320" y="75"/>
                </a:cubicBezTo>
                <a:cubicBezTo>
                  <a:pt x="296" y="85"/>
                  <a:pt x="296" y="85"/>
                  <a:pt x="296" y="85"/>
                </a:cubicBezTo>
                <a:cubicBezTo>
                  <a:pt x="285" y="71"/>
                  <a:pt x="273" y="58"/>
                  <a:pt x="258" y="48"/>
                </a:cubicBezTo>
                <a:cubicBezTo>
                  <a:pt x="268" y="24"/>
                  <a:pt x="268" y="24"/>
                  <a:pt x="268" y="24"/>
                </a:cubicBezTo>
                <a:cubicBezTo>
                  <a:pt x="208" y="0"/>
                  <a:pt x="208" y="0"/>
                  <a:pt x="208" y="0"/>
                </a:cubicBezTo>
                <a:cubicBezTo>
                  <a:pt x="198" y="24"/>
                  <a:pt x="198" y="24"/>
                  <a:pt x="198" y="24"/>
                </a:cubicBezTo>
                <a:cubicBezTo>
                  <a:pt x="190" y="23"/>
                  <a:pt x="181" y="22"/>
                  <a:pt x="173" y="22"/>
                </a:cubicBezTo>
                <a:cubicBezTo>
                  <a:pt x="173" y="45"/>
                  <a:pt x="173" y="45"/>
                  <a:pt x="173" y="45"/>
                </a:cubicBezTo>
                <a:cubicBezTo>
                  <a:pt x="224" y="45"/>
                  <a:pt x="271" y="75"/>
                  <a:pt x="291" y="123"/>
                </a:cubicBezTo>
                <a:cubicBezTo>
                  <a:pt x="318" y="188"/>
                  <a:pt x="288" y="263"/>
                  <a:pt x="223" y="291"/>
                </a:cubicBezTo>
                <a:cubicBezTo>
                  <a:pt x="207" y="298"/>
                  <a:pt x="190" y="301"/>
                  <a:pt x="173" y="301"/>
                </a:cubicBezTo>
                <a:cubicBezTo>
                  <a:pt x="173" y="301"/>
                  <a:pt x="173" y="301"/>
                  <a:pt x="173" y="301"/>
                </a:cubicBezTo>
                <a:lnTo>
                  <a:pt x="173" y="324"/>
                </a:lnTo>
                <a:close/>
                <a:moveTo>
                  <a:pt x="25" y="201"/>
                </a:moveTo>
                <a:cubicBezTo>
                  <a:pt x="0" y="211"/>
                  <a:pt x="0" y="211"/>
                  <a:pt x="0" y="211"/>
                </a:cubicBezTo>
                <a:cubicBezTo>
                  <a:pt x="26" y="271"/>
                  <a:pt x="26" y="271"/>
                  <a:pt x="26" y="271"/>
                </a:cubicBezTo>
                <a:cubicBezTo>
                  <a:pt x="50" y="261"/>
                  <a:pt x="50" y="261"/>
                  <a:pt x="50" y="261"/>
                </a:cubicBezTo>
                <a:cubicBezTo>
                  <a:pt x="60" y="275"/>
                  <a:pt x="73" y="288"/>
                  <a:pt x="88" y="298"/>
                </a:cubicBezTo>
                <a:cubicBezTo>
                  <a:pt x="78" y="322"/>
                  <a:pt x="78" y="322"/>
                  <a:pt x="78" y="322"/>
                </a:cubicBezTo>
                <a:cubicBezTo>
                  <a:pt x="138" y="346"/>
                  <a:pt x="138" y="346"/>
                  <a:pt x="138" y="346"/>
                </a:cubicBezTo>
                <a:cubicBezTo>
                  <a:pt x="148" y="322"/>
                  <a:pt x="148" y="322"/>
                  <a:pt x="148" y="322"/>
                </a:cubicBezTo>
                <a:cubicBezTo>
                  <a:pt x="156" y="323"/>
                  <a:pt x="164" y="324"/>
                  <a:pt x="173" y="324"/>
                </a:cubicBezTo>
                <a:cubicBezTo>
                  <a:pt x="173" y="301"/>
                  <a:pt x="173" y="301"/>
                  <a:pt x="173" y="301"/>
                </a:cubicBezTo>
                <a:cubicBezTo>
                  <a:pt x="121" y="301"/>
                  <a:pt x="75" y="271"/>
                  <a:pt x="55" y="223"/>
                </a:cubicBezTo>
                <a:cubicBezTo>
                  <a:pt x="27" y="158"/>
                  <a:pt x="58" y="83"/>
                  <a:pt x="123" y="55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39" y="48"/>
                  <a:pt x="155" y="45"/>
                  <a:pt x="173" y="45"/>
                </a:cubicBezTo>
                <a:cubicBezTo>
                  <a:pt x="173" y="45"/>
                  <a:pt x="173" y="45"/>
                  <a:pt x="173" y="45"/>
                </a:cubicBezTo>
                <a:cubicBezTo>
                  <a:pt x="173" y="22"/>
                  <a:pt x="173" y="22"/>
                  <a:pt x="173" y="22"/>
                </a:cubicBezTo>
                <a:cubicBezTo>
                  <a:pt x="163" y="22"/>
                  <a:pt x="154" y="23"/>
                  <a:pt x="145" y="25"/>
                </a:cubicBezTo>
                <a:cubicBezTo>
                  <a:pt x="135" y="1"/>
                  <a:pt x="135" y="1"/>
                  <a:pt x="135" y="1"/>
                </a:cubicBezTo>
                <a:cubicBezTo>
                  <a:pt x="75" y="26"/>
                  <a:pt x="75" y="26"/>
                  <a:pt x="75" y="26"/>
                </a:cubicBezTo>
                <a:cubicBezTo>
                  <a:pt x="85" y="50"/>
                  <a:pt x="85" y="50"/>
                  <a:pt x="85" y="50"/>
                </a:cubicBezTo>
                <a:cubicBezTo>
                  <a:pt x="71" y="60"/>
                  <a:pt x="58" y="73"/>
                  <a:pt x="48" y="88"/>
                </a:cubicBezTo>
                <a:cubicBezTo>
                  <a:pt x="24" y="78"/>
                  <a:pt x="24" y="78"/>
                  <a:pt x="24" y="78"/>
                </a:cubicBezTo>
                <a:cubicBezTo>
                  <a:pt x="0" y="138"/>
                  <a:pt x="0" y="138"/>
                  <a:pt x="0" y="13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1" y="166"/>
                  <a:pt x="21" y="183"/>
                  <a:pt x="25" y="2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372" tIns="48187" rIns="96372" bIns="48187" numCol="1" anchor="t" anchorCtr="0" compatLnSpc="1"/>
          <a:lstStyle/>
          <a:p>
            <a:endParaRPr lang="en-US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7" name="TextBox 102"/>
          <p:cNvSpPr txBox="1"/>
          <p:nvPr/>
        </p:nvSpPr>
        <p:spPr>
          <a:xfrm>
            <a:off x="8492273" y="935313"/>
            <a:ext cx="2578914" cy="638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rgbClr val="007A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资产属性不清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科技、计财、运维、运营不同部门对资产属性理解不同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78" name="图片 977" descr="时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697" y="1033705"/>
            <a:ext cx="346484" cy="346484"/>
          </a:xfrm>
          <a:prstGeom prst="rect">
            <a:avLst/>
          </a:prstGeom>
        </p:spPr>
      </p:pic>
      <p:sp>
        <p:nvSpPr>
          <p:cNvPr id="979" name="Freeform 52"/>
          <p:cNvSpPr>
            <a:spLocks noEditPoints="1"/>
          </p:cNvSpPr>
          <p:nvPr/>
        </p:nvSpPr>
        <p:spPr bwMode="auto">
          <a:xfrm>
            <a:off x="3756493" y="1963737"/>
            <a:ext cx="585315" cy="585315"/>
          </a:xfrm>
          <a:custGeom>
            <a:avLst/>
            <a:gdLst>
              <a:gd name="T0" fmla="*/ 173 w 346"/>
              <a:gd name="T1" fmla="*/ 324 h 346"/>
              <a:gd name="T2" fmla="*/ 201 w 346"/>
              <a:gd name="T3" fmla="*/ 321 h 346"/>
              <a:gd name="T4" fmla="*/ 211 w 346"/>
              <a:gd name="T5" fmla="*/ 345 h 346"/>
              <a:gd name="T6" fmla="*/ 271 w 346"/>
              <a:gd name="T7" fmla="*/ 320 h 346"/>
              <a:gd name="T8" fmla="*/ 260 w 346"/>
              <a:gd name="T9" fmla="*/ 296 h 346"/>
              <a:gd name="T10" fmla="*/ 298 w 346"/>
              <a:gd name="T11" fmla="*/ 258 h 346"/>
              <a:gd name="T12" fmla="*/ 322 w 346"/>
              <a:gd name="T13" fmla="*/ 268 h 346"/>
              <a:gd name="T14" fmla="*/ 346 w 346"/>
              <a:gd name="T15" fmla="*/ 208 h 346"/>
              <a:gd name="T16" fmla="*/ 322 w 346"/>
              <a:gd name="T17" fmla="*/ 198 h 346"/>
              <a:gd name="T18" fmla="*/ 321 w 346"/>
              <a:gd name="T19" fmla="*/ 145 h 346"/>
              <a:gd name="T20" fmla="*/ 345 w 346"/>
              <a:gd name="T21" fmla="*/ 135 h 346"/>
              <a:gd name="T22" fmla="*/ 320 w 346"/>
              <a:gd name="T23" fmla="*/ 75 h 346"/>
              <a:gd name="T24" fmla="*/ 296 w 346"/>
              <a:gd name="T25" fmla="*/ 85 h 346"/>
              <a:gd name="T26" fmla="*/ 258 w 346"/>
              <a:gd name="T27" fmla="*/ 48 h 346"/>
              <a:gd name="T28" fmla="*/ 268 w 346"/>
              <a:gd name="T29" fmla="*/ 24 h 346"/>
              <a:gd name="T30" fmla="*/ 208 w 346"/>
              <a:gd name="T31" fmla="*/ 0 h 346"/>
              <a:gd name="T32" fmla="*/ 198 w 346"/>
              <a:gd name="T33" fmla="*/ 24 h 346"/>
              <a:gd name="T34" fmla="*/ 173 w 346"/>
              <a:gd name="T35" fmla="*/ 22 h 346"/>
              <a:gd name="T36" fmla="*/ 173 w 346"/>
              <a:gd name="T37" fmla="*/ 45 h 346"/>
              <a:gd name="T38" fmla="*/ 291 w 346"/>
              <a:gd name="T39" fmla="*/ 123 h 346"/>
              <a:gd name="T40" fmla="*/ 223 w 346"/>
              <a:gd name="T41" fmla="*/ 291 h 346"/>
              <a:gd name="T42" fmla="*/ 173 w 346"/>
              <a:gd name="T43" fmla="*/ 301 h 346"/>
              <a:gd name="T44" fmla="*/ 173 w 346"/>
              <a:gd name="T45" fmla="*/ 301 h 346"/>
              <a:gd name="T46" fmla="*/ 173 w 346"/>
              <a:gd name="T47" fmla="*/ 324 h 346"/>
              <a:gd name="T48" fmla="*/ 25 w 346"/>
              <a:gd name="T49" fmla="*/ 201 h 346"/>
              <a:gd name="T50" fmla="*/ 0 w 346"/>
              <a:gd name="T51" fmla="*/ 211 h 346"/>
              <a:gd name="T52" fmla="*/ 26 w 346"/>
              <a:gd name="T53" fmla="*/ 271 h 346"/>
              <a:gd name="T54" fmla="*/ 50 w 346"/>
              <a:gd name="T55" fmla="*/ 261 h 346"/>
              <a:gd name="T56" fmla="*/ 88 w 346"/>
              <a:gd name="T57" fmla="*/ 298 h 346"/>
              <a:gd name="T58" fmla="*/ 78 w 346"/>
              <a:gd name="T59" fmla="*/ 322 h 346"/>
              <a:gd name="T60" fmla="*/ 138 w 346"/>
              <a:gd name="T61" fmla="*/ 346 h 346"/>
              <a:gd name="T62" fmla="*/ 148 w 346"/>
              <a:gd name="T63" fmla="*/ 322 h 346"/>
              <a:gd name="T64" fmla="*/ 173 w 346"/>
              <a:gd name="T65" fmla="*/ 324 h 346"/>
              <a:gd name="T66" fmla="*/ 173 w 346"/>
              <a:gd name="T67" fmla="*/ 301 h 346"/>
              <a:gd name="T68" fmla="*/ 55 w 346"/>
              <a:gd name="T69" fmla="*/ 223 h 346"/>
              <a:gd name="T70" fmla="*/ 123 w 346"/>
              <a:gd name="T71" fmla="*/ 55 h 346"/>
              <a:gd name="T72" fmla="*/ 123 w 346"/>
              <a:gd name="T73" fmla="*/ 55 h 346"/>
              <a:gd name="T74" fmla="*/ 173 w 346"/>
              <a:gd name="T75" fmla="*/ 45 h 346"/>
              <a:gd name="T76" fmla="*/ 173 w 346"/>
              <a:gd name="T77" fmla="*/ 45 h 346"/>
              <a:gd name="T78" fmla="*/ 173 w 346"/>
              <a:gd name="T79" fmla="*/ 22 h 346"/>
              <a:gd name="T80" fmla="*/ 145 w 346"/>
              <a:gd name="T81" fmla="*/ 25 h 346"/>
              <a:gd name="T82" fmla="*/ 135 w 346"/>
              <a:gd name="T83" fmla="*/ 1 h 346"/>
              <a:gd name="T84" fmla="*/ 75 w 346"/>
              <a:gd name="T85" fmla="*/ 26 h 346"/>
              <a:gd name="T86" fmla="*/ 85 w 346"/>
              <a:gd name="T87" fmla="*/ 50 h 346"/>
              <a:gd name="T88" fmla="*/ 48 w 346"/>
              <a:gd name="T89" fmla="*/ 88 h 346"/>
              <a:gd name="T90" fmla="*/ 24 w 346"/>
              <a:gd name="T91" fmla="*/ 78 h 346"/>
              <a:gd name="T92" fmla="*/ 0 w 346"/>
              <a:gd name="T93" fmla="*/ 138 h 346"/>
              <a:gd name="T94" fmla="*/ 24 w 346"/>
              <a:gd name="T95" fmla="*/ 148 h 346"/>
              <a:gd name="T96" fmla="*/ 25 w 346"/>
              <a:gd name="T97" fmla="*/ 201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6" h="346">
                <a:moveTo>
                  <a:pt x="173" y="324"/>
                </a:moveTo>
                <a:cubicBezTo>
                  <a:pt x="182" y="324"/>
                  <a:pt x="192" y="323"/>
                  <a:pt x="201" y="321"/>
                </a:cubicBezTo>
                <a:cubicBezTo>
                  <a:pt x="211" y="345"/>
                  <a:pt x="211" y="345"/>
                  <a:pt x="211" y="345"/>
                </a:cubicBezTo>
                <a:cubicBezTo>
                  <a:pt x="271" y="320"/>
                  <a:pt x="271" y="320"/>
                  <a:pt x="271" y="320"/>
                </a:cubicBezTo>
                <a:cubicBezTo>
                  <a:pt x="260" y="296"/>
                  <a:pt x="260" y="296"/>
                  <a:pt x="260" y="296"/>
                </a:cubicBezTo>
                <a:cubicBezTo>
                  <a:pt x="275" y="286"/>
                  <a:pt x="287" y="273"/>
                  <a:pt x="298" y="258"/>
                </a:cubicBezTo>
                <a:cubicBezTo>
                  <a:pt x="322" y="268"/>
                  <a:pt x="322" y="268"/>
                  <a:pt x="322" y="268"/>
                </a:cubicBezTo>
                <a:cubicBezTo>
                  <a:pt x="346" y="208"/>
                  <a:pt x="346" y="208"/>
                  <a:pt x="346" y="208"/>
                </a:cubicBezTo>
                <a:cubicBezTo>
                  <a:pt x="322" y="198"/>
                  <a:pt x="322" y="198"/>
                  <a:pt x="322" y="198"/>
                </a:cubicBezTo>
                <a:cubicBezTo>
                  <a:pt x="325" y="180"/>
                  <a:pt x="324" y="163"/>
                  <a:pt x="321" y="145"/>
                </a:cubicBezTo>
                <a:cubicBezTo>
                  <a:pt x="345" y="135"/>
                  <a:pt x="345" y="135"/>
                  <a:pt x="345" y="135"/>
                </a:cubicBezTo>
                <a:cubicBezTo>
                  <a:pt x="320" y="75"/>
                  <a:pt x="320" y="75"/>
                  <a:pt x="320" y="75"/>
                </a:cubicBezTo>
                <a:cubicBezTo>
                  <a:pt x="296" y="85"/>
                  <a:pt x="296" y="85"/>
                  <a:pt x="296" y="85"/>
                </a:cubicBezTo>
                <a:cubicBezTo>
                  <a:pt x="285" y="71"/>
                  <a:pt x="273" y="58"/>
                  <a:pt x="258" y="48"/>
                </a:cubicBezTo>
                <a:cubicBezTo>
                  <a:pt x="268" y="24"/>
                  <a:pt x="268" y="24"/>
                  <a:pt x="268" y="24"/>
                </a:cubicBezTo>
                <a:cubicBezTo>
                  <a:pt x="208" y="0"/>
                  <a:pt x="208" y="0"/>
                  <a:pt x="208" y="0"/>
                </a:cubicBezTo>
                <a:cubicBezTo>
                  <a:pt x="198" y="24"/>
                  <a:pt x="198" y="24"/>
                  <a:pt x="198" y="24"/>
                </a:cubicBezTo>
                <a:cubicBezTo>
                  <a:pt x="190" y="23"/>
                  <a:pt x="181" y="22"/>
                  <a:pt x="173" y="22"/>
                </a:cubicBezTo>
                <a:cubicBezTo>
                  <a:pt x="173" y="45"/>
                  <a:pt x="173" y="45"/>
                  <a:pt x="173" y="45"/>
                </a:cubicBezTo>
                <a:cubicBezTo>
                  <a:pt x="224" y="45"/>
                  <a:pt x="271" y="75"/>
                  <a:pt x="291" y="123"/>
                </a:cubicBezTo>
                <a:cubicBezTo>
                  <a:pt x="318" y="188"/>
                  <a:pt x="288" y="263"/>
                  <a:pt x="223" y="291"/>
                </a:cubicBezTo>
                <a:cubicBezTo>
                  <a:pt x="207" y="298"/>
                  <a:pt x="190" y="301"/>
                  <a:pt x="173" y="301"/>
                </a:cubicBezTo>
                <a:cubicBezTo>
                  <a:pt x="173" y="301"/>
                  <a:pt x="173" y="301"/>
                  <a:pt x="173" y="301"/>
                </a:cubicBezTo>
                <a:lnTo>
                  <a:pt x="173" y="324"/>
                </a:lnTo>
                <a:close/>
                <a:moveTo>
                  <a:pt x="25" y="201"/>
                </a:moveTo>
                <a:cubicBezTo>
                  <a:pt x="0" y="211"/>
                  <a:pt x="0" y="211"/>
                  <a:pt x="0" y="211"/>
                </a:cubicBezTo>
                <a:cubicBezTo>
                  <a:pt x="26" y="271"/>
                  <a:pt x="26" y="271"/>
                  <a:pt x="26" y="271"/>
                </a:cubicBezTo>
                <a:cubicBezTo>
                  <a:pt x="50" y="261"/>
                  <a:pt x="50" y="261"/>
                  <a:pt x="50" y="261"/>
                </a:cubicBezTo>
                <a:cubicBezTo>
                  <a:pt x="60" y="275"/>
                  <a:pt x="73" y="288"/>
                  <a:pt x="88" y="298"/>
                </a:cubicBezTo>
                <a:cubicBezTo>
                  <a:pt x="78" y="322"/>
                  <a:pt x="78" y="322"/>
                  <a:pt x="78" y="322"/>
                </a:cubicBezTo>
                <a:cubicBezTo>
                  <a:pt x="138" y="346"/>
                  <a:pt x="138" y="346"/>
                  <a:pt x="138" y="346"/>
                </a:cubicBezTo>
                <a:cubicBezTo>
                  <a:pt x="148" y="322"/>
                  <a:pt x="148" y="322"/>
                  <a:pt x="148" y="322"/>
                </a:cubicBezTo>
                <a:cubicBezTo>
                  <a:pt x="156" y="323"/>
                  <a:pt x="164" y="324"/>
                  <a:pt x="173" y="324"/>
                </a:cubicBezTo>
                <a:cubicBezTo>
                  <a:pt x="173" y="301"/>
                  <a:pt x="173" y="301"/>
                  <a:pt x="173" y="301"/>
                </a:cubicBezTo>
                <a:cubicBezTo>
                  <a:pt x="121" y="301"/>
                  <a:pt x="75" y="271"/>
                  <a:pt x="55" y="223"/>
                </a:cubicBezTo>
                <a:cubicBezTo>
                  <a:pt x="27" y="158"/>
                  <a:pt x="58" y="83"/>
                  <a:pt x="123" y="55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39" y="48"/>
                  <a:pt x="155" y="45"/>
                  <a:pt x="173" y="45"/>
                </a:cubicBezTo>
                <a:cubicBezTo>
                  <a:pt x="173" y="45"/>
                  <a:pt x="173" y="45"/>
                  <a:pt x="173" y="45"/>
                </a:cubicBezTo>
                <a:cubicBezTo>
                  <a:pt x="173" y="22"/>
                  <a:pt x="173" y="22"/>
                  <a:pt x="173" y="22"/>
                </a:cubicBezTo>
                <a:cubicBezTo>
                  <a:pt x="163" y="22"/>
                  <a:pt x="154" y="23"/>
                  <a:pt x="145" y="25"/>
                </a:cubicBezTo>
                <a:cubicBezTo>
                  <a:pt x="135" y="1"/>
                  <a:pt x="135" y="1"/>
                  <a:pt x="135" y="1"/>
                </a:cubicBezTo>
                <a:cubicBezTo>
                  <a:pt x="75" y="26"/>
                  <a:pt x="75" y="26"/>
                  <a:pt x="75" y="26"/>
                </a:cubicBezTo>
                <a:cubicBezTo>
                  <a:pt x="85" y="50"/>
                  <a:pt x="85" y="50"/>
                  <a:pt x="85" y="50"/>
                </a:cubicBezTo>
                <a:cubicBezTo>
                  <a:pt x="71" y="60"/>
                  <a:pt x="58" y="73"/>
                  <a:pt x="48" y="88"/>
                </a:cubicBezTo>
                <a:cubicBezTo>
                  <a:pt x="24" y="78"/>
                  <a:pt x="24" y="78"/>
                  <a:pt x="24" y="78"/>
                </a:cubicBezTo>
                <a:cubicBezTo>
                  <a:pt x="0" y="138"/>
                  <a:pt x="0" y="138"/>
                  <a:pt x="0" y="13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1" y="166"/>
                  <a:pt x="21" y="183"/>
                  <a:pt x="25" y="2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372" tIns="48187" rIns="96372" bIns="48187" numCol="1" anchor="t" anchorCtr="0" compatLnSpc="1"/>
          <a:lstStyle/>
          <a:p>
            <a:endParaRPr lang="en-US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80" name="图片 979" descr="信息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765" y="2119705"/>
            <a:ext cx="270334" cy="270334"/>
          </a:xfrm>
          <a:prstGeom prst="rect">
            <a:avLst/>
          </a:prstGeom>
        </p:spPr>
      </p:pic>
      <p:sp>
        <p:nvSpPr>
          <p:cNvPr id="981" name="文本框 980"/>
          <p:cNvSpPr txBox="1"/>
          <p:nvPr/>
        </p:nvSpPr>
        <p:spPr>
          <a:xfrm>
            <a:off x="4495079" y="1903142"/>
            <a:ext cx="2854665" cy="638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007A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资产位置不清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这台设备到底在哪里？谁在用？使用了多久？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2" name="Freeform 52"/>
          <p:cNvSpPr>
            <a:spLocks noEditPoints="1"/>
          </p:cNvSpPr>
          <p:nvPr/>
        </p:nvSpPr>
        <p:spPr bwMode="auto">
          <a:xfrm>
            <a:off x="7738834" y="1908845"/>
            <a:ext cx="585315" cy="585315"/>
          </a:xfrm>
          <a:custGeom>
            <a:avLst/>
            <a:gdLst>
              <a:gd name="T0" fmla="*/ 173 w 346"/>
              <a:gd name="T1" fmla="*/ 324 h 346"/>
              <a:gd name="T2" fmla="*/ 201 w 346"/>
              <a:gd name="T3" fmla="*/ 321 h 346"/>
              <a:gd name="T4" fmla="*/ 211 w 346"/>
              <a:gd name="T5" fmla="*/ 345 h 346"/>
              <a:gd name="T6" fmla="*/ 271 w 346"/>
              <a:gd name="T7" fmla="*/ 320 h 346"/>
              <a:gd name="T8" fmla="*/ 260 w 346"/>
              <a:gd name="T9" fmla="*/ 296 h 346"/>
              <a:gd name="T10" fmla="*/ 298 w 346"/>
              <a:gd name="T11" fmla="*/ 258 h 346"/>
              <a:gd name="T12" fmla="*/ 322 w 346"/>
              <a:gd name="T13" fmla="*/ 268 h 346"/>
              <a:gd name="T14" fmla="*/ 346 w 346"/>
              <a:gd name="T15" fmla="*/ 208 h 346"/>
              <a:gd name="T16" fmla="*/ 322 w 346"/>
              <a:gd name="T17" fmla="*/ 198 h 346"/>
              <a:gd name="T18" fmla="*/ 321 w 346"/>
              <a:gd name="T19" fmla="*/ 145 h 346"/>
              <a:gd name="T20" fmla="*/ 345 w 346"/>
              <a:gd name="T21" fmla="*/ 135 h 346"/>
              <a:gd name="T22" fmla="*/ 320 w 346"/>
              <a:gd name="T23" fmla="*/ 75 h 346"/>
              <a:gd name="T24" fmla="*/ 296 w 346"/>
              <a:gd name="T25" fmla="*/ 85 h 346"/>
              <a:gd name="T26" fmla="*/ 258 w 346"/>
              <a:gd name="T27" fmla="*/ 48 h 346"/>
              <a:gd name="T28" fmla="*/ 268 w 346"/>
              <a:gd name="T29" fmla="*/ 24 h 346"/>
              <a:gd name="T30" fmla="*/ 208 w 346"/>
              <a:gd name="T31" fmla="*/ 0 h 346"/>
              <a:gd name="T32" fmla="*/ 198 w 346"/>
              <a:gd name="T33" fmla="*/ 24 h 346"/>
              <a:gd name="T34" fmla="*/ 173 w 346"/>
              <a:gd name="T35" fmla="*/ 22 h 346"/>
              <a:gd name="T36" fmla="*/ 173 w 346"/>
              <a:gd name="T37" fmla="*/ 45 h 346"/>
              <a:gd name="T38" fmla="*/ 291 w 346"/>
              <a:gd name="T39" fmla="*/ 123 h 346"/>
              <a:gd name="T40" fmla="*/ 223 w 346"/>
              <a:gd name="T41" fmla="*/ 291 h 346"/>
              <a:gd name="T42" fmla="*/ 173 w 346"/>
              <a:gd name="T43" fmla="*/ 301 h 346"/>
              <a:gd name="T44" fmla="*/ 173 w 346"/>
              <a:gd name="T45" fmla="*/ 301 h 346"/>
              <a:gd name="T46" fmla="*/ 173 w 346"/>
              <a:gd name="T47" fmla="*/ 324 h 346"/>
              <a:gd name="T48" fmla="*/ 25 w 346"/>
              <a:gd name="T49" fmla="*/ 201 h 346"/>
              <a:gd name="T50" fmla="*/ 0 w 346"/>
              <a:gd name="T51" fmla="*/ 211 h 346"/>
              <a:gd name="T52" fmla="*/ 26 w 346"/>
              <a:gd name="T53" fmla="*/ 271 h 346"/>
              <a:gd name="T54" fmla="*/ 50 w 346"/>
              <a:gd name="T55" fmla="*/ 261 h 346"/>
              <a:gd name="T56" fmla="*/ 88 w 346"/>
              <a:gd name="T57" fmla="*/ 298 h 346"/>
              <a:gd name="T58" fmla="*/ 78 w 346"/>
              <a:gd name="T59" fmla="*/ 322 h 346"/>
              <a:gd name="T60" fmla="*/ 138 w 346"/>
              <a:gd name="T61" fmla="*/ 346 h 346"/>
              <a:gd name="T62" fmla="*/ 148 w 346"/>
              <a:gd name="T63" fmla="*/ 322 h 346"/>
              <a:gd name="T64" fmla="*/ 173 w 346"/>
              <a:gd name="T65" fmla="*/ 324 h 346"/>
              <a:gd name="T66" fmla="*/ 173 w 346"/>
              <a:gd name="T67" fmla="*/ 301 h 346"/>
              <a:gd name="T68" fmla="*/ 55 w 346"/>
              <a:gd name="T69" fmla="*/ 223 h 346"/>
              <a:gd name="T70" fmla="*/ 123 w 346"/>
              <a:gd name="T71" fmla="*/ 55 h 346"/>
              <a:gd name="T72" fmla="*/ 123 w 346"/>
              <a:gd name="T73" fmla="*/ 55 h 346"/>
              <a:gd name="T74" fmla="*/ 173 w 346"/>
              <a:gd name="T75" fmla="*/ 45 h 346"/>
              <a:gd name="T76" fmla="*/ 173 w 346"/>
              <a:gd name="T77" fmla="*/ 45 h 346"/>
              <a:gd name="T78" fmla="*/ 173 w 346"/>
              <a:gd name="T79" fmla="*/ 22 h 346"/>
              <a:gd name="T80" fmla="*/ 145 w 346"/>
              <a:gd name="T81" fmla="*/ 25 h 346"/>
              <a:gd name="T82" fmla="*/ 135 w 346"/>
              <a:gd name="T83" fmla="*/ 1 h 346"/>
              <a:gd name="T84" fmla="*/ 75 w 346"/>
              <a:gd name="T85" fmla="*/ 26 h 346"/>
              <a:gd name="T86" fmla="*/ 85 w 346"/>
              <a:gd name="T87" fmla="*/ 50 h 346"/>
              <a:gd name="T88" fmla="*/ 48 w 346"/>
              <a:gd name="T89" fmla="*/ 88 h 346"/>
              <a:gd name="T90" fmla="*/ 24 w 346"/>
              <a:gd name="T91" fmla="*/ 78 h 346"/>
              <a:gd name="T92" fmla="*/ 0 w 346"/>
              <a:gd name="T93" fmla="*/ 138 h 346"/>
              <a:gd name="T94" fmla="*/ 24 w 346"/>
              <a:gd name="T95" fmla="*/ 148 h 346"/>
              <a:gd name="T96" fmla="*/ 25 w 346"/>
              <a:gd name="T97" fmla="*/ 201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6" h="346">
                <a:moveTo>
                  <a:pt x="173" y="324"/>
                </a:moveTo>
                <a:cubicBezTo>
                  <a:pt x="182" y="324"/>
                  <a:pt x="192" y="323"/>
                  <a:pt x="201" y="321"/>
                </a:cubicBezTo>
                <a:cubicBezTo>
                  <a:pt x="211" y="345"/>
                  <a:pt x="211" y="345"/>
                  <a:pt x="211" y="345"/>
                </a:cubicBezTo>
                <a:cubicBezTo>
                  <a:pt x="271" y="320"/>
                  <a:pt x="271" y="320"/>
                  <a:pt x="271" y="320"/>
                </a:cubicBezTo>
                <a:cubicBezTo>
                  <a:pt x="260" y="296"/>
                  <a:pt x="260" y="296"/>
                  <a:pt x="260" y="296"/>
                </a:cubicBezTo>
                <a:cubicBezTo>
                  <a:pt x="275" y="286"/>
                  <a:pt x="287" y="273"/>
                  <a:pt x="298" y="258"/>
                </a:cubicBezTo>
                <a:cubicBezTo>
                  <a:pt x="322" y="268"/>
                  <a:pt x="322" y="268"/>
                  <a:pt x="322" y="268"/>
                </a:cubicBezTo>
                <a:cubicBezTo>
                  <a:pt x="346" y="208"/>
                  <a:pt x="346" y="208"/>
                  <a:pt x="346" y="208"/>
                </a:cubicBezTo>
                <a:cubicBezTo>
                  <a:pt x="322" y="198"/>
                  <a:pt x="322" y="198"/>
                  <a:pt x="322" y="198"/>
                </a:cubicBezTo>
                <a:cubicBezTo>
                  <a:pt x="325" y="180"/>
                  <a:pt x="324" y="163"/>
                  <a:pt x="321" y="145"/>
                </a:cubicBezTo>
                <a:cubicBezTo>
                  <a:pt x="345" y="135"/>
                  <a:pt x="345" y="135"/>
                  <a:pt x="345" y="135"/>
                </a:cubicBezTo>
                <a:cubicBezTo>
                  <a:pt x="320" y="75"/>
                  <a:pt x="320" y="75"/>
                  <a:pt x="320" y="75"/>
                </a:cubicBezTo>
                <a:cubicBezTo>
                  <a:pt x="296" y="85"/>
                  <a:pt x="296" y="85"/>
                  <a:pt x="296" y="85"/>
                </a:cubicBezTo>
                <a:cubicBezTo>
                  <a:pt x="285" y="71"/>
                  <a:pt x="273" y="58"/>
                  <a:pt x="258" y="48"/>
                </a:cubicBezTo>
                <a:cubicBezTo>
                  <a:pt x="268" y="24"/>
                  <a:pt x="268" y="24"/>
                  <a:pt x="268" y="24"/>
                </a:cubicBezTo>
                <a:cubicBezTo>
                  <a:pt x="208" y="0"/>
                  <a:pt x="208" y="0"/>
                  <a:pt x="208" y="0"/>
                </a:cubicBezTo>
                <a:cubicBezTo>
                  <a:pt x="198" y="24"/>
                  <a:pt x="198" y="24"/>
                  <a:pt x="198" y="24"/>
                </a:cubicBezTo>
                <a:cubicBezTo>
                  <a:pt x="190" y="23"/>
                  <a:pt x="181" y="22"/>
                  <a:pt x="173" y="22"/>
                </a:cubicBezTo>
                <a:cubicBezTo>
                  <a:pt x="173" y="45"/>
                  <a:pt x="173" y="45"/>
                  <a:pt x="173" y="45"/>
                </a:cubicBezTo>
                <a:cubicBezTo>
                  <a:pt x="224" y="45"/>
                  <a:pt x="271" y="75"/>
                  <a:pt x="291" y="123"/>
                </a:cubicBezTo>
                <a:cubicBezTo>
                  <a:pt x="318" y="188"/>
                  <a:pt x="288" y="263"/>
                  <a:pt x="223" y="291"/>
                </a:cubicBezTo>
                <a:cubicBezTo>
                  <a:pt x="207" y="298"/>
                  <a:pt x="190" y="301"/>
                  <a:pt x="173" y="301"/>
                </a:cubicBezTo>
                <a:cubicBezTo>
                  <a:pt x="173" y="301"/>
                  <a:pt x="173" y="301"/>
                  <a:pt x="173" y="301"/>
                </a:cubicBezTo>
                <a:lnTo>
                  <a:pt x="173" y="324"/>
                </a:lnTo>
                <a:close/>
                <a:moveTo>
                  <a:pt x="25" y="201"/>
                </a:moveTo>
                <a:cubicBezTo>
                  <a:pt x="0" y="211"/>
                  <a:pt x="0" y="211"/>
                  <a:pt x="0" y="211"/>
                </a:cubicBezTo>
                <a:cubicBezTo>
                  <a:pt x="26" y="271"/>
                  <a:pt x="26" y="271"/>
                  <a:pt x="26" y="271"/>
                </a:cubicBezTo>
                <a:cubicBezTo>
                  <a:pt x="50" y="261"/>
                  <a:pt x="50" y="261"/>
                  <a:pt x="50" y="261"/>
                </a:cubicBezTo>
                <a:cubicBezTo>
                  <a:pt x="60" y="275"/>
                  <a:pt x="73" y="288"/>
                  <a:pt x="88" y="298"/>
                </a:cubicBezTo>
                <a:cubicBezTo>
                  <a:pt x="78" y="322"/>
                  <a:pt x="78" y="322"/>
                  <a:pt x="78" y="322"/>
                </a:cubicBezTo>
                <a:cubicBezTo>
                  <a:pt x="138" y="346"/>
                  <a:pt x="138" y="346"/>
                  <a:pt x="138" y="346"/>
                </a:cubicBezTo>
                <a:cubicBezTo>
                  <a:pt x="148" y="322"/>
                  <a:pt x="148" y="322"/>
                  <a:pt x="148" y="322"/>
                </a:cubicBezTo>
                <a:cubicBezTo>
                  <a:pt x="156" y="323"/>
                  <a:pt x="164" y="324"/>
                  <a:pt x="173" y="324"/>
                </a:cubicBezTo>
                <a:cubicBezTo>
                  <a:pt x="173" y="301"/>
                  <a:pt x="173" y="301"/>
                  <a:pt x="173" y="301"/>
                </a:cubicBezTo>
                <a:cubicBezTo>
                  <a:pt x="121" y="301"/>
                  <a:pt x="75" y="271"/>
                  <a:pt x="55" y="223"/>
                </a:cubicBezTo>
                <a:cubicBezTo>
                  <a:pt x="27" y="158"/>
                  <a:pt x="58" y="83"/>
                  <a:pt x="123" y="55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39" y="48"/>
                  <a:pt x="155" y="45"/>
                  <a:pt x="173" y="45"/>
                </a:cubicBezTo>
                <a:cubicBezTo>
                  <a:pt x="173" y="45"/>
                  <a:pt x="173" y="45"/>
                  <a:pt x="173" y="45"/>
                </a:cubicBezTo>
                <a:cubicBezTo>
                  <a:pt x="173" y="22"/>
                  <a:pt x="173" y="22"/>
                  <a:pt x="173" y="22"/>
                </a:cubicBezTo>
                <a:cubicBezTo>
                  <a:pt x="163" y="22"/>
                  <a:pt x="154" y="23"/>
                  <a:pt x="145" y="25"/>
                </a:cubicBezTo>
                <a:cubicBezTo>
                  <a:pt x="135" y="1"/>
                  <a:pt x="135" y="1"/>
                  <a:pt x="135" y="1"/>
                </a:cubicBezTo>
                <a:cubicBezTo>
                  <a:pt x="75" y="26"/>
                  <a:pt x="75" y="26"/>
                  <a:pt x="75" y="26"/>
                </a:cubicBezTo>
                <a:cubicBezTo>
                  <a:pt x="85" y="50"/>
                  <a:pt x="85" y="50"/>
                  <a:pt x="85" y="50"/>
                </a:cubicBezTo>
                <a:cubicBezTo>
                  <a:pt x="71" y="60"/>
                  <a:pt x="58" y="73"/>
                  <a:pt x="48" y="88"/>
                </a:cubicBezTo>
                <a:cubicBezTo>
                  <a:pt x="24" y="78"/>
                  <a:pt x="24" y="78"/>
                  <a:pt x="24" y="78"/>
                </a:cubicBezTo>
                <a:cubicBezTo>
                  <a:pt x="0" y="138"/>
                  <a:pt x="0" y="138"/>
                  <a:pt x="0" y="13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1" y="166"/>
                  <a:pt x="21" y="183"/>
                  <a:pt x="25" y="2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372" tIns="48187" rIns="96372" bIns="48187" numCol="1" anchor="t" anchorCtr="0" compatLnSpc="1"/>
          <a:lstStyle/>
          <a:p>
            <a:endParaRPr lang="en-US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3" name="TextBox 102"/>
          <p:cNvSpPr txBox="1"/>
          <p:nvPr/>
        </p:nvSpPr>
        <p:spPr>
          <a:xfrm>
            <a:off x="8385400" y="1908986"/>
            <a:ext cx="2723319" cy="638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007AC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资产挂账变更不清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资产挂账信息变更依赖定期人工盘点，信息滞后严重</a:t>
            </a:r>
            <a:endParaRPr lang="en-GB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84" name="图片 983" descr="无信息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357" y="2031180"/>
            <a:ext cx="350926" cy="350926"/>
          </a:xfrm>
          <a:prstGeom prst="rect">
            <a:avLst/>
          </a:prstGeom>
        </p:spPr>
      </p:pic>
      <p:sp>
        <p:nvSpPr>
          <p:cNvPr id="985" name="Freeform 52"/>
          <p:cNvSpPr>
            <a:spLocks noEditPoints="1"/>
          </p:cNvSpPr>
          <p:nvPr/>
        </p:nvSpPr>
        <p:spPr bwMode="auto">
          <a:xfrm>
            <a:off x="4209547" y="2951794"/>
            <a:ext cx="585315" cy="585315"/>
          </a:xfrm>
          <a:custGeom>
            <a:avLst/>
            <a:gdLst>
              <a:gd name="T0" fmla="*/ 173 w 346"/>
              <a:gd name="T1" fmla="*/ 324 h 346"/>
              <a:gd name="T2" fmla="*/ 201 w 346"/>
              <a:gd name="T3" fmla="*/ 321 h 346"/>
              <a:gd name="T4" fmla="*/ 211 w 346"/>
              <a:gd name="T5" fmla="*/ 345 h 346"/>
              <a:gd name="T6" fmla="*/ 271 w 346"/>
              <a:gd name="T7" fmla="*/ 320 h 346"/>
              <a:gd name="T8" fmla="*/ 260 w 346"/>
              <a:gd name="T9" fmla="*/ 296 h 346"/>
              <a:gd name="T10" fmla="*/ 298 w 346"/>
              <a:gd name="T11" fmla="*/ 258 h 346"/>
              <a:gd name="T12" fmla="*/ 322 w 346"/>
              <a:gd name="T13" fmla="*/ 268 h 346"/>
              <a:gd name="T14" fmla="*/ 346 w 346"/>
              <a:gd name="T15" fmla="*/ 208 h 346"/>
              <a:gd name="T16" fmla="*/ 322 w 346"/>
              <a:gd name="T17" fmla="*/ 198 h 346"/>
              <a:gd name="T18" fmla="*/ 321 w 346"/>
              <a:gd name="T19" fmla="*/ 145 h 346"/>
              <a:gd name="T20" fmla="*/ 345 w 346"/>
              <a:gd name="T21" fmla="*/ 135 h 346"/>
              <a:gd name="T22" fmla="*/ 320 w 346"/>
              <a:gd name="T23" fmla="*/ 75 h 346"/>
              <a:gd name="T24" fmla="*/ 296 w 346"/>
              <a:gd name="T25" fmla="*/ 85 h 346"/>
              <a:gd name="T26" fmla="*/ 258 w 346"/>
              <a:gd name="T27" fmla="*/ 48 h 346"/>
              <a:gd name="T28" fmla="*/ 268 w 346"/>
              <a:gd name="T29" fmla="*/ 24 h 346"/>
              <a:gd name="T30" fmla="*/ 208 w 346"/>
              <a:gd name="T31" fmla="*/ 0 h 346"/>
              <a:gd name="T32" fmla="*/ 198 w 346"/>
              <a:gd name="T33" fmla="*/ 24 h 346"/>
              <a:gd name="T34" fmla="*/ 173 w 346"/>
              <a:gd name="T35" fmla="*/ 22 h 346"/>
              <a:gd name="T36" fmla="*/ 173 w 346"/>
              <a:gd name="T37" fmla="*/ 45 h 346"/>
              <a:gd name="T38" fmla="*/ 291 w 346"/>
              <a:gd name="T39" fmla="*/ 123 h 346"/>
              <a:gd name="T40" fmla="*/ 223 w 346"/>
              <a:gd name="T41" fmla="*/ 291 h 346"/>
              <a:gd name="T42" fmla="*/ 173 w 346"/>
              <a:gd name="T43" fmla="*/ 301 h 346"/>
              <a:gd name="T44" fmla="*/ 173 w 346"/>
              <a:gd name="T45" fmla="*/ 301 h 346"/>
              <a:gd name="T46" fmla="*/ 173 w 346"/>
              <a:gd name="T47" fmla="*/ 324 h 346"/>
              <a:gd name="T48" fmla="*/ 25 w 346"/>
              <a:gd name="T49" fmla="*/ 201 h 346"/>
              <a:gd name="T50" fmla="*/ 0 w 346"/>
              <a:gd name="T51" fmla="*/ 211 h 346"/>
              <a:gd name="T52" fmla="*/ 26 w 346"/>
              <a:gd name="T53" fmla="*/ 271 h 346"/>
              <a:gd name="T54" fmla="*/ 50 w 346"/>
              <a:gd name="T55" fmla="*/ 261 h 346"/>
              <a:gd name="T56" fmla="*/ 88 w 346"/>
              <a:gd name="T57" fmla="*/ 298 h 346"/>
              <a:gd name="T58" fmla="*/ 78 w 346"/>
              <a:gd name="T59" fmla="*/ 322 h 346"/>
              <a:gd name="T60" fmla="*/ 138 w 346"/>
              <a:gd name="T61" fmla="*/ 346 h 346"/>
              <a:gd name="T62" fmla="*/ 148 w 346"/>
              <a:gd name="T63" fmla="*/ 322 h 346"/>
              <a:gd name="T64" fmla="*/ 173 w 346"/>
              <a:gd name="T65" fmla="*/ 324 h 346"/>
              <a:gd name="T66" fmla="*/ 173 w 346"/>
              <a:gd name="T67" fmla="*/ 301 h 346"/>
              <a:gd name="T68" fmla="*/ 55 w 346"/>
              <a:gd name="T69" fmla="*/ 223 h 346"/>
              <a:gd name="T70" fmla="*/ 123 w 346"/>
              <a:gd name="T71" fmla="*/ 55 h 346"/>
              <a:gd name="T72" fmla="*/ 123 w 346"/>
              <a:gd name="T73" fmla="*/ 55 h 346"/>
              <a:gd name="T74" fmla="*/ 173 w 346"/>
              <a:gd name="T75" fmla="*/ 45 h 346"/>
              <a:gd name="T76" fmla="*/ 173 w 346"/>
              <a:gd name="T77" fmla="*/ 45 h 346"/>
              <a:gd name="T78" fmla="*/ 173 w 346"/>
              <a:gd name="T79" fmla="*/ 22 h 346"/>
              <a:gd name="T80" fmla="*/ 145 w 346"/>
              <a:gd name="T81" fmla="*/ 25 h 346"/>
              <a:gd name="T82" fmla="*/ 135 w 346"/>
              <a:gd name="T83" fmla="*/ 1 h 346"/>
              <a:gd name="T84" fmla="*/ 75 w 346"/>
              <a:gd name="T85" fmla="*/ 26 h 346"/>
              <a:gd name="T86" fmla="*/ 85 w 346"/>
              <a:gd name="T87" fmla="*/ 50 h 346"/>
              <a:gd name="T88" fmla="*/ 48 w 346"/>
              <a:gd name="T89" fmla="*/ 88 h 346"/>
              <a:gd name="T90" fmla="*/ 24 w 346"/>
              <a:gd name="T91" fmla="*/ 78 h 346"/>
              <a:gd name="T92" fmla="*/ 0 w 346"/>
              <a:gd name="T93" fmla="*/ 138 h 346"/>
              <a:gd name="T94" fmla="*/ 24 w 346"/>
              <a:gd name="T95" fmla="*/ 148 h 346"/>
              <a:gd name="T96" fmla="*/ 25 w 346"/>
              <a:gd name="T97" fmla="*/ 201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6" h="346">
                <a:moveTo>
                  <a:pt x="173" y="324"/>
                </a:moveTo>
                <a:cubicBezTo>
                  <a:pt x="182" y="324"/>
                  <a:pt x="192" y="323"/>
                  <a:pt x="201" y="321"/>
                </a:cubicBezTo>
                <a:cubicBezTo>
                  <a:pt x="211" y="345"/>
                  <a:pt x="211" y="345"/>
                  <a:pt x="211" y="345"/>
                </a:cubicBezTo>
                <a:cubicBezTo>
                  <a:pt x="271" y="320"/>
                  <a:pt x="271" y="320"/>
                  <a:pt x="271" y="320"/>
                </a:cubicBezTo>
                <a:cubicBezTo>
                  <a:pt x="260" y="296"/>
                  <a:pt x="260" y="296"/>
                  <a:pt x="260" y="296"/>
                </a:cubicBezTo>
                <a:cubicBezTo>
                  <a:pt x="275" y="286"/>
                  <a:pt x="287" y="273"/>
                  <a:pt x="298" y="258"/>
                </a:cubicBezTo>
                <a:cubicBezTo>
                  <a:pt x="322" y="268"/>
                  <a:pt x="322" y="268"/>
                  <a:pt x="322" y="268"/>
                </a:cubicBezTo>
                <a:cubicBezTo>
                  <a:pt x="346" y="208"/>
                  <a:pt x="346" y="208"/>
                  <a:pt x="346" y="208"/>
                </a:cubicBezTo>
                <a:cubicBezTo>
                  <a:pt x="322" y="198"/>
                  <a:pt x="322" y="198"/>
                  <a:pt x="322" y="198"/>
                </a:cubicBezTo>
                <a:cubicBezTo>
                  <a:pt x="325" y="180"/>
                  <a:pt x="324" y="163"/>
                  <a:pt x="321" y="145"/>
                </a:cubicBezTo>
                <a:cubicBezTo>
                  <a:pt x="345" y="135"/>
                  <a:pt x="345" y="135"/>
                  <a:pt x="345" y="135"/>
                </a:cubicBezTo>
                <a:cubicBezTo>
                  <a:pt x="320" y="75"/>
                  <a:pt x="320" y="75"/>
                  <a:pt x="320" y="75"/>
                </a:cubicBezTo>
                <a:cubicBezTo>
                  <a:pt x="296" y="85"/>
                  <a:pt x="296" y="85"/>
                  <a:pt x="296" y="85"/>
                </a:cubicBezTo>
                <a:cubicBezTo>
                  <a:pt x="285" y="71"/>
                  <a:pt x="273" y="58"/>
                  <a:pt x="258" y="48"/>
                </a:cubicBezTo>
                <a:cubicBezTo>
                  <a:pt x="268" y="24"/>
                  <a:pt x="268" y="24"/>
                  <a:pt x="268" y="24"/>
                </a:cubicBezTo>
                <a:cubicBezTo>
                  <a:pt x="208" y="0"/>
                  <a:pt x="208" y="0"/>
                  <a:pt x="208" y="0"/>
                </a:cubicBezTo>
                <a:cubicBezTo>
                  <a:pt x="198" y="24"/>
                  <a:pt x="198" y="24"/>
                  <a:pt x="198" y="24"/>
                </a:cubicBezTo>
                <a:cubicBezTo>
                  <a:pt x="190" y="23"/>
                  <a:pt x="181" y="22"/>
                  <a:pt x="173" y="22"/>
                </a:cubicBezTo>
                <a:cubicBezTo>
                  <a:pt x="173" y="45"/>
                  <a:pt x="173" y="45"/>
                  <a:pt x="173" y="45"/>
                </a:cubicBezTo>
                <a:cubicBezTo>
                  <a:pt x="224" y="45"/>
                  <a:pt x="271" y="75"/>
                  <a:pt x="291" y="123"/>
                </a:cubicBezTo>
                <a:cubicBezTo>
                  <a:pt x="318" y="188"/>
                  <a:pt x="288" y="263"/>
                  <a:pt x="223" y="291"/>
                </a:cubicBezTo>
                <a:cubicBezTo>
                  <a:pt x="207" y="298"/>
                  <a:pt x="190" y="301"/>
                  <a:pt x="173" y="301"/>
                </a:cubicBezTo>
                <a:cubicBezTo>
                  <a:pt x="173" y="301"/>
                  <a:pt x="173" y="301"/>
                  <a:pt x="173" y="301"/>
                </a:cubicBezTo>
                <a:lnTo>
                  <a:pt x="173" y="324"/>
                </a:lnTo>
                <a:close/>
                <a:moveTo>
                  <a:pt x="25" y="201"/>
                </a:moveTo>
                <a:cubicBezTo>
                  <a:pt x="0" y="211"/>
                  <a:pt x="0" y="211"/>
                  <a:pt x="0" y="211"/>
                </a:cubicBezTo>
                <a:cubicBezTo>
                  <a:pt x="26" y="271"/>
                  <a:pt x="26" y="271"/>
                  <a:pt x="26" y="271"/>
                </a:cubicBezTo>
                <a:cubicBezTo>
                  <a:pt x="50" y="261"/>
                  <a:pt x="50" y="261"/>
                  <a:pt x="50" y="261"/>
                </a:cubicBezTo>
                <a:cubicBezTo>
                  <a:pt x="60" y="275"/>
                  <a:pt x="73" y="288"/>
                  <a:pt x="88" y="298"/>
                </a:cubicBezTo>
                <a:cubicBezTo>
                  <a:pt x="78" y="322"/>
                  <a:pt x="78" y="322"/>
                  <a:pt x="78" y="322"/>
                </a:cubicBezTo>
                <a:cubicBezTo>
                  <a:pt x="138" y="346"/>
                  <a:pt x="138" y="346"/>
                  <a:pt x="138" y="346"/>
                </a:cubicBezTo>
                <a:cubicBezTo>
                  <a:pt x="148" y="322"/>
                  <a:pt x="148" y="322"/>
                  <a:pt x="148" y="322"/>
                </a:cubicBezTo>
                <a:cubicBezTo>
                  <a:pt x="156" y="323"/>
                  <a:pt x="164" y="324"/>
                  <a:pt x="173" y="324"/>
                </a:cubicBezTo>
                <a:cubicBezTo>
                  <a:pt x="173" y="301"/>
                  <a:pt x="173" y="301"/>
                  <a:pt x="173" y="301"/>
                </a:cubicBezTo>
                <a:cubicBezTo>
                  <a:pt x="121" y="301"/>
                  <a:pt x="75" y="271"/>
                  <a:pt x="55" y="223"/>
                </a:cubicBezTo>
                <a:cubicBezTo>
                  <a:pt x="27" y="158"/>
                  <a:pt x="58" y="83"/>
                  <a:pt x="123" y="55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39" y="48"/>
                  <a:pt x="155" y="45"/>
                  <a:pt x="173" y="45"/>
                </a:cubicBezTo>
                <a:cubicBezTo>
                  <a:pt x="173" y="45"/>
                  <a:pt x="173" y="45"/>
                  <a:pt x="173" y="45"/>
                </a:cubicBezTo>
                <a:cubicBezTo>
                  <a:pt x="173" y="22"/>
                  <a:pt x="173" y="22"/>
                  <a:pt x="173" y="22"/>
                </a:cubicBezTo>
                <a:cubicBezTo>
                  <a:pt x="163" y="22"/>
                  <a:pt x="154" y="23"/>
                  <a:pt x="145" y="25"/>
                </a:cubicBezTo>
                <a:cubicBezTo>
                  <a:pt x="135" y="1"/>
                  <a:pt x="135" y="1"/>
                  <a:pt x="135" y="1"/>
                </a:cubicBezTo>
                <a:cubicBezTo>
                  <a:pt x="75" y="26"/>
                  <a:pt x="75" y="26"/>
                  <a:pt x="75" y="26"/>
                </a:cubicBezTo>
                <a:cubicBezTo>
                  <a:pt x="85" y="50"/>
                  <a:pt x="85" y="50"/>
                  <a:pt x="85" y="50"/>
                </a:cubicBezTo>
                <a:cubicBezTo>
                  <a:pt x="71" y="60"/>
                  <a:pt x="58" y="73"/>
                  <a:pt x="48" y="88"/>
                </a:cubicBezTo>
                <a:cubicBezTo>
                  <a:pt x="24" y="78"/>
                  <a:pt x="24" y="78"/>
                  <a:pt x="24" y="78"/>
                </a:cubicBezTo>
                <a:cubicBezTo>
                  <a:pt x="0" y="138"/>
                  <a:pt x="0" y="138"/>
                  <a:pt x="0" y="13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1" y="166"/>
                  <a:pt x="21" y="183"/>
                  <a:pt x="25" y="2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372" tIns="48187" rIns="96372" bIns="48187" numCol="1" anchor="t" anchorCtr="0" compatLnSpc="1"/>
          <a:lstStyle/>
          <a:p>
            <a:endParaRPr lang="en-US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6" name="Freeform 52"/>
          <p:cNvSpPr>
            <a:spLocks noEditPoints="1"/>
          </p:cNvSpPr>
          <p:nvPr/>
        </p:nvSpPr>
        <p:spPr bwMode="auto">
          <a:xfrm>
            <a:off x="7754616" y="2949572"/>
            <a:ext cx="585315" cy="585315"/>
          </a:xfrm>
          <a:custGeom>
            <a:avLst/>
            <a:gdLst>
              <a:gd name="T0" fmla="*/ 173 w 346"/>
              <a:gd name="T1" fmla="*/ 324 h 346"/>
              <a:gd name="T2" fmla="*/ 201 w 346"/>
              <a:gd name="T3" fmla="*/ 321 h 346"/>
              <a:gd name="T4" fmla="*/ 211 w 346"/>
              <a:gd name="T5" fmla="*/ 345 h 346"/>
              <a:gd name="T6" fmla="*/ 271 w 346"/>
              <a:gd name="T7" fmla="*/ 320 h 346"/>
              <a:gd name="T8" fmla="*/ 260 w 346"/>
              <a:gd name="T9" fmla="*/ 296 h 346"/>
              <a:gd name="T10" fmla="*/ 298 w 346"/>
              <a:gd name="T11" fmla="*/ 258 h 346"/>
              <a:gd name="T12" fmla="*/ 322 w 346"/>
              <a:gd name="T13" fmla="*/ 268 h 346"/>
              <a:gd name="T14" fmla="*/ 346 w 346"/>
              <a:gd name="T15" fmla="*/ 208 h 346"/>
              <a:gd name="T16" fmla="*/ 322 w 346"/>
              <a:gd name="T17" fmla="*/ 198 h 346"/>
              <a:gd name="T18" fmla="*/ 321 w 346"/>
              <a:gd name="T19" fmla="*/ 145 h 346"/>
              <a:gd name="T20" fmla="*/ 345 w 346"/>
              <a:gd name="T21" fmla="*/ 135 h 346"/>
              <a:gd name="T22" fmla="*/ 320 w 346"/>
              <a:gd name="T23" fmla="*/ 75 h 346"/>
              <a:gd name="T24" fmla="*/ 296 w 346"/>
              <a:gd name="T25" fmla="*/ 85 h 346"/>
              <a:gd name="T26" fmla="*/ 258 w 346"/>
              <a:gd name="T27" fmla="*/ 48 h 346"/>
              <a:gd name="T28" fmla="*/ 268 w 346"/>
              <a:gd name="T29" fmla="*/ 24 h 346"/>
              <a:gd name="T30" fmla="*/ 208 w 346"/>
              <a:gd name="T31" fmla="*/ 0 h 346"/>
              <a:gd name="T32" fmla="*/ 198 w 346"/>
              <a:gd name="T33" fmla="*/ 24 h 346"/>
              <a:gd name="T34" fmla="*/ 173 w 346"/>
              <a:gd name="T35" fmla="*/ 22 h 346"/>
              <a:gd name="T36" fmla="*/ 173 w 346"/>
              <a:gd name="T37" fmla="*/ 45 h 346"/>
              <a:gd name="T38" fmla="*/ 291 w 346"/>
              <a:gd name="T39" fmla="*/ 123 h 346"/>
              <a:gd name="T40" fmla="*/ 223 w 346"/>
              <a:gd name="T41" fmla="*/ 291 h 346"/>
              <a:gd name="T42" fmla="*/ 173 w 346"/>
              <a:gd name="T43" fmla="*/ 301 h 346"/>
              <a:gd name="T44" fmla="*/ 173 w 346"/>
              <a:gd name="T45" fmla="*/ 301 h 346"/>
              <a:gd name="T46" fmla="*/ 173 w 346"/>
              <a:gd name="T47" fmla="*/ 324 h 346"/>
              <a:gd name="T48" fmla="*/ 25 w 346"/>
              <a:gd name="T49" fmla="*/ 201 h 346"/>
              <a:gd name="T50" fmla="*/ 0 w 346"/>
              <a:gd name="T51" fmla="*/ 211 h 346"/>
              <a:gd name="T52" fmla="*/ 26 w 346"/>
              <a:gd name="T53" fmla="*/ 271 h 346"/>
              <a:gd name="T54" fmla="*/ 50 w 346"/>
              <a:gd name="T55" fmla="*/ 261 h 346"/>
              <a:gd name="T56" fmla="*/ 88 w 346"/>
              <a:gd name="T57" fmla="*/ 298 h 346"/>
              <a:gd name="T58" fmla="*/ 78 w 346"/>
              <a:gd name="T59" fmla="*/ 322 h 346"/>
              <a:gd name="T60" fmla="*/ 138 w 346"/>
              <a:gd name="T61" fmla="*/ 346 h 346"/>
              <a:gd name="T62" fmla="*/ 148 w 346"/>
              <a:gd name="T63" fmla="*/ 322 h 346"/>
              <a:gd name="T64" fmla="*/ 173 w 346"/>
              <a:gd name="T65" fmla="*/ 324 h 346"/>
              <a:gd name="T66" fmla="*/ 173 w 346"/>
              <a:gd name="T67" fmla="*/ 301 h 346"/>
              <a:gd name="T68" fmla="*/ 55 w 346"/>
              <a:gd name="T69" fmla="*/ 223 h 346"/>
              <a:gd name="T70" fmla="*/ 123 w 346"/>
              <a:gd name="T71" fmla="*/ 55 h 346"/>
              <a:gd name="T72" fmla="*/ 123 w 346"/>
              <a:gd name="T73" fmla="*/ 55 h 346"/>
              <a:gd name="T74" fmla="*/ 173 w 346"/>
              <a:gd name="T75" fmla="*/ 45 h 346"/>
              <a:gd name="T76" fmla="*/ 173 w 346"/>
              <a:gd name="T77" fmla="*/ 45 h 346"/>
              <a:gd name="T78" fmla="*/ 173 w 346"/>
              <a:gd name="T79" fmla="*/ 22 h 346"/>
              <a:gd name="T80" fmla="*/ 145 w 346"/>
              <a:gd name="T81" fmla="*/ 25 h 346"/>
              <a:gd name="T82" fmla="*/ 135 w 346"/>
              <a:gd name="T83" fmla="*/ 1 h 346"/>
              <a:gd name="T84" fmla="*/ 75 w 346"/>
              <a:gd name="T85" fmla="*/ 26 h 346"/>
              <a:gd name="T86" fmla="*/ 85 w 346"/>
              <a:gd name="T87" fmla="*/ 50 h 346"/>
              <a:gd name="T88" fmla="*/ 48 w 346"/>
              <a:gd name="T89" fmla="*/ 88 h 346"/>
              <a:gd name="T90" fmla="*/ 24 w 346"/>
              <a:gd name="T91" fmla="*/ 78 h 346"/>
              <a:gd name="T92" fmla="*/ 0 w 346"/>
              <a:gd name="T93" fmla="*/ 138 h 346"/>
              <a:gd name="T94" fmla="*/ 24 w 346"/>
              <a:gd name="T95" fmla="*/ 148 h 346"/>
              <a:gd name="T96" fmla="*/ 25 w 346"/>
              <a:gd name="T97" fmla="*/ 201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6" h="346">
                <a:moveTo>
                  <a:pt x="173" y="324"/>
                </a:moveTo>
                <a:cubicBezTo>
                  <a:pt x="182" y="324"/>
                  <a:pt x="192" y="323"/>
                  <a:pt x="201" y="321"/>
                </a:cubicBezTo>
                <a:cubicBezTo>
                  <a:pt x="211" y="345"/>
                  <a:pt x="211" y="345"/>
                  <a:pt x="211" y="345"/>
                </a:cubicBezTo>
                <a:cubicBezTo>
                  <a:pt x="271" y="320"/>
                  <a:pt x="271" y="320"/>
                  <a:pt x="271" y="320"/>
                </a:cubicBezTo>
                <a:cubicBezTo>
                  <a:pt x="260" y="296"/>
                  <a:pt x="260" y="296"/>
                  <a:pt x="260" y="296"/>
                </a:cubicBezTo>
                <a:cubicBezTo>
                  <a:pt x="275" y="286"/>
                  <a:pt x="287" y="273"/>
                  <a:pt x="298" y="258"/>
                </a:cubicBezTo>
                <a:cubicBezTo>
                  <a:pt x="322" y="268"/>
                  <a:pt x="322" y="268"/>
                  <a:pt x="322" y="268"/>
                </a:cubicBezTo>
                <a:cubicBezTo>
                  <a:pt x="346" y="208"/>
                  <a:pt x="346" y="208"/>
                  <a:pt x="346" y="208"/>
                </a:cubicBezTo>
                <a:cubicBezTo>
                  <a:pt x="322" y="198"/>
                  <a:pt x="322" y="198"/>
                  <a:pt x="322" y="198"/>
                </a:cubicBezTo>
                <a:cubicBezTo>
                  <a:pt x="325" y="180"/>
                  <a:pt x="324" y="163"/>
                  <a:pt x="321" y="145"/>
                </a:cubicBezTo>
                <a:cubicBezTo>
                  <a:pt x="345" y="135"/>
                  <a:pt x="345" y="135"/>
                  <a:pt x="345" y="135"/>
                </a:cubicBezTo>
                <a:cubicBezTo>
                  <a:pt x="320" y="75"/>
                  <a:pt x="320" y="75"/>
                  <a:pt x="320" y="75"/>
                </a:cubicBezTo>
                <a:cubicBezTo>
                  <a:pt x="296" y="85"/>
                  <a:pt x="296" y="85"/>
                  <a:pt x="296" y="85"/>
                </a:cubicBezTo>
                <a:cubicBezTo>
                  <a:pt x="285" y="71"/>
                  <a:pt x="273" y="58"/>
                  <a:pt x="258" y="48"/>
                </a:cubicBezTo>
                <a:cubicBezTo>
                  <a:pt x="268" y="24"/>
                  <a:pt x="268" y="24"/>
                  <a:pt x="268" y="24"/>
                </a:cubicBezTo>
                <a:cubicBezTo>
                  <a:pt x="208" y="0"/>
                  <a:pt x="208" y="0"/>
                  <a:pt x="208" y="0"/>
                </a:cubicBezTo>
                <a:cubicBezTo>
                  <a:pt x="198" y="24"/>
                  <a:pt x="198" y="24"/>
                  <a:pt x="198" y="24"/>
                </a:cubicBezTo>
                <a:cubicBezTo>
                  <a:pt x="190" y="23"/>
                  <a:pt x="181" y="22"/>
                  <a:pt x="173" y="22"/>
                </a:cubicBezTo>
                <a:cubicBezTo>
                  <a:pt x="173" y="45"/>
                  <a:pt x="173" y="45"/>
                  <a:pt x="173" y="45"/>
                </a:cubicBezTo>
                <a:cubicBezTo>
                  <a:pt x="224" y="45"/>
                  <a:pt x="271" y="75"/>
                  <a:pt x="291" y="123"/>
                </a:cubicBezTo>
                <a:cubicBezTo>
                  <a:pt x="318" y="188"/>
                  <a:pt x="288" y="263"/>
                  <a:pt x="223" y="291"/>
                </a:cubicBezTo>
                <a:cubicBezTo>
                  <a:pt x="207" y="298"/>
                  <a:pt x="190" y="301"/>
                  <a:pt x="173" y="301"/>
                </a:cubicBezTo>
                <a:cubicBezTo>
                  <a:pt x="173" y="301"/>
                  <a:pt x="173" y="301"/>
                  <a:pt x="173" y="301"/>
                </a:cubicBezTo>
                <a:lnTo>
                  <a:pt x="173" y="324"/>
                </a:lnTo>
                <a:close/>
                <a:moveTo>
                  <a:pt x="25" y="201"/>
                </a:moveTo>
                <a:cubicBezTo>
                  <a:pt x="0" y="211"/>
                  <a:pt x="0" y="211"/>
                  <a:pt x="0" y="211"/>
                </a:cubicBezTo>
                <a:cubicBezTo>
                  <a:pt x="26" y="271"/>
                  <a:pt x="26" y="271"/>
                  <a:pt x="26" y="271"/>
                </a:cubicBezTo>
                <a:cubicBezTo>
                  <a:pt x="50" y="261"/>
                  <a:pt x="50" y="261"/>
                  <a:pt x="50" y="261"/>
                </a:cubicBezTo>
                <a:cubicBezTo>
                  <a:pt x="60" y="275"/>
                  <a:pt x="73" y="288"/>
                  <a:pt x="88" y="298"/>
                </a:cubicBezTo>
                <a:cubicBezTo>
                  <a:pt x="78" y="322"/>
                  <a:pt x="78" y="322"/>
                  <a:pt x="78" y="322"/>
                </a:cubicBezTo>
                <a:cubicBezTo>
                  <a:pt x="138" y="346"/>
                  <a:pt x="138" y="346"/>
                  <a:pt x="138" y="346"/>
                </a:cubicBezTo>
                <a:cubicBezTo>
                  <a:pt x="148" y="322"/>
                  <a:pt x="148" y="322"/>
                  <a:pt x="148" y="322"/>
                </a:cubicBezTo>
                <a:cubicBezTo>
                  <a:pt x="156" y="323"/>
                  <a:pt x="164" y="324"/>
                  <a:pt x="173" y="324"/>
                </a:cubicBezTo>
                <a:cubicBezTo>
                  <a:pt x="173" y="301"/>
                  <a:pt x="173" y="301"/>
                  <a:pt x="173" y="301"/>
                </a:cubicBezTo>
                <a:cubicBezTo>
                  <a:pt x="121" y="301"/>
                  <a:pt x="75" y="271"/>
                  <a:pt x="55" y="223"/>
                </a:cubicBezTo>
                <a:cubicBezTo>
                  <a:pt x="27" y="158"/>
                  <a:pt x="58" y="83"/>
                  <a:pt x="123" y="55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39" y="48"/>
                  <a:pt x="155" y="45"/>
                  <a:pt x="173" y="45"/>
                </a:cubicBezTo>
                <a:cubicBezTo>
                  <a:pt x="173" y="45"/>
                  <a:pt x="173" y="45"/>
                  <a:pt x="173" y="45"/>
                </a:cubicBezTo>
                <a:cubicBezTo>
                  <a:pt x="173" y="22"/>
                  <a:pt x="173" y="22"/>
                  <a:pt x="173" y="22"/>
                </a:cubicBezTo>
                <a:cubicBezTo>
                  <a:pt x="163" y="22"/>
                  <a:pt x="154" y="23"/>
                  <a:pt x="145" y="25"/>
                </a:cubicBezTo>
                <a:cubicBezTo>
                  <a:pt x="135" y="1"/>
                  <a:pt x="135" y="1"/>
                  <a:pt x="135" y="1"/>
                </a:cubicBezTo>
                <a:cubicBezTo>
                  <a:pt x="75" y="26"/>
                  <a:pt x="75" y="26"/>
                  <a:pt x="75" y="26"/>
                </a:cubicBezTo>
                <a:cubicBezTo>
                  <a:pt x="85" y="50"/>
                  <a:pt x="85" y="50"/>
                  <a:pt x="85" y="50"/>
                </a:cubicBezTo>
                <a:cubicBezTo>
                  <a:pt x="71" y="60"/>
                  <a:pt x="58" y="73"/>
                  <a:pt x="48" y="88"/>
                </a:cubicBezTo>
                <a:cubicBezTo>
                  <a:pt x="24" y="78"/>
                  <a:pt x="24" y="78"/>
                  <a:pt x="24" y="78"/>
                </a:cubicBezTo>
                <a:cubicBezTo>
                  <a:pt x="0" y="138"/>
                  <a:pt x="0" y="138"/>
                  <a:pt x="0" y="13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1" y="166"/>
                  <a:pt x="21" y="183"/>
                  <a:pt x="25" y="2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372" tIns="48187" rIns="96372" bIns="48187" numCol="1" anchor="t" anchorCtr="0" compatLnSpc="1"/>
          <a:lstStyle/>
          <a:p>
            <a:endParaRPr lang="en-US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7" name="TextBox 102"/>
          <p:cNvSpPr txBox="1"/>
          <p:nvPr/>
        </p:nvSpPr>
        <p:spPr>
          <a:xfrm>
            <a:off x="8491324" y="2974939"/>
            <a:ext cx="2510523" cy="638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007A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资产策略不清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：每个系统有独立管理平台，策略调整、运维难度大</a:t>
            </a:r>
            <a:endParaRPr lang="en-GB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88" name="图片 987" descr="物理地址_ISD_工业安全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0929" y="3076349"/>
            <a:ext cx="331254" cy="331254"/>
          </a:xfrm>
          <a:prstGeom prst="rect">
            <a:avLst/>
          </a:prstGeom>
        </p:spPr>
      </p:pic>
      <p:pic>
        <p:nvPicPr>
          <p:cNvPr id="989" name="图片 988" descr="型号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9646" y="3108396"/>
            <a:ext cx="279218" cy="279218"/>
          </a:xfrm>
          <a:prstGeom prst="rect">
            <a:avLst/>
          </a:prstGeom>
        </p:spPr>
      </p:pic>
      <p:sp>
        <p:nvSpPr>
          <p:cNvPr id="990" name="文本框 989"/>
          <p:cNvSpPr txBox="1"/>
          <p:nvPr/>
        </p:nvSpPr>
        <p:spPr>
          <a:xfrm>
            <a:off x="4920533" y="2967712"/>
            <a:ext cx="2533247" cy="922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rgbClr val="007A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资产责任不清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资产归科技，非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资产归计财，安防资产归保卫部，资产管理形成部门墙及孤岛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1" name="TextBox 102"/>
          <p:cNvSpPr txBox="1"/>
          <p:nvPr/>
        </p:nvSpPr>
        <p:spPr>
          <a:xfrm>
            <a:off x="5107596" y="4357195"/>
            <a:ext cx="2573629" cy="922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设备本身安全暴漏面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内网资产除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、网络设备外，有大量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资产，本身具有高危漏洞、弱口令等；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2" name="Freeform 52"/>
          <p:cNvSpPr>
            <a:spLocks noEditPoints="1"/>
          </p:cNvSpPr>
          <p:nvPr/>
        </p:nvSpPr>
        <p:spPr bwMode="auto">
          <a:xfrm>
            <a:off x="4364790" y="4297534"/>
            <a:ext cx="609571" cy="585315"/>
          </a:xfrm>
          <a:custGeom>
            <a:avLst/>
            <a:gdLst>
              <a:gd name="T0" fmla="*/ 173 w 346"/>
              <a:gd name="T1" fmla="*/ 324 h 346"/>
              <a:gd name="T2" fmla="*/ 201 w 346"/>
              <a:gd name="T3" fmla="*/ 321 h 346"/>
              <a:gd name="T4" fmla="*/ 211 w 346"/>
              <a:gd name="T5" fmla="*/ 345 h 346"/>
              <a:gd name="T6" fmla="*/ 271 w 346"/>
              <a:gd name="T7" fmla="*/ 320 h 346"/>
              <a:gd name="T8" fmla="*/ 260 w 346"/>
              <a:gd name="T9" fmla="*/ 296 h 346"/>
              <a:gd name="T10" fmla="*/ 298 w 346"/>
              <a:gd name="T11" fmla="*/ 258 h 346"/>
              <a:gd name="T12" fmla="*/ 322 w 346"/>
              <a:gd name="T13" fmla="*/ 268 h 346"/>
              <a:gd name="T14" fmla="*/ 346 w 346"/>
              <a:gd name="T15" fmla="*/ 208 h 346"/>
              <a:gd name="T16" fmla="*/ 322 w 346"/>
              <a:gd name="T17" fmla="*/ 198 h 346"/>
              <a:gd name="T18" fmla="*/ 321 w 346"/>
              <a:gd name="T19" fmla="*/ 145 h 346"/>
              <a:gd name="T20" fmla="*/ 345 w 346"/>
              <a:gd name="T21" fmla="*/ 135 h 346"/>
              <a:gd name="T22" fmla="*/ 320 w 346"/>
              <a:gd name="T23" fmla="*/ 75 h 346"/>
              <a:gd name="T24" fmla="*/ 296 w 346"/>
              <a:gd name="T25" fmla="*/ 85 h 346"/>
              <a:gd name="T26" fmla="*/ 258 w 346"/>
              <a:gd name="T27" fmla="*/ 48 h 346"/>
              <a:gd name="T28" fmla="*/ 268 w 346"/>
              <a:gd name="T29" fmla="*/ 24 h 346"/>
              <a:gd name="T30" fmla="*/ 208 w 346"/>
              <a:gd name="T31" fmla="*/ 0 h 346"/>
              <a:gd name="T32" fmla="*/ 198 w 346"/>
              <a:gd name="T33" fmla="*/ 24 h 346"/>
              <a:gd name="T34" fmla="*/ 173 w 346"/>
              <a:gd name="T35" fmla="*/ 22 h 346"/>
              <a:gd name="T36" fmla="*/ 173 w 346"/>
              <a:gd name="T37" fmla="*/ 45 h 346"/>
              <a:gd name="T38" fmla="*/ 291 w 346"/>
              <a:gd name="T39" fmla="*/ 123 h 346"/>
              <a:gd name="T40" fmla="*/ 223 w 346"/>
              <a:gd name="T41" fmla="*/ 291 h 346"/>
              <a:gd name="T42" fmla="*/ 173 w 346"/>
              <a:gd name="T43" fmla="*/ 301 h 346"/>
              <a:gd name="T44" fmla="*/ 173 w 346"/>
              <a:gd name="T45" fmla="*/ 301 h 346"/>
              <a:gd name="T46" fmla="*/ 173 w 346"/>
              <a:gd name="T47" fmla="*/ 324 h 346"/>
              <a:gd name="T48" fmla="*/ 25 w 346"/>
              <a:gd name="T49" fmla="*/ 201 h 346"/>
              <a:gd name="T50" fmla="*/ 0 w 346"/>
              <a:gd name="T51" fmla="*/ 211 h 346"/>
              <a:gd name="T52" fmla="*/ 26 w 346"/>
              <a:gd name="T53" fmla="*/ 271 h 346"/>
              <a:gd name="T54" fmla="*/ 50 w 346"/>
              <a:gd name="T55" fmla="*/ 261 h 346"/>
              <a:gd name="T56" fmla="*/ 88 w 346"/>
              <a:gd name="T57" fmla="*/ 298 h 346"/>
              <a:gd name="T58" fmla="*/ 78 w 346"/>
              <a:gd name="T59" fmla="*/ 322 h 346"/>
              <a:gd name="T60" fmla="*/ 138 w 346"/>
              <a:gd name="T61" fmla="*/ 346 h 346"/>
              <a:gd name="T62" fmla="*/ 148 w 346"/>
              <a:gd name="T63" fmla="*/ 322 h 346"/>
              <a:gd name="T64" fmla="*/ 173 w 346"/>
              <a:gd name="T65" fmla="*/ 324 h 346"/>
              <a:gd name="T66" fmla="*/ 173 w 346"/>
              <a:gd name="T67" fmla="*/ 301 h 346"/>
              <a:gd name="T68" fmla="*/ 55 w 346"/>
              <a:gd name="T69" fmla="*/ 223 h 346"/>
              <a:gd name="T70" fmla="*/ 123 w 346"/>
              <a:gd name="T71" fmla="*/ 55 h 346"/>
              <a:gd name="T72" fmla="*/ 123 w 346"/>
              <a:gd name="T73" fmla="*/ 55 h 346"/>
              <a:gd name="T74" fmla="*/ 173 w 346"/>
              <a:gd name="T75" fmla="*/ 45 h 346"/>
              <a:gd name="T76" fmla="*/ 173 w 346"/>
              <a:gd name="T77" fmla="*/ 45 h 346"/>
              <a:gd name="T78" fmla="*/ 173 w 346"/>
              <a:gd name="T79" fmla="*/ 22 h 346"/>
              <a:gd name="T80" fmla="*/ 145 w 346"/>
              <a:gd name="T81" fmla="*/ 25 h 346"/>
              <a:gd name="T82" fmla="*/ 135 w 346"/>
              <a:gd name="T83" fmla="*/ 1 h 346"/>
              <a:gd name="T84" fmla="*/ 75 w 346"/>
              <a:gd name="T85" fmla="*/ 26 h 346"/>
              <a:gd name="T86" fmla="*/ 85 w 346"/>
              <a:gd name="T87" fmla="*/ 50 h 346"/>
              <a:gd name="T88" fmla="*/ 48 w 346"/>
              <a:gd name="T89" fmla="*/ 88 h 346"/>
              <a:gd name="T90" fmla="*/ 24 w 346"/>
              <a:gd name="T91" fmla="*/ 78 h 346"/>
              <a:gd name="T92" fmla="*/ 0 w 346"/>
              <a:gd name="T93" fmla="*/ 138 h 346"/>
              <a:gd name="T94" fmla="*/ 24 w 346"/>
              <a:gd name="T95" fmla="*/ 148 h 346"/>
              <a:gd name="T96" fmla="*/ 25 w 346"/>
              <a:gd name="T97" fmla="*/ 201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6" h="346">
                <a:moveTo>
                  <a:pt x="173" y="324"/>
                </a:moveTo>
                <a:cubicBezTo>
                  <a:pt x="182" y="324"/>
                  <a:pt x="192" y="323"/>
                  <a:pt x="201" y="321"/>
                </a:cubicBezTo>
                <a:cubicBezTo>
                  <a:pt x="211" y="345"/>
                  <a:pt x="211" y="345"/>
                  <a:pt x="211" y="345"/>
                </a:cubicBezTo>
                <a:cubicBezTo>
                  <a:pt x="271" y="320"/>
                  <a:pt x="271" y="320"/>
                  <a:pt x="271" y="320"/>
                </a:cubicBezTo>
                <a:cubicBezTo>
                  <a:pt x="260" y="296"/>
                  <a:pt x="260" y="296"/>
                  <a:pt x="260" y="296"/>
                </a:cubicBezTo>
                <a:cubicBezTo>
                  <a:pt x="275" y="286"/>
                  <a:pt x="287" y="273"/>
                  <a:pt x="298" y="258"/>
                </a:cubicBezTo>
                <a:cubicBezTo>
                  <a:pt x="322" y="268"/>
                  <a:pt x="322" y="268"/>
                  <a:pt x="322" y="268"/>
                </a:cubicBezTo>
                <a:cubicBezTo>
                  <a:pt x="346" y="208"/>
                  <a:pt x="346" y="208"/>
                  <a:pt x="346" y="208"/>
                </a:cubicBezTo>
                <a:cubicBezTo>
                  <a:pt x="322" y="198"/>
                  <a:pt x="322" y="198"/>
                  <a:pt x="322" y="198"/>
                </a:cubicBezTo>
                <a:cubicBezTo>
                  <a:pt x="325" y="180"/>
                  <a:pt x="324" y="163"/>
                  <a:pt x="321" y="145"/>
                </a:cubicBezTo>
                <a:cubicBezTo>
                  <a:pt x="345" y="135"/>
                  <a:pt x="345" y="135"/>
                  <a:pt x="345" y="135"/>
                </a:cubicBezTo>
                <a:cubicBezTo>
                  <a:pt x="320" y="75"/>
                  <a:pt x="320" y="75"/>
                  <a:pt x="320" y="75"/>
                </a:cubicBezTo>
                <a:cubicBezTo>
                  <a:pt x="296" y="85"/>
                  <a:pt x="296" y="85"/>
                  <a:pt x="296" y="85"/>
                </a:cubicBezTo>
                <a:cubicBezTo>
                  <a:pt x="285" y="71"/>
                  <a:pt x="273" y="58"/>
                  <a:pt x="258" y="48"/>
                </a:cubicBezTo>
                <a:cubicBezTo>
                  <a:pt x="268" y="24"/>
                  <a:pt x="268" y="24"/>
                  <a:pt x="268" y="24"/>
                </a:cubicBezTo>
                <a:cubicBezTo>
                  <a:pt x="208" y="0"/>
                  <a:pt x="208" y="0"/>
                  <a:pt x="208" y="0"/>
                </a:cubicBezTo>
                <a:cubicBezTo>
                  <a:pt x="198" y="24"/>
                  <a:pt x="198" y="24"/>
                  <a:pt x="198" y="24"/>
                </a:cubicBezTo>
                <a:cubicBezTo>
                  <a:pt x="190" y="23"/>
                  <a:pt x="181" y="22"/>
                  <a:pt x="173" y="22"/>
                </a:cubicBezTo>
                <a:cubicBezTo>
                  <a:pt x="173" y="45"/>
                  <a:pt x="173" y="45"/>
                  <a:pt x="173" y="45"/>
                </a:cubicBezTo>
                <a:cubicBezTo>
                  <a:pt x="224" y="45"/>
                  <a:pt x="271" y="75"/>
                  <a:pt x="291" y="123"/>
                </a:cubicBezTo>
                <a:cubicBezTo>
                  <a:pt x="318" y="188"/>
                  <a:pt x="288" y="263"/>
                  <a:pt x="223" y="291"/>
                </a:cubicBezTo>
                <a:cubicBezTo>
                  <a:pt x="207" y="298"/>
                  <a:pt x="190" y="301"/>
                  <a:pt x="173" y="301"/>
                </a:cubicBezTo>
                <a:cubicBezTo>
                  <a:pt x="173" y="301"/>
                  <a:pt x="173" y="301"/>
                  <a:pt x="173" y="301"/>
                </a:cubicBezTo>
                <a:lnTo>
                  <a:pt x="173" y="324"/>
                </a:lnTo>
                <a:close/>
                <a:moveTo>
                  <a:pt x="25" y="201"/>
                </a:moveTo>
                <a:cubicBezTo>
                  <a:pt x="0" y="211"/>
                  <a:pt x="0" y="211"/>
                  <a:pt x="0" y="211"/>
                </a:cubicBezTo>
                <a:cubicBezTo>
                  <a:pt x="26" y="271"/>
                  <a:pt x="26" y="271"/>
                  <a:pt x="26" y="271"/>
                </a:cubicBezTo>
                <a:cubicBezTo>
                  <a:pt x="50" y="261"/>
                  <a:pt x="50" y="261"/>
                  <a:pt x="50" y="261"/>
                </a:cubicBezTo>
                <a:cubicBezTo>
                  <a:pt x="60" y="275"/>
                  <a:pt x="73" y="288"/>
                  <a:pt x="88" y="298"/>
                </a:cubicBezTo>
                <a:cubicBezTo>
                  <a:pt x="78" y="322"/>
                  <a:pt x="78" y="322"/>
                  <a:pt x="78" y="322"/>
                </a:cubicBezTo>
                <a:cubicBezTo>
                  <a:pt x="138" y="346"/>
                  <a:pt x="138" y="346"/>
                  <a:pt x="138" y="346"/>
                </a:cubicBezTo>
                <a:cubicBezTo>
                  <a:pt x="148" y="322"/>
                  <a:pt x="148" y="322"/>
                  <a:pt x="148" y="322"/>
                </a:cubicBezTo>
                <a:cubicBezTo>
                  <a:pt x="156" y="323"/>
                  <a:pt x="164" y="324"/>
                  <a:pt x="173" y="324"/>
                </a:cubicBezTo>
                <a:cubicBezTo>
                  <a:pt x="173" y="301"/>
                  <a:pt x="173" y="301"/>
                  <a:pt x="173" y="301"/>
                </a:cubicBezTo>
                <a:cubicBezTo>
                  <a:pt x="121" y="301"/>
                  <a:pt x="75" y="271"/>
                  <a:pt x="55" y="223"/>
                </a:cubicBezTo>
                <a:cubicBezTo>
                  <a:pt x="27" y="158"/>
                  <a:pt x="58" y="83"/>
                  <a:pt x="123" y="55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39" y="48"/>
                  <a:pt x="155" y="45"/>
                  <a:pt x="173" y="45"/>
                </a:cubicBezTo>
                <a:cubicBezTo>
                  <a:pt x="173" y="45"/>
                  <a:pt x="173" y="45"/>
                  <a:pt x="173" y="45"/>
                </a:cubicBezTo>
                <a:cubicBezTo>
                  <a:pt x="173" y="22"/>
                  <a:pt x="173" y="22"/>
                  <a:pt x="173" y="22"/>
                </a:cubicBezTo>
                <a:cubicBezTo>
                  <a:pt x="163" y="22"/>
                  <a:pt x="154" y="23"/>
                  <a:pt x="145" y="25"/>
                </a:cubicBezTo>
                <a:cubicBezTo>
                  <a:pt x="135" y="1"/>
                  <a:pt x="135" y="1"/>
                  <a:pt x="135" y="1"/>
                </a:cubicBezTo>
                <a:cubicBezTo>
                  <a:pt x="75" y="26"/>
                  <a:pt x="75" y="26"/>
                  <a:pt x="75" y="26"/>
                </a:cubicBezTo>
                <a:cubicBezTo>
                  <a:pt x="85" y="50"/>
                  <a:pt x="85" y="50"/>
                  <a:pt x="85" y="50"/>
                </a:cubicBezTo>
                <a:cubicBezTo>
                  <a:pt x="71" y="60"/>
                  <a:pt x="58" y="73"/>
                  <a:pt x="48" y="88"/>
                </a:cubicBezTo>
                <a:cubicBezTo>
                  <a:pt x="24" y="78"/>
                  <a:pt x="24" y="78"/>
                  <a:pt x="24" y="78"/>
                </a:cubicBezTo>
                <a:cubicBezTo>
                  <a:pt x="0" y="138"/>
                  <a:pt x="0" y="138"/>
                  <a:pt x="0" y="13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1" y="166"/>
                  <a:pt x="21" y="183"/>
                  <a:pt x="25" y="20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6372" tIns="48187" rIns="96372" bIns="48187" numCol="1" anchor="t" anchorCtr="0" compatLnSpc="1"/>
          <a:lstStyle/>
          <a:p>
            <a:endParaRPr lang="en-US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93" name="图片 992" descr="信息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80" y="4455025"/>
            <a:ext cx="281537" cy="270334"/>
          </a:xfrm>
          <a:prstGeom prst="rect">
            <a:avLst/>
          </a:prstGeom>
        </p:spPr>
      </p:pic>
      <p:sp>
        <p:nvSpPr>
          <p:cNvPr id="994" name="TextBox 102"/>
          <p:cNvSpPr txBox="1"/>
          <p:nvPr/>
        </p:nvSpPr>
        <p:spPr>
          <a:xfrm>
            <a:off x="4816395" y="5626232"/>
            <a:ext cx="3895616" cy="638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安全运维滞后性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因网络不可视、设备位置不可视，安全风险不可视导致针对风险点的管控及运维具有滞后性；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5" name="Freeform 52"/>
          <p:cNvSpPr>
            <a:spLocks noEditPoints="1"/>
          </p:cNvSpPr>
          <p:nvPr/>
        </p:nvSpPr>
        <p:spPr bwMode="auto">
          <a:xfrm>
            <a:off x="3989999" y="5636228"/>
            <a:ext cx="670804" cy="585315"/>
          </a:xfrm>
          <a:custGeom>
            <a:avLst/>
            <a:gdLst>
              <a:gd name="T0" fmla="*/ 173 w 346"/>
              <a:gd name="T1" fmla="*/ 324 h 346"/>
              <a:gd name="T2" fmla="*/ 201 w 346"/>
              <a:gd name="T3" fmla="*/ 321 h 346"/>
              <a:gd name="T4" fmla="*/ 211 w 346"/>
              <a:gd name="T5" fmla="*/ 345 h 346"/>
              <a:gd name="T6" fmla="*/ 271 w 346"/>
              <a:gd name="T7" fmla="*/ 320 h 346"/>
              <a:gd name="T8" fmla="*/ 260 w 346"/>
              <a:gd name="T9" fmla="*/ 296 h 346"/>
              <a:gd name="T10" fmla="*/ 298 w 346"/>
              <a:gd name="T11" fmla="*/ 258 h 346"/>
              <a:gd name="T12" fmla="*/ 322 w 346"/>
              <a:gd name="T13" fmla="*/ 268 h 346"/>
              <a:gd name="T14" fmla="*/ 346 w 346"/>
              <a:gd name="T15" fmla="*/ 208 h 346"/>
              <a:gd name="T16" fmla="*/ 322 w 346"/>
              <a:gd name="T17" fmla="*/ 198 h 346"/>
              <a:gd name="T18" fmla="*/ 321 w 346"/>
              <a:gd name="T19" fmla="*/ 145 h 346"/>
              <a:gd name="T20" fmla="*/ 345 w 346"/>
              <a:gd name="T21" fmla="*/ 135 h 346"/>
              <a:gd name="T22" fmla="*/ 320 w 346"/>
              <a:gd name="T23" fmla="*/ 75 h 346"/>
              <a:gd name="T24" fmla="*/ 296 w 346"/>
              <a:gd name="T25" fmla="*/ 85 h 346"/>
              <a:gd name="T26" fmla="*/ 258 w 346"/>
              <a:gd name="T27" fmla="*/ 48 h 346"/>
              <a:gd name="T28" fmla="*/ 268 w 346"/>
              <a:gd name="T29" fmla="*/ 24 h 346"/>
              <a:gd name="T30" fmla="*/ 208 w 346"/>
              <a:gd name="T31" fmla="*/ 0 h 346"/>
              <a:gd name="T32" fmla="*/ 198 w 346"/>
              <a:gd name="T33" fmla="*/ 24 h 346"/>
              <a:gd name="T34" fmla="*/ 173 w 346"/>
              <a:gd name="T35" fmla="*/ 22 h 346"/>
              <a:gd name="T36" fmla="*/ 173 w 346"/>
              <a:gd name="T37" fmla="*/ 45 h 346"/>
              <a:gd name="T38" fmla="*/ 291 w 346"/>
              <a:gd name="T39" fmla="*/ 123 h 346"/>
              <a:gd name="T40" fmla="*/ 223 w 346"/>
              <a:gd name="T41" fmla="*/ 291 h 346"/>
              <a:gd name="T42" fmla="*/ 173 w 346"/>
              <a:gd name="T43" fmla="*/ 301 h 346"/>
              <a:gd name="T44" fmla="*/ 173 w 346"/>
              <a:gd name="T45" fmla="*/ 301 h 346"/>
              <a:gd name="T46" fmla="*/ 173 w 346"/>
              <a:gd name="T47" fmla="*/ 324 h 346"/>
              <a:gd name="T48" fmla="*/ 25 w 346"/>
              <a:gd name="T49" fmla="*/ 201 h 346"/>
              <a:gd name="T50" fmla="*/ 0 w 346"/>
              <a:gd name="T51" fmla="*/ 211 h 346"/>
              <a:gd name="T52" fmla="*/ 26 w 346"/>
              <a:gd name="T53" fmla="*/ 271 h 346"/>
              <a:gd name="T54" fmla="*/ 50 w 346"/>
              <a:gd name="T55" fmla="*/ 261 h 346"/>
              <a:gd name="T56" fmla="*/ 88 w 346"/>
              <a:gd name="T57" fmla="*/ 298 h 346"/>
              <a:gd name="T58" fmla="*/ 78 w 346"/>
              <a:gd name="T59" fmla="*/ 322 h 346"/>
              <a:gd name="T60" fmla="*/ 138 w 346"/>
              <a:gd name="T61" fmla="*/ 346 h 346"/>
              <a:gd name="T62" fmla="*/ 148 w 346"/>
              <a:gd name="T63" fmla="*/ 322 h 346"/>
              <a:gd name="T64" fmla="*/ 173 w 346"/>
              <a:gd name="T65" fmla="*/ 324 h 346"/>
              <a:gd name="T66" fmla="*/ 173 w 346"/>
              <a:gd name="T67" fmla="*/ 301 h 346"/>
              <a:gd name="T68" fmla="*/ 55 w 346"/>
              <a:gd name="T69" fmla="*/ 223 h 346"/>
              <a:gd name="T70" fmla="*/ 123 w 346"/>
              <a:gd name="T71" fmla="*/ 55 h 346"/>
              <a:gd name="T72" fmla="*/ 123 w 346"/>
              <a:gd name="T73" fmla="*/ 55 h 346"/>
              <a:gd name="T74" fmla="*/ 173 w 346"/>
              <a:gd name="T75" fmla="*/ 45 h 346"/>
              <a:gd name="T76" fmla="*/ 173 w 346"/>
              <a:gd name="T77" fmla="*/ 45 h 346"/>
              <a:gd name="T78" fmla="*/ 173 w 346"/>
              <a:gd name="T79" fmla="*/ 22 h 346"/>
              <a:gd name="T80" fmla="*/ 145 w 346"/>
              <a:gd name="T81" fmla="*/ 25 h 346"/>
              <a:gd name="T82" fmla="*/ 135 w 346"/>
              <a:gd name="T83" fmla="*/ 1 h 346"/>
              <a:gd name="T84" fmla="*/ 75 w 346"/>
              <a:gd name="T85" fmla="*/ 26 h 346"/>
              <a:gd name="T86" fmla="*/ 85 w 346"/>
              <a:gd name="T87" fmla="*/ 50 h 346"/>
              <a:gd name="T88" fmla="*/ 48 w 346"/>
              <a:gd name="T89" fmla="*/ 88 h 346"/>
              <a:gd name="T90" fmla="*/ 24 w 346"/>
              <a:gd name="T91" fmla="*/ 78 h 346"/>
              <a:gd name="T92" fmla="*/ 0 w 346"/>
              <a:gd name="T93" fmla="*/ 138 h 346"/>
              <a:gd name="T94" fmla="*/ 24 w 346"/>
              <a:gd name="T95" fmla="*/ 148 h 346"/>
              <a:gd name="T96" fmla="*/ 25 w 346"/>
              <a:gd name="T97" fmla="*/ 201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6" h="346">
                <a:moveTo>
                  <a:pt x="173" y="324"/>
                </a:moveTo>
                <a:cubicBezTo>
                  <a:pt x="182" y="324"/>
                  <a:pt x="192" y="323"/>
                  <a:pt x="201" y="321"/>
                </a:cubicBezTo>
                <a:cubicBezTo>
                  <a:pt x="211" y="345"/>
                  <a:pt x="211" y="345"/>
                  <a:pt x="211" y="345"/>
                </a:cubicBezTo>
                <a:cubicBezTo>
                  <a:pt x="271" y="320"/>
                  <a:pt x="271" y="320"/>
                  <a:pt x="271" y="320"/>
                </a:cubicBezTo>
                <a:cubicBezTo>
                  <a:pt x="260" y="296"/>
                  <a:pt x="260" y="296"/>
                  <a:pt x="260" y="296"/>
                </a:cubicBezTo>
                <a:cubicBezTo>
                  <a:pt x="275" y="286"/>
                  <a:pt x="287" y="273"/>
                  <a:pt x="298" y="258"/>
                </a:cubicBezTo>
                <a:cubicBezTo>
                  <a:pt x="322" y="268"/>
                  <a:pt x="322" y="268"/>
                  <a:pt x="322" y="268"/>
                </a:cubicBezTo>
                <a:cubicBezTo>
                  <a:pt x="346" y="208"/>
                  <a:pt x="346" y="208"/>
                  <a:pt x="346" y="208"/>
                </a:cubicBezTo>
                <a:cubicBezTo>
                  <a:pt x="322" y="198"/>
                  <a:pt x="322" y="198"/>
                  <a:pt x="322" y="198"/>
                </a:cubicBezTo>
                <a:cubicBezTo>
                  <a:pt x="325" y="180"/>
                  <a:pt x="324" y="163"/>
                  <a:pt x="321" y="145"/>
                </a:cubicBezTo>
                <a:cubicBezTo>
                  <a:pt x="345" y="135"/>
                  <a:pt x="345" y="135"/>
                  <a:pt x="345" y="135"/>
                </a:cubicBezTo>
                <a:cubicBezTo>
                  <a:pt x="320" y="75"/>
                  <a:pt x="320" y="75"/>
                  <a:pt x="320" y="75"/>
                </a:cubicBezTo>
                <a:cubicBezTo>
                  <a:pt x="296" y="85"/>
                  <a:pt x="296" y="85"/>
                  <a:pt x="296" y="85"/>
                </a:cubicBezTo>
                <a:cubicBezTo>
                  <a:pt x="285" y="71"/>
                  <a:pt x="273" y="58"/>
                  <a:pt x="258" y="48"/>
                </a:cubicBezTo>
                <a:cubicBezTo>
                  <a:pt x="268" y="24"/>
                  <a:pt x="268" y="24"/>
                  <a:pt x="268" y="24"/>
                </a:cubicBezTo>
                <a:cubicBezTo>
                  <a:pt x="208" y="0"/>
                  <a:pt x="208" y="0"/>
                  <a:pt x="208" y="0"/>
                </a:cubicBezTo>
                <a:cubicBezTo>
                  <a:pt x="198" y="24"/>
                  <a:pt x="198" y="24"/>
                  <a:pt x="198" y="24"/>
                </a:cubicBezTo>
                <a:cubicBezTo>
                  <a:pt x="190" y="23"/>
                  <a:pt x="181" y="22"/>
                  <a:pt x="173" y="22"/>
                </a:cubicBezTo>
                <a:cubicBezTo>
                  <a:pt x="173" y="45"/>
                  <a:pt x="173" y="45"/>
                  <a:pt x="173" y="45"/>
                </a:cubicBezTo>
                <a:cubicBezTo>
                  <a:pt x="224" y="45"/>
                  <a:pt x="271" y="75"/>
                  <a:pt x="291" y="123"/>
                </a:cubicBezTo>
                <a:cubicBezTo>
                  <a:pt x="318" y="188"/>
                  <a:pt x="288" y="263"/>
                  <a:pt x="223" y="291"/>
                </a:cubicBezTo>
                <a:cubicBezTo>
                  <a:pt x="207" y="298"/>
                  <a:pt x="190" y="301"/>
                  <a:pt x="173" y="301"/>
                </a:cubicBezTo>
                <a:cubicBezTo>
                  <a:pt x="173" y="301"/>
                  <a:pt x="173" y="301"/>
                  <a:pt x="173" y="301"/>
                </a:cubicBezTo>
                <a:lnTo>
                  <a:pt x="173" y="324"/>
                </a:lnTo>
                <a:close/>
                <a:moveTo>
                  <a:pt x="25" y="201"/>
                </a:moveTo>
                <a:cubicBezTo>
                  <a:pt x="0" y="211"/>
                  <a:pt x="0" y="211"/>
                  <a:pt x="0" y="211"/>
                </a:cubicBezTo>
                <a:cubicBezTo>
                  <a:pt x="26" y="271"/>
                  <a:pt x="26" y="271"/>
                  <a:pt x="26" y="271"/>
                </a:cubicBezTo>
                <a:cubicBezTo>
                  <a:pt x="50" y="261"/>
                  <a:pt x="50" y="261"/>
                  <a:pt x="50" y="261"/>
                </a:cubicBezTo>
                <a:cubicBezTo>
                  <a:pt x="60" y="275"/>
                  <a:pt x="73" y="288"/>
                  <a:pt x="88" y="298"/>
                </a:cubicBezTo>
                <a:cubicBezTo>
                  <a:pt x="78" y="322"/>
                  <a:pt x="78" y="322"/>
                  <a:pt x="78" y="322"/>
                </a:cubicBezTo>
                <a:cubicBezTo>
                  <a:pt x="138" y="346"/>
                  <a:pt x="138" y="346"/>
                  <a:pt x="138" y="346"/>
                </a:cubicBezTo>
                <a:cubicBezTo>
                  <a:pt x="148" y="322"/>
                  <a:pt x="148" y="322"/>
                  <a:pt x="148" y="322"/>
                </a:cubicBezTo>
                <a:cubicBezTo>
                  <a:pt x="156" y="323"/>
                  <a:pt x="164" y="324"/>
                  <a:pt x="173" y="324"/>
                </a:cubicBezTo>
                <a:cubicBezTo>
                  <a:pt x="173" y="301"/>
                  <a:pt x="173" y="301"/>
                  <a:pt x="173" y="301"/>
                </a:cubicBezTo>
                <a:cubicBezTo>
                  <a:pt x="121" y="301"/>
                  <a:pt x="75" y="271"/>
                  <a:pt x="55" y="223"/>
                </a:cubicBezTo>
                <a:cubicBezTo>
                  <a:pt x="27" y="158"/>
                  <a:pt x="58" y="83"/>
                  <a:pt x="123" y="55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39" y="48"/>
                  <a:pt x="155" y="45"/>
                  <a:pt x="173" y="45"/>
                </a:cubicBezTo>
                <a:cubicBezTo>
                  <a:pt x="173" y="45"/>
                  <a:pt x="173" y="45"/>
                  <a:pt x="173" y="45"/>
                </a:cubicBezTo>
                <a:cubicBezTo>
                  <a:pt x="173" y="22"/>
                  <a:pt x="173" y="22"/>
                  <a:pt x="173" y="22"/>
                </a:cubicBezTo>
                <a:cubicBezTo>
                  <a:pt x="163" y="22"/>
                  <a:pt x="154" y="23"/>
                  <a:pt x="145" y="25"/>
                </a:cubicBezTo>
                <a:cubicBezTo>
                  <a:pt x="135" y="1"/>
                  <a:pt x="135" y="1"/>
                  <a:pt x="135" y="1"/>
                </a:cubicBezTo>
                <a:cubicBezTo>
                  <a:pt x="75" y="26"/>
                  <a:pt x="75" y="26"/>
                  <a:pt x="75" y="26"/>
                </a:cubicBezTo>
                <a:cubicBezTo>
                  <a:pt x="85" y="50"/>
                  <a:pt x="85" y="50"/>
                  <a:pt x="85" y="50"/>
                </a:cubicBezTo>
                <a:cubicBezTo>
                  <a:pt x="71" y="60"/>
                  <a:pt x="58" y="73"/>
                  <a:pt x="48" y="88"/>
                </a:cubicBezTo>
                <a:cubicBezTo>
                  <a:pt x="24" y="78"/>
                  <a:pt x="24" y="78"/>
                  <a:pt x="24" y="78"/>
                </a:cubicBezTo>
                <a:cubicBezTo>
                  <a:pt x="0" y="138"/>
                  <a:pt x="0" y="138"/>
                  <a:pt x="0" y="13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1" y="166"/>
                  <a:pt x="21" y="183"/>
                  <a:pt x="25" y="20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6372" tIns="48187" rIns="96372" bIns="48187" numCol="1" anchor="t" anchorCtr="0" compatLnSpc="1"/>
          <a:lstStyle/>
          <a:p>
            <a:endParaRPr lang="en-US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96" name="图片 995" descr="信息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490" y="5793718"/>
            <a:ext cx="309818" cy="270334"/>
          </a:xfrm>
          <a:prstGeom prst="rect">
            <a:avLst/>
          </a:prstGeom>
        </p:spPr>
      </p:pic>
      <p:sp>
        <p:nvSpPr>
          <p:cNvPr id="997" name="TextBox 102"/>
          <p:cNvSpPr txBox="1"/>
          <p:nvPr/>
        </p:nvSpPr>
        <p:spPr>
          <a:xfrm>
            <a:off x="8499199" y="4280298"/>
            <a:ext cx="2680814" cy="1176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安全威胁防护短板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传统网关、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FW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IPS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部署于边界，即使满足等保</a:t>
            </a:r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级要求，针对前端资产出现的横向攻击、仿冒攻击，边界网关很难感知及防护；</a:t>
            </a:r>
            <a:endParaRPr lang="en-US" altLang="zh-CN" sz="11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8" name="Freeform 52"/>
          <p:cNvSpPr>
            <a:spLocks noEditPoints="1"/>
          </p:cNvSpPr>
          <p:nvPr/>
        </p:nvSpPr>
        <p:spPr bwMode="auto">
          <a:xfrm>
            <a:off x="7740290" y="4308838"/>
            <a:ext cx="609571" cy="585315"/>
          </a:xfrm>
          <a:custGeom>
            <a:avLst/>
            <a:gdLst>
              <a:gd name="T0" fmla="*/ 173 w 346"/>
              <a:gd name="T1" fmla="*/ 324 h 346"/>
              <a:gd name="T2" fmla="*/ 201 w 346"/>
              <a:gd name="T3" fmla="*/ 321 h 346"/>
              <a:gd name="T4" fmla="*/ 211 w 346"/>
              <a:gd name="T5" fmla="*/ 345 h 346"/>
              <a:gd name="T6" fmla="*/ 271 w 346"/>
              <a:gd name="T7" fmla="*/ 320 h 346"/>
              <a:gd name="T8" fmla="*/ 260 w 346"/>
              <a:gd name="T9" fmla="*/ 296 h 346"/>
              <a:gd name="T10" fmla="*/ 298 w 346"/>
              <a:gd name="T11" fmla="*/ 258 h 346"/>
              <a:gd name="T12" fmla="*/ 322 w 346"/>
              <a:gd name="T13" fmla="*/ 268 h 346"/>
              <a:gd name="T14" fmla="*/ 346 w 346"/>
              <a:gd name="T15" fmla="*/ 208 h 346"/>
              <a:gd name="T16" fmla="*/ 322 w 346"/>
              <a:gd name="T17" fmla="*/ 198 h 346"/>
              <a:gd name="T18" fmla="*/ 321 w 346"/>
              <a:gd name="T19" fmla="*/ 145 h 346"/>
              <a:gd name="T20" fmla="*/ 345 w 346"/>
              <a:gd name="T21" fmla="*/ 135 h 346"/>
              <a:gd name="T22" fmla="*/ 320 w 346"/>
              <a:gd name="T23" fmla="*/ 75 h 346"/>
              <a:gd name="T24" fmla="*/ 296 w 346"/>
              <a:gd name="T25" fmla="*/ 85 h 346"/>
              <a:gd name="T26" fmla="*/ 258 w 346"/>
              <a:gd name="T27" fmla="*/ 48 h 346"/>
              <a:gd name="T28" fmla="*/ 268 w 346"/>
              <a:gd name="T29" fmla="*/ 24 h 346"/>
              <a:gd name="T30" fmla="*/ 208 w 346"/>
              <a:gd name="T31" fmla="*/ 0 h 346"/>
              <a:gd name="T32" fmla="*/ 198 w 346"/>
              <a:gd name="T33" fmla="*/ 24 h 346"/>
              <a:gd name="T34" fmla="*/ 173 w 346"/>
              <a:gd name="T35" fmla="*/ 22 h 346"/>
              <a:gd name="T36" fmla="*/ 173 w 346"/>
              <a:gd name="T37" fmla="*/ 45 h 346"/>
              <a:gd name="T38" fmla="*/ 291 w 346"/>
              <a:gd name="T39" fmla="*/ 123 h 346"/>
              <a:gd name="T40" fmla="*/ 223 w 346"/>
              <a:gd name="T41" fmla="*/ 291 h 346"/>
              <a:gd name="T42" fmla="*/ 173 w 346"/>
              <a:gd name="T43" fmla="*/ 301 h 346"/>
              <a:gd name="T44" fmla="*/ 173 w 346"/>
              <a:gd name="T45" fmla="*/ 301 h 346"/>
              <a:gd name="T46" fmla="*/ 173 w 346"/>
              <a:gd name="T47" fmla="*/ 324 h 346"/>
              <a:gd name="T48" fmla="*/ 25 w 346"/>
              <a:gd name="T49" fmla="*/ 201 h 346"/>
              <a:gd name="T50" fmla="*/ 0 w 346"/>
              <a:gd name="T51" fmla="*/ 211 h 346"/>
              <a:gd name="T52" fmla="*/ 26 w 346"/>
              <a:gd name="T53" fmla="*/ 271 h 346"/>
              <a:gd name="T54" fmla="*/ 50 w 346"/>
              <a:gd name="T55" fmla="*/ 261 h 346"/>
              <a:gd name="T56" fmla="*/ 88 w 346"/>
              <a:gd name="T57" fmla="*/ 298 h 346"/>
              <a:gd name="T58" fmla="*/ 78 w 346"/>
              <a:gd name="T59" fmla="*/ 322 h 346"/>
              <a:gd name="T60" fmla="*/ 138 w 346"/>
              <a:gd name="T61" fmla="*/ 346 h 346"/>
              <a:gd name="T62" fmla="*/ 148 w 346"/>
              <a:gd name="T63" fmla="*/ 322 h 346"/>
              <a:gd name="T64" fmla="*/ 173 w 346"/>
              <a:gd name="T65" fmla="*/ 324 h 346"/>
              <a:gd name="T66" fmla="*/ 173 w 346"/>
              <a:gd name="T67" fmla="*/ 301 h 346"/>
              <a:gd name="T68" fmla="*/ 55 w 346"/>
              <a:gd name="T69" fmla="*/ 223 h 346"/>
              <a:gd name="T70" fmla="*/ 123 w 346"/>
              <a:gd name="T71" fmla="*/ 55 h 346"/>
              <a:gd name="T72" fmla="*/ 123 w 346"/>
              <a:gd name="T73" fmla="*/ 55 h 346"/>
              <a:gd name="T74" fmla="*/ 173 w 346"/>
              <a:gd name="T75" fmla="*/ 45 h 346"/>
              <a:gd name="T76" fmla="*/ 173 w 346"/>
              <a:gd name="T77" fmla="*/ 45 h 346"/>
              <a:gd name="T78" fmla="*/ 173 w 346"/>
              <a:gd name="T79" fmla="*/ 22 h 346"/>
              <a:gd name="T80" fmla="*/ 145 w 346"/>
              <a:gd name="T81" fmla="*/ 25 h 346"/>
              <a:gd name="T82" fmla="*/ 135 w 346"/>
              <a:gd name="T83" fmla="*/ 1 h 346"/>
              <a:gd name="T84" fmla="*/ 75 w 346"/>
              <a:gd name="T85" fmla="*/ 26 h 346"/>
              <a:gd name="T86" fmla="*/ 85 w 346"/>
              <a:gd name="T87" fmla="*/ 50 h 346"/>
              <a:gd name="T88" fmla="*/ 48 w 346"/>
              <a:gd name="T89" fmla="*/ 88 h 346"/>
              <a:gd name="T90" fmla="*/ 24 w 346"/>
              <a:gd name="T91" fmla="*/ 78 h 346"/>
              <a:gd name="T92" fmla="*/ 0 w 346"/>
              <a:gd name="T93" fmla="*/ 138 h 346"/>
              <a:gd name="T94" fmla="*/ 24 w 346"/>
              <a:gd name="T95" fmla="*/ 148 h 346"/>
              <a:gd name="T96" fmla="*/ 25 w 346"/>
              <a:gd name="T97" fmla="*/ 201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46" h="346">
                <a:moveTo>
                  <a:pt x="173" y="324"/>
                </a:moveTo>
                <a:cubicBezTo>
                  <a:pt x="182" y="324"/>
                  <a:pt x="192" y="323"/>
                  <a:pt x="201" y="321"/>
                </a:cubicBezTo>
                <a:cubicBezTo>
                  <a:pt x="211" y="345"/>
                  <a:pt x="211" y="345"/>
                  <a:pt x="211" y="345"/>
                </a:cubicBezTo>
                <a:cubicBezTo>
                  <a:pt x="271" y="320"/>
                  <a:pt x="271" y="320"/>
                  <a:pt x="271" y="320"/>
                </a:cubicBezTo>
                <a:cubicBezTo>
                  <a:pt x="260" y="296"/>
                  <a:pt x="260" y="296"/>
                  <a:pt x="260" y="296"/>
                </a:cubicBezTo>
                <a:cubicBezTo>
                  <a:pt x="275" y="286"/>
                  <a:pt x="287" y="273"/>
                  <a:pt x="298" y="258"/>
                </a:cubicBezTo>
                <a:cubicBezTo>
                  <a:pt x="322" y="268"/>
                  <a:pt x="322" y="268"/>
                  <a:pt x="322" y="268"/>
                </a:cubicBezTo>
                <a:cubicBezTo>
                  <a:pt x="346" y="208"/>
                  <a:pt x="346" y="208"/>
                  <a:pt x="346" y="208"/>
                </a:cubicBezTo>
                <a:cubicBezTo>
                  <a:pt x="322" y="198"/>
                  <a:pt x="322" y="198"/>
                  <a:pt x="322" y="198"/>
                </a:cubicBezTo>
                <a:cubicBezTo>
                  <a:pt x="325" y="180"/>
                  <a:pt x="324" y="163"/>
                  <a:pt x="321" y="145"/>
                </a:cubicBezTo>
                <a:cubicBezTo>
                  <a:pt x="345" y="135"/>
                  <a:pt x="345" y="135"/>
                  <a:pt x="345" y="135"/>
                </a:cubicBezTo>
                <a:cubicBezTo>
                  <a:pt x="320" y="75"/>
                  <a:pt x="320" y="75"/>
                  <a:pt x="320" y="75"/>
                </a:cubicBezTo>
                <a:cubicBezTo>
                  <a:pt x="296" y="85"/>
                  <a:pt x="296" y="85"/>
                  <a:pt x="296" y="85"/>
                </a:cubicBezTo>
                <a:cubicBezTo>
                  <a:pt x="285" y="71"/>
                  <a:pt x="273" y="58"/>
                  <a:pt x="258" y="48"/>
                </a:cubicBezTo>
                <a:cubicBezTo>
                  <a:pt x="268" y="24"/>
                  <a:pt x="268" y="24"/>
                  <a:pt x="268" y="24"/>
                </a:cubicBezTo>
                <a:cubicBezTo>
                  <a:pt x="208" y="0"/>
                  <a:pt x="208" y="0"/>
                  <a:pt x="208" y="0"/>
                </a:cubicBezTo>
                <a:cubicBezTo>
                  <a:pt x="198" y="24"/>
                  <a:pt x="198" y="24"/>
                  <a:pt x="198" y="24"/>
                </a:cubicBezTo>
                <a:cubicBezTo>
                  <a:pt x="190" y="23"/>
                  <a:pt x="181" y="22"/>
                  <a:pt x="173" y="22"/>
                </a:cubicBezTo>
                <a:cubicBezTo>
                  <a:pt x="173" y="45"/>
                  <a:pt x="173" y="45"/>
                  <a:pt x="173" y="45"/>
                </a:cubicBezTo>
                <a:cubicBezTo>
                  <a:pt x="224" y="45"/>
                  <a:pt x="271" y="75"/>
                  <a:pt x="291" y="123"/>
                </a:cubicBezTo>
                <a:cubicBezTo>
                  <a:pt x="318" y="188"/>
                  <a:pt x="288" y="263"/>
                  <a:pt x="223" y="291"/>
                </a:cubicBezTo>
                <a:cubicBezTo>
                  <a:pt x="207" y="298"/>
                  <a:pt x="190" y="301"/>
                  <a:pt x="173" y="301"/>
                </a:cubicBezTo>
                <a:cubicBezTo>
                  <a:pt x="173" y="301"/>
                  <a:pt x="173" y="301"/>
                  <a:pt x="173" y="301"/>
                </a:cubicBezTo>
                <a:lnTo>
                  <a:pt x="173" y="324"/>
                </a:lnTo>
                <a:close/>
                <a:moveTo>
                  <a:pt x="25" y="201"/>
                </a:moveTo>
                <a:cubicBezTo>
                  <a:pt x="0" y="211"/>
                  <a:pt x="0" y="211"/>
                  <a:pt x="0" y="211"/>
                </a:cubicBezTo>
                <a:cubicBezTo>
                  <a:pt x="26" y="271"/>
                  <a:pt x="26" y="271"/>
                  <a:pt x="26" y="271"/>
                </a:cubicBezTo>
                <a:cubicBezTo>
                  <a:pt x="50" y="261"/>
                  <a:pt x="50" y="261"/>
                  <a:pt x="50" y="261"/>
                </a:cubicBezTo>
                <a:cubicBezTo>
                  <a:pt x="60" y="275"/>
                  <a:pt x="73" y="288"/>
                  <a:pt x="88" y="298"/>
                </a:cubicBezTo>
                <a:cubicBezTo>
                  <a:pt x="78" y="322"/>
                  <a:pt x="78" y="322"/>
                  <a:pt x="78" y="322"/>
                </a:cubicBezTo>
                <a:cubicBezTo>
                  <a:pt x="138" y="346"/>
                  <a:pt x="138" y="346"/>
                  <a:pt x="138" y="346"/>
                </a:cubicBezTo>
                <a:cubicBezTo>
                  <a:pt x="148" y="322"/>
                  <a:pt x="148" y="322"/>
                  <a:pt x="148" y="322"/>
                </a:cubicBezTo>
                <a:cubicBezTo>
                  <a:pt x="156" y="323"/>
                  <a:pt x="164" y="324"/>
                  <a:pt x="173" y="324"/>
                </a:cubicBezTo>
                <a:cubicBezTo>
                  <a:pt x="173" y="301"/>
                  <a:pt x="173" y="301"/>
                  <a:pt x="173" y="301"/>
                </a:cubicBezTo>
                <a:cubicBezTo>
                  <a:pt x="121" y="301"/>
                  <a:pt x="75" y="271"/>
                  <a:pt x="55" y="223"/>
                </a:cubicBezTo>
                <a:cubicBezTo>
                  <a:pt x="27" y="158"/>
                  <a:pt x="58" y="83"/>
                  <a:pt x="123" y="55"/>
                </a:cubicBezTo>
                <a:cubicBezTo>
                  <a:pt x="123" y="55"/>
                  <a:pt x="123" y="55"/>
                  <a:pt x="123" y="55"/>
                </a:cubicBezTo>
                <a:cubicBezTo>
                  <a:pt x="139" y="48"/>
                  <a:pt x="155" y="45"/>
                  <a:pt x="173" y="45"/>
                </a:cubicBezTo>
                <a:cubicBezTo>
                  <a:pt x="173" y="45"/>
                  <a:pt x="173" y="45"/>
                  <a:pt x="173" y="45"/>
                </a:cubicBezTo>
                <a:cubicBezTo>
                  <a:pt x="173" y="22"/>
                  <a:pt x="173" y="22"/>
                  <a:pt x="173" y="22"/>
                </a:cubicBezTo>
                <a:cubicBezTo>
                  <a:pt x="163" y="22"/>
                  <a:pt x="154" y="23"/>
                  <a:pt x="145" y="25"/>
                </a:cubicBezTo>
                <a:cubicBezTo>
                  <a:pt x="135" y="1"/>
                  <a:pt x="135" y="1"/>
                  <a:pt x="135" y="1"/>
                </a:cubicBezTo>
                <a:cubicBezTo>
                  <a:pt x="75" y="26"/>
                  <a:pt x="75" y="26"/>
                  <a:pt x="75" y="26"/>
                </a:cubicBezTo>
                <a:cubicBezTo>
                  <a:pt x="85" y="50"/>
                  <a:pt x="85" y="50"/>
                  <a:pt x="85" y="50"/>
                </a:cubicBezTo>
                <a:cubicBezTo>
                  <a:pt x="71" y="60"/>
                  <a:pt x="58" y="73"/>
                  <a:pt x="48" y="88"/>
                </a:cubicBezTo>
                <a:cubicBezTo>
                  <a:pt x="24" y="78"/>
                  <a:pt x="24" y="78"/>
                  <a:pt x="24" y="78"/>
                </a:cubicBezTo>
                <a:cubicBezTo>
                  <a:pt x="0" y="138"/>
                  <a:pt x="0" y="138"/>
                  <a:pt x="0" y="138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1" y="166"/>
                  <a:pt x="21" y="183"/>
                  <a:pt x="25" y="20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vert="horz" wrap="square" lIns="96372" tIns="48187" rIns="96372" bIns="48187" numCol="1" anchor="t" anchorCtr="0" compatLnSpc="1"/>
          <a:lstStyle/>
          <a:p>
            <a:endParaRPr lang="en-US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99" name="图片 998" descr="信息错误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7780" y="4466328"/>
            <a:ext cx="281537" cy="270334"/>
          </a:xfrm>
          <a:prstGeom prst="rect">
            <a:avLst/>
          </a:prstGeom>
        </p:spPr>
      </p:pic>
      <p:sp>
        <p:nvSpPr>
          <p:cNvPr id="950" name="上箭头 949"/>
          <p:cNvSpPr/>
          <p:nvPr/>
        </p:nvSpPr>
        <p:spPr>
          <a:xfrm>
            <a:off x="11169970" y="1480004"/>
            <a:ext cx="847696" cy="1820672"/>
          </a:xfrm>
          <a:prstGeom prst="upArrow">
            <a:avLst>
              <a:gd name="adj1" fmla="val 50000"/>
              <a:gd name="adj2" fmla="val 99408"/>
            </a:avLst>
          </a:prstGeom>
          <a:solidFill>
            <a:srgbClr val="5B9BD5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资产运维</a:t>
            </a:r>
            <a:endParaRPr lang="zh-CN" altLang="en-US" dirty="0"/>
          </a:p>
        </p:txBody>
      </p:sp>
      <p:sp>
        <p:nvSpPr>
          <p:cNvPr id="957" name="下箭头 956"/>
          <p:cNvSpPr/>
          <p:nvPr/>
        </p:nvSpPr>
        <p:spPr>
          <a:xfrm>
            <a:off x="11180012" y="4209047"/>
            <a:ext cx="837654" cy="1852012"/>
          </a:xfrm>
          <a:prstGeom prst="downArrow">
            <a:avLst>
              <a:gd name="adj1" fmla="val 50000"/>
              <a:gd name="adj2" fmla="val 85227"/>
            </a:avLst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网络安全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资产管理痛点</a:t>
            </a:r>
            <a:endParaRPr lang="zh-CN" altLang="en-US" dirty="0"/>
          </a:p>
        </p:txBody>
      </p:sp>
    </p:spTree>
    <p:custDataLst>
      <p:tags r:id="rId7"/>
    </p:custDataLst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http://photo-static-api.fotomore.com/creative/vcg/400/new/VCG41N1308713019.jpg" descr="&amp;pky360_sjzg_VCG41N1308713019&amp;2&amp;src_toppic_inpsrchzd1&amp;"/>
          <p:cNvPicPr>
            <a:picLocks noChangeAspect="1"/>
          </p:cNvPicPr>
          <p:nvPr/>
        </p:nvPicPr>
        <p:blipFill>
          <a:blip r:embed="rId1"/>
          <a:srcRect t="39764" b="39856"/>
          <a:stretch>
            <a:fillRect/>
          </a:stretch>
        </p:blipFill>
        <p:spPr>
          <a:xfrm>
            <a:off x="0" y="5459043"/>
            <a:ext cx="12184697" cy="1396725"/>
          </a:xfrm>
          <a:prstGeom prst="rect">
            <a:avLst/>
          </a:prstGeom>
        </p:spPr>
      </p:pic>
      <p:sp>
        <p:nvSpPr>
          <p:cNvPr id="23" name="矩形 22"/>
          <p:cNvSpPr/>
          <p:nvPr>
            <p:custDataLst>
              <p:tags r:id="rId2"/>
            </p:custDataLst>
          </p:nvPr>
        </p:nvSpPr>
        <p:spPr>
          <a:xfrm>
            <a:off x="1269" y="5459677"/>
            <a:ext cx="12183428" cy="1396090"/>
          </a:xfrm>
          <a:prstGeom prst="rect">
            <a:avLst/>
          </a:prstGeom>
          <a:gradFill>
            <a:gsLst>
              <a:gs pos="47000">
                <a:srgbClr val="2169D3"/>
              </a:gs>
              <a:gs pos="15000">
                <a:srgbClr val="2169D3"/>
              </a:gs>
              <a:gs pos="98000">
                <a:srgbClr val="404040">
                  <a:lumMod val="75000"/>
                  <a:lumOff val="25000"/>
                  <a:alpha val="41000"/>
                </a:srgbClr>
              </a:gs>
            </a:gsLst>
            <a:lin ang="4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88" name="ïṡļîḓe"/>
          <p:cNvGrpSpPr/>
          <p:nvPr/>
        </p:nvGrpSpPr>
        <p:grpSpPr>
          <a:xfrm>
            <a:off x="238085" y="1469981"/>
            <a:ext cx="11200936" cy="3311418"/>
            <a:chOff x="310667" y="1874029"/>
            <a:chExt cx="11208233" cy="3313575"/>
          </a:xfrm>
        </p:grpSpPr>
        <p:grpSp>
          <p:nvGrpSpPr>
            <p:cNvPr id="89" name="íṥľïďè"/>
            <p:cNvGrpSpPr/>
            <p:nvPr/>
          </p:nvGrpSpPr>
          <p:grpSpPr>
            <a:xfrm>
              <a:off x="4591195" y="1924195"/>
              <a:ext cx="3009610" cy="3009610"/>
              <a:chOff x="4743595" y="2076596"/>
              <a:chExt cx="3009610" cy="3009610"/>
            </a:xfrm>
          </p:grpSpPr>
          <p:sp>
            <p:nvSpPr>
              <p:cNvPr id="90" name="ïṥ1iďé"/>
              <p:cNvSpPr/>
              <p:nvPr/>
            </p:nvSpPr>
            <p:spPr>
              <a:xfrm>
                <a:off x="4743595" y="2076597"/>
                <a:ext cx="3009610" cy="3009607"/>
              </a:xfrm>
              <a:prstGeom prst="arc">
                <a:avLst>
                  <a:gd name="adj1" fmla="val 5334207"/>
                  <a:gd name="adj2" fmla="val 10773378"/>
                </a:avLst>
              </a:prstGeom>
              <a:ln w="254000" cap="rnd">
                <a:gradFill>
                  <a:gsLst>
                    <a:gs pos="100000">
                      <a:srgbClr val="0C75EC">
                        <a:alpha val="0"/>
                      </a:srgbClr>
                    </a:gs>
                    <a:gs pos="0">
                      <a:srgbClr val="0C75EC"/>
                    </a:gs>
                  </a:gsLst>
                  <a:lin ang="15600000" scaled="0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i$ļïḍê"/>
              <p:cNvSpPr/>
              <p:nvPr/>
            </p:nvSpPr>
            <p:spPr>
              <a:xfrm rot="5400000">
                <a:off x="4743595" y="2076597"/>
                <a:ext cx="3009610" cy="3009607"/>
              </a:xfrm>
              <a:prstGeom prst="arc">
                <a:avLst>
                  <a:gd name="adj1" fmla="val 5334207"/>
                  <a:gd name="adj2" fmla="val 10773378"/>
                </a:avLst>
              </a:prstGeom>
              <a:ln w="254000" cap="rnd">
                <a:gradFill>
                  <a:gsLst>
                    <a:gs pos="100000">
                      <a:srgbClr val="2169D3">
                        <a:alpha val="0"/>
                      </a:srgbClr>
                    </a:gs>
                    <a:gs pos="0">
                      <a:srgbClr val="2169D3"/>
                    </a:gs>
                  </a:gsLst>
                  <a:lin ang="15600000" scaled="0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îs1ïḍe"/>
              <p:cNvSpPr/>
              <p:nvPr/>
            </p:nvSpPr>
            <p:spPr>
              <a:xfrm rot="10800000">
                <a:off x="4743595" y="2076597"/>
                <a:ext cx="3009610" cy="3009607"/>
              </a:xfrm>
              <a:prstGeom prst="arc">
                <a:avLst>
                  <a:gd name="adj1" fmla="val 5334207"/>
                  <a:gd name="adj2" fmla="val 10773378"/>
                </a:avLst>
              </a:prstGeom>
              <a:ln w="254000" cap="rnd">
                <a:gradFill>
                  <a:gsLst>
                    <a:gs pos="100000">
                      <a:srgbClr val="4A70D3">
                        <a:alpha val="0"/>
                      </a:srgbClr>
                    </a:gs>
                    <a:gs pos="0">
                      <a:srgbClr val="2454D0"/>
                    </a:gs>
                  </a:gsLst>
                  <a:lin ang="15600000" scaled="0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íṣḷïḑê"/>
              <p:cNvSpPr/>
              <p:nvPr/>
            </p:nvSpPr>
            <p:spPr>
              <a:xfrm rot="16200000">
                <a:off x="4743595" y="2076597"/>
                <a:ext cx="3009610" cy="3009607"/>
              </a:xfrm>
              <a:prstGeom prst="arc">
                <a:avLst>
                  <a:gd name="adj1" fmla="val 5334207"/>
                  <a:gd name="adj2" fmla="val 10773378"/>
                </a:avLst>
              </a:prstGeom>
              <a:ln w="254000" cap="rnd">
                <a:gradFill>
                  <a:gsLst>
                    <a:gs pos="100000">
                      <a:schemeClr val="accent1">
                        <a:lumMod val="60000"/>
                        <a:lumOff val="40000"/>
                        <a:alpha val="0"/>
                      </a:schemeClr>
                    </a:gs>
                    <a:gs pos="0">
                      <a:schemeClr val="accent1"/>
                    </a:gs>
                  </a:gsLst>
                  <a:lin ang="15600000" scaled="0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4" name="ïŝľide"/>
            <p:cNvGrpSpPr/>
            <p:nvPr/>
          </p:nvGrpSpPr>
          <p:grpSpPr>
            <a:xfrm>
              <a:off x="7852032" y="4248267"/>
              <a:ext cx="410200" cy="410198"/>
              <a:chOff x="6844265" y="4734713"/>
              <a:chExt cx="410200" cy="410198"/>
            </a:xfrm>
          </p:grpSpPr>
          <p:sp>
            <p:nvSpPr>
              <p:cNvPr id="95" name="ïşlíde"/>
              <p:cNvSpPr/>
              <p:nvPr/>
            </p:nvSpPr>
            <p:spPr>
              <a:xfrm>
                <a:off x="6844265" y="4734713"/>
                <a:ext cx="410200" cy="410198"/>
              </a:xfrm>
              <a:prstGeom prst="ellipse">
                <a:avLst/>
              </a:prstGeom>
              <a:gradFill>
                <a:gsLst>
                  <a:gs pos="0">
                    <a:srgbClr val="AEAEAE"/>
                  </a:gs>
                  <a:gs pos="100000">
                    <a:srgbClr val="BBBBBB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50800" dist="50800" dir="5400000" algn="ctr" rotWithShape="0">
                  <a:srgbClr val="A5A5A5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380" tIns="45690" rIns="91380" bIns="4569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13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ïṣḻiďè"/>
              <p:cNvSpPr/>
              <p:nvPr/>
            </p:nvSpPr>
            <p:spPr>
              <a:xfrm>
                <a:off x="6967134" y="4850811"/>
                <a:ext cx="164462" cy="178001"/>
              </a:xfrm>
              <a:custGeom>
                <a:avLst/>
                <a:gdLst>
                  <a:gd name="connsiteX0" fmla="*/ 303604 w 439831"/>
                  <a:gd name="connsiteY0" fmla="*/ 169661 h 476038"/>
                  <a:gd name="connsiteX1" fmla="*/ 316206 w 439831"/>
                  <a:gd name="connsiteY1" fmla="*/ 174876 h 476038"/>
                  <a:gd name="connsiteX2" fmla="*/ 316206 w 439831"/>
                  <a:gd name="connsiteY2" fmla="*/ 200119 h 476038"/>
                  <a:gd name="connsiteX3" fmla="*/ 215298 w 439831"/>
                  <a:gd name="connsiteY3" fmla="*/ 301139 h 476038"/>
                  <a:gd name="connsiteX4" fmla="*/ 190059 w 439831"/>
                  <a:gd name="connsiteY4" fmla="*/ 301186 h 476038"/>
                  <a:gd name="connsiteX5" fmla="*/ 123866 w 439831"/>
                  <a:gd name="connsiteY5" fmla="*/ 235459 h 476038"/>
                  <a:gd name="connsiteX6" fmla="*/ 124104 w 439831"/>
                  <a:gd name="connsiteY6" fmla="*/ 209883 h 476038"/>
                  <a:gd name="connsiteX7" fmla="*/ 149248 w 439831"/>
                  <a:gd name="connsiteY7" fmla="*/ 210407 h 476038"/>
                  <a:gd name="connsiteX8" fmla="*/ 189963 w 439831"/>
                  <a:gd name="connsiteY8" fmla="*/ 250700 h 476038"/>
                  <a:gd name="connsiteX9" fmla="*/ 215202 w 439831"/>
                  <a:gd name="connsiteY9" fmla="*/ 250653 h 476038"/>
                  <a:gd name="connsiteX10" fmla="*/ 290967 w 439831"/>
                  <a:gd name="connsiteY10" fmla="*/ 174876 h 476038"/>
                  <a:gd name="connsiteX11" fmla="*/ 303604 w 439831"/>
                  <a:gd name="connsiteY11" fmla="*/ 169661 h 476038"/>
                  <a:gd name="connsiteX12" fmla="*/ 214808 w 439831"/>
                  <a:gd name="connsiteY12" fmla="*/ 34325 h 476038"/>
                  <a:gd name="connsiteX13" fmla="*/ 214665 w 439831"/>
                  <a:gd name="connsiteY13" fmla="*/ 34372 h 476038"/>
                  <a:gd name="connsiteX14" fmla="*/ 214093 w 439831"/>
                  <a:gd name="connsiteY14" fmla="*/ 34563 h 476038"/>
                  <a:gd name="connsiteX15" fmla="*/ 47270 w 439831"/>
                  <a:gd name="connsiteY15" fmla="*/ 83139 h 476038"/>
                  <a:gd name="connsiteX16" fmla="*/ 34460 w 439831"/>
                  <a:gd name="connsiteY16" fmla="*/ 98950 h 476038"/>
                  <a:gd name="connsiteX17" fmla="*/ 44651 w 439831"/>
                  <a:gd name="connsiteY17" fmla="*/ 237204 h 476038"/>
                  <a:gd name="connsiteX18" fmla="*/ 97703 w 439831"/>
                  <a:gd name="connsiteY18" fmla="*/ 356407 h 476038"/>
                  <a:gd name="connsiteX19" fmla="*/ 217475 w 439831"/>
                  <a:gd name="connsiteY19" fmla="*/ 442082 h 476038"/>
                  <a:gd name="connsiteX20" fmla="*/ 218046 w 439831"/>
                  <a:gd name="connsiteY20" fmla="*/ 442273 h 476038"/>
                  <a:gd name="connsiteX21" fmla="*/ 218189 w 439831"/>
                  <a:gd name="connsiteY21" fmla="*/ 442320 h 476038"/>
                  <a:gd name="connsiteX22" fmla="*/ 221713 w 439831"/>
                  <a:gd name="connsiteY22" fmla="*/ 442320 h 476038"/>
                  <a:gd name="connsiteX23" fmla="*/ 221808 w 439831"/>
                  <a:gd name="connsiteY23" fmla="*/ 442273 h 476038"/>
                  <a:gd name="connsiteX24" fmla="*/ 222427 w 439831"/>
                  <a:gd name="connsiteY24" fmla="*/ 442082 h 476038"/>
                  <a:gd name="connsiteX25" fmla="*/ 342199 w 439831"/>
                  <a:gd name="connsiteY25" fmla="*/ 356407 h 476038"/>
                  <a:gd name="connsiteX26" fmla="*/ 395298 w 439831"/>
                  <a:gd name="connsiteY26" fmla="*/ 237204 h 476038"/>
                  <a:gd name="connsiteX27" fmla="*/ 405490 w 439831"/>
                  <a:gd name="connsiteY27" fmla="*/ 98903 h 476038"/>
                  <a:gd name="connsiteX28" fmla="*/ 392679 w 439831"/>
                  <a:gd name="connsiteY28" fmla="*/ 83139 h 476038"/>
                  <a:gd name="connsiteX29" fmla="*/ 225380 w 439831"/>
                  <a:gd name="connsiteY29" fmla="*/ 34372 h 476038"/>
                  <a:gd name="connsiteX30" fmla="*/ 225285 w 439831"/>
                  <a:gd name="connsiteY30" fmla="*/ 34325 h 476038"/>
                  <a:gd name="connsiteX31" fmla="*/ 214808 w 439831"/>
                  <a:gd name="connsiteY31" fmla="*/ 34325 h 476038"/>
                  <a:gd name="connsiteX32" fmla="*/ 204093 w 439831"/>
                  <a:gd name="connsiteY32" fmla="*/ 2750 h 476038"/>
                  <a:gd name="connsiteX33" fmla="*/ 235667 w 439831"/>
                  <a:gd name="connsiteY33" fmla="*/ 2750 h 476038"/>
                  <a:gd name="connsiteX34" fmla="*/ 415157 w 439831"/>
                  <a:gd name="connsiteY34" fmla="*/ 55089 h 476038"/>
                  <a:gd name="connsiteX35" fmla="*/ 415633 w 439831"/>
                  <a:gd name="connsiteY35" fmla="*/ 55279 h 476038"/>
                  <a:gd name="connsiteX36" fmla="*/ 437016 w 439831"/>
                  <a:gd name="connsiteY36" fmla="*/ 81758 h 476038"/>
                  <a:gd name="connsiteX37" fmla="*/ 427539 w 439831"/>
                  <a:gd name="connsiteY37" fmla="*/ 244633 h 476038"/>
                  <a:gd name="connsiteX38" fmla="*/ 368630 w 439831"/>
                  <a:gd name="connsiteY38" fmla="*/ 376409 h 476038"/>
                  <a:gd name="connsiteX39" fmla="*/ 233619 w 439831"/>
                  <a:gd name="connsiteY39" fmla="*/ 473324 h 476038"/>
                  <a:gd name="connsiteX40" fmla="*/ 219903 w 439831"/>
                  <a:gd name="connsiteY40" fmla="*/ 476038 h 476038"/>
                  <a:gd name="connsiteX41" fmla="*/ 206140 w 439831"/>
                  <a:gd name="connsiteY41" fmla="*/ 473276 h 476038"/>
                  <a:gd name="connsiteX42" fmla="*/ 71129 w 439831"/>
                  <a:gd name="connsiteY42" fmla="*/ 376361 h 476038"/>
                  <a:gd name="connsiteX43" fmla="*/ 12267 w 439831"/>
                  <a:gd name="connsiteY43" fmla="*/ 244538 h 476038"/>
                  <a:gd name="connsiteX44" fmla="*/ 2743 w 439831"/>
                  <a:gd name="connsiteY44" fmla="*/ 81806 h 476038"/>
                  <a:gd name="connsiteX45" fmla="*/ 24221 w 439831"/>
                  <a:gd name="connsiteY45" fmla="*/ 55184 h 476038"/>
                  <a:gd name="connsiteX46" fmla="*/ 24697 w 439831"/>
                  <a:gd name="connsiteY46" fmla="*/ 54993 h 476038"/>
                  <a:gd name="connsiteX47" fmla="*/ 25173 w 439831"/>
                  <a:gd name="connsiteY47" fmla="*/ 54898 h 476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439831" h="476038">
                    <a:moveTo>
                      <a:pt x="303604" y="169661"/>
                    </a:moveTo>
                    <a:cubicBezTo>
                      <a:pt x="308170" y="169661"/>
                      <a:pt x="312730" y="171399"/>
                      <a:pt x="316206" y="174876"/>
                    </a:cubicBezTo>
                    <a:cubicBezTo>
                      <a:pt x="323206" y="181830"/>
                      <a:pt x="323206" y="193118"/>
                      <a:pt x="316206" y="200119"/>
                    </a:cubicBezTo>
                    <a:lnTo>
                      <a:pt x="215298" y="301139"/>
                    </a:lnTo>
                    <a:cubicBezTo>
                      <a:pt x="208297" y="308092"/>
                      <a:pt x="197059" y="308092"/>
                      <a:pt x="190059" y="301186"/>
                    </a:cubicBezTo>
                    <a:lnTo>
                      <a:pt x="123866" y="235459"/>
                    </a:lnTo>
                    <a:cubicBezTo>
                      <a:pt x="116770" y="228410"/>
                      <a:pt x="116818" y="216836"/>
                      <a:pt x="124104" y="209883"/>
                    </a:cubicBezTo>
                    <a:cubicBezTo>
                      <a:pt x="131104" y="203167"/>
                      <a:pt x="142343" y="203548"/>
                      <a:pt x="149248" y="210407"/>
                    </a:cubicBezTo>
                    <a:lnTo>
                      <a:pt x="189963" y="250700"/>
                    </a:lnTo>
                    <a:cubicBezTo>
                      <a:pt x="204154" y="264893"/>
                      <a:pt x="204869" y="260988"/>
                      <a:pt x="215202" y="250653"/>
                    </a:cubicBezTo>
                    <a:lnTo>
                      <a:pt x="290967" y="174876"/>
                    </a:lnTo>
                    <a:cubicBezTo>
                      <a:pt x="294467" y="171399"/>
                      <a:pt x="299039" y="169661"/>
                      <a:pt x="303604" y="169661"/>
                    </a:cubicBezTo>
                    <a:close/>
                    <a:moveTo>
                      <a:pt x="214808" y="34325"/>
                    </a:moveTo>
                    <a:cubicBezTo>
                      <a:pt x="214712" y="34325"/>
                      <a:pt x="214712" y="34325"/>
                      <a:pt x="214665" y="34372"/>
                    </a:cubicBezTo>
                    <a:lnTo>
                      <a:pt x="214093" y="34563"/>
                    </a:lnTo>
                    <a:lnTo>
                      <a:pt x="47270" y="83139"/>
                    </a:lnTo>
                    <a:cubicBezTo>
                      <a:pt x="40127" y="85187"/>
                      <a:pt x="35031" y="91521"/>
                      <a:pt x="34460" y="98950"/>
                    </a:cubicBezTo>
                    <a:cubicBezTo>
                      <a:pt x="32697" y="122953"/>
                      <a:pt x="30983" y="177531"/>
                      <a:pt x="44651" y="237204"/>
                    </a:cubicBezTo>
                    <a:cubicBezTo>
                      <a:pt x="55318" y="283685"/>
                      <a:pt x="73177" y="323784"/>
                      <a:pt x="97703" y="356407"/>
                    </a:cubicBezTo>
                    <a:cubicBezTo>
                      <a:pt x="127848" y="396411"/>
                      <a:pt x="168042" y="425223"/>
                      <a:pt x="217475" y="442082"/>
                    </a:cubicBezTo>
                    <a:lnTo>
                      <a:pt x="218046" y="442273"/>
                    </a:lnTo>
                    <a:cubicBezTo>
                      <a:pt x="218141" y="442273"/>
                      <a:pt x="218141" y="442273"/>
                      <a:pt x="218189" y="442320"/>
                    </a:cubicBezTo>
                    <a:cubicBezTo>
                      <a:pt x="219332" y="442797"/>
                      <a:pt x="220570" y="442797"/>
                      <a:pt x="221713" y="442320"/>
                    </a:cubicBezTo>
                    <a:cubicBezTo>
                      <a:pt x="221761" y="442320"/>
                      <a:pt x="221761" y="442273"/>
                      <a:pt x="221808" y="442273"/>
                    </a:cubicBezTo>
                    <a:lnTo>
                      <a:pt x="222427" y="442082"/>
                    </a:lnTo>
                    <a:cubicBezTo>
                      <a:pt x="271812" y="425223"/>
                      <a:pt x="312054" y="396411"/>
                      <a:pt x="342199" y="356407"/>
                    </a:cubicBezTo>
                    <a:cubicBezTo>
                      <a:pt x="366677" y="323927"/>
                      <a:pt x="384536" y="283875"/>
                      <a:pt x="395298" y="237204"/>
                    </a:cubicBezTo>
                    <a:cubicBezTo>
                      <a:pt x="409109" y="177197"/>
                      <a:pt x="407252" y="122715"/>
                      <a:pt x="405490" y="98903"/>
                    </a:cubicBezTo>
                    <a:cubicBezTo>
                      <a:pt x="404918" y="91473"/>
                      <a:pt x="399822" y="85187"/>
                      <a:pt x="392679" y="83139"/>
                    </a:cubicBezTo>
                    <a:lnTo>
                      <a:pt x="225380" y="34372"/>
                    </a:lnTo>
                    <a:cubicBezTo>
                      <a:pt x="225332" y="34372"/>
                      <a:pt x="225332" y="34372"/>
                      <a:pt x="225285" y="34325"/>
                    </a:cubicBezTo>
                    <a:cubicBezTo>
                      <a:pt x="221856" y="32991"/>
                      <a:pt x="218189" y="32991"/>
                      <a:pt x="214808" y="34325"/>
                    </a:cubicBezTo>
                    <a:close/>
                    <a:moveTo>
                      <a:pt x="204093" y="2750"/>
                    </a:moveTo>
                    <a:cubicBezTo>
                      <a:pt x="214332" y="-917"/>
                      <a:pt x="225475" y="-917"/>
                      <a:pt x="235667" y="2750"/>
                    </a:cubicBezTo>
                    <a:lnTo>
                      <a:pt x="415157" y="55089"/>
                    </a:lnTo>
                    <a:lnTo>
                      <a:pt x="415633" y="55279"/>
                    </a:lnTo>
                    <a:cubicBezTo>
                      <a:pt x="427206" y="59422"/>
                      <a:pt x="435397" y="69566"/>
                      <a:pt x="437016" y="81758"/>
                    </a:cubicBezTo>
                    <a:cubicBezTo>
                      <a:pt x="437492" y="85330"/>
                      <a:pt x="447207" y="159100"/>
                      <a:pt x="427539" y="244633"/>
                    </a:cubicBezTo>
                    <a:cubicBezTo>
                      <a:pt x="415776" y="295876"/>
                      <a:pt x="395917" y="340214"/>
                      <a:pt x="368630" y="376409"/>
                    </a:cubicBezTo>
                    <a:cubicBezTo>
                      <a:pt x="334579" y="421652"/>
                      <a:pt x="289147" y="454274"/>
                      <a:pt x="233619" y="473324"/>
                    </a:cubicBezTo>
                    <a:cubicBezTo>
                      <a:pt x="229285" y="475133"/>
                      <a:pt x="224570" y="476038"/>
                      <a:pt x="219903" y="476038"/>
                    </a:cubicBezTo>
                    <a:cubicBezTo>
                      <a:pt x="215236" y="476038"/>
                      <a:pt x="210569" y="475133"/>
                      <a:pt x="206140" y="473276"/>
                    </a:cubicBezTo>
                    <a:cubicBezTo>
                      <a:pt x="150612" y="454226"/>
                      <a:pt x="105179" y="421604"/>
                      <a:pt x="71129" y="376361"/>
                    </a:cubicBezTo>
                    <a:cubicBezTo>
                      <a:pt x="43841" y="339976"/>
                      <a:pt x="23982" y="295638"/>
                      <a:pt x="12267" y="244538"/>
                    </a:cubicBezTo>
                    <a:cubicBezTo>
                      <a:pt x="-6734" y="161814"/>
                      <a:pt x="1743" y="89759"/>
                      <a:pt x="2743" y="81806"/>
                    </a:cubicBezTo>
                    <a:cubicBezTo>
                      <a:pt x="4362" y="69519"/>
                      <a:pt x="12553" y="59375"/>
                      <a:pt x="24221" y="55184"/>
                    </a:cubicBezTo>
                    <a:lnTo>
                      <a:pt x="24697" y="54993"/>
                    </a:lnTo>
                    <a:lnTo>
                      <a:pt x="25173" y="54898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380" tIns="45690" rIns="91380" bIns="4569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7" name="iṩlíḓe"/>
            <p:cNvGrpSpPr/>
            <p:nvPr/>
          </p:nvGrpSpPr>
          <p:grpSpPr>
            <a:xfrm>
              <a:off x="3888380" y="1924194"/>
              <a:ext cx="410200" cy="410198"/>
              <a:chOff x="6844265" y="4734713"/>
              <a:chExt cx="410200" cy="410198"/>
            </a:xfrm>
          </p:grpSpPr>
          <p:sp>
            <p:nvSpPr>
              <p:cNvPr id="98" name="i$ḷiḑè"/>
              <p:cNvSpPr/>
              <p:nvPr/>
            </p:nvSpPr>
            <p:spPr>
              <a:xfrm>
                <a:off x="6844265" y="4734713"/>
                <a:ext cx="410200" cy="410198"/>
              </a:xfrm>
              <a:prstGeom prst="ellipse">
                <a:avLst/>
              </a:prstGeom>
              <a:gradFill>
                <a:gsLst>
                  <a:gs pos="0">
                    <a:srgbClr val="A5A5A5"/>
                  </a:gs>
                  <a:gs pos="100000">
                    <a:srgbClr val="B8B8B8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50800" dist="50800" dir="5400000" algn="ctr" rotWithShape="0">
                  <a:srgbClr val="A8A8A8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380" tIns="45690" rIns="91380" bIns="4569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13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iṩḷïďé"/>
              <p:cNvSpPr/>
              <p:nvPr/>
            </p:nvSpPr>
            <p:spPr>
              <a:xfrm>
                <a:off x="6960365" y="4857295"/>
                <a:ext cx="178001" cy="177731"/>
              </a:xfrm>
              <a:custGeom>
                <a:avLst/>
                <a:gdLst>
                  <a:gd name="T0" fmla="*/ 3145 w 6289"/>
                  <a:gd name="T1" fmla="*/ 0 h 6289"/>
                  <a:gd name="T2" fmla="*/ 0 w 6289"/>
                  <a:gd name="T3" fmla="*/ 1642 h 6289"/>
                  <a:gd name="T4" fmla="*/ 3145 w 6289"/>
                  <a:gd name="T5" fmla="*/ 6289 h 6289"/>
                  <a:gd name="T6" fmla="*/ 6289 w 6289"/>
                  <a:gd name="T7" fmla="*/ 1642 h 6289"/>
                  <a:gd name="T8" fmla="*/ 3145 w 6289"/>
                  <a:gd name="T9" fmla="*/ 0 h 6289"/>
                  <a:gd name="T10" fmla="*/ 4650 w 6289"/>
                  <a:gd name="T11" fmla="*/ 3848 h 6289"/>
                  <a:gd name="T12" fmla="*/ 4525 w 6289"/>
                  <a:gd name="T13" fmla="*/ 3973 h 6289"/>
                  <a:gd name="T14" fmla="*/ 4399 w 6289"/>
                  <a:gd name="T15" fmla="*/ 3848 h 6289"/>
                  <a:gd name="T16" fmla="*/ 4181 w 6289"/>
                  <a:gd name="T17" fmla="*/ 3142 h 6289"/>
                  <a:gd name="T18" fmla="*/ 3951 w 6289"/>
                  <a:gd name="T19" fmla="*/ 3831 h 6289"/>
                  <a:gd name="T20" fmla="*/ 4268 w 6289"/>
                  <a:gd name="T21" fmla="*/ 4612 h 6289"/>
                  <a:gd name="T22" fmla="*/ 4143 w 6289"/>
                  <a:gd name="T23" fmla="*/ 4737 h 6289"/>
                  <a:gd name="T24" fmla="*/ 4018 w 6289"/>
                  <a:gd name="T25" fmla="*/ 4612 h 6289"/>
                  <a:gd name="T26" fmla="*/ 3826 w 6289"/>
                  <a:gd name="T27" fmla="*/ 4067 h 6289"/>
                  <a:gd name="T28" fmla="*/ 3145 w 6289"/>
                  <a:gd name="T29" fmla="*/ 4547 h 6289"/>
                  <a:gd name="T30" fmla="*/ 2463 w 6289"/>
                  <a:gd name="T31" fmla="*/ 4067 h 6289"/>
                  <a:gd name="T32" fmla="*/ 2272 w 6289"/>
                  <a:gd name="T33" fmla="*/ 4612 h 6289"/>
                  <a:gd name="T34" fmla="*/ 2146 w 6289"/>
                  <a:gd name="T35" fmla="*/ 4737 h 6289"/>
                  <a:gd name="T36" fmla="*/ 2021 w 6289"/>
                  <a:gd name="T37" fmla="*/ 4612 h 6289"/>
                  <a:gd name="T38" fmla="*/ 2338 w 6289"/>
                  <a:gd name="T39" fmla="*/ 3831 h 6289"/>
                  <a:gd name="T40" fmla="*/ 2108 w 6289"/>
                  <a:gd name="T41" fmla="*/ 3142 h 6289"/>
                  <a:gd name="T42" fmla="*/ 1890 w 6289"/>
                  <a:gd name="T43" fmla="*/ 3848 h 6289"/>
                  <a:gd name="T44" fmla="*/ 1764 w 6289"/>
                  <a:gd name="T45" fmla="*/ 3973 h 6289"/>
                  <a:gd name="T46" fmla="*/ 1639 w 6289"/>
                  <a:gd name="T47" fmla="*/ 3848 h 6289"/>
                  <a:gd name="T48" fmla="*/ 2044 w 6289"/>
                  <a:gd name="T49" fmla="*/ 2824 h 6289"/>
                  <a:gd name="T50" fmla="*/ 2030 w 6289"/>
                  <a:gd name="T51" fmla="*/ 2724 h 6289"/>
                  <a:gd name="T52" fmla="*/ 1639 w 6289"/>
                  <a:gd name="T53" fmla="*/ 1716 h 6289"/>
                  <a:gd name="T54" fmla="*/ 1764 w 6289"/>
                  <a:gd name="T55" fmla="*/ 1591 h 6289"/>
                  <a:gd name="T56" fmla="*/ 1890 w 6289"/>
                  <a:gd name="T57" fmla="*/ 1716 h 6289"/>
                  <a:gd name="T58" fmla="*/ 2068 w 6289"/>
                  <a:gd name="T59" fmla="*/ 2357 h 6289"/>
                  <a:gd name="T60" fmla="*/ 2576 w 6289"/>
                  <a:gd name="T61" fmla="*/ 1893 h 6289"/>
                  <a:gd name="T62" fmla="*/ 2569 w 6289"/>
                  <a:gd name="T63" fmla="*/ 1828 h 6289"/>
                  <a:gd name="T64" fmla="*/ 2625 w 6289"/>
                  <a:gd name="T65" fmla="*/ 1585 h 6289"/>
                  <a:gd name="T66" fmla="*/ 2444 w 6289"/>
                  <a:gd name="T67" fmla="*/ 1116 h 6289"/>
                  <a:gd name="T68" fmla="*/ 2569 w 6289"/>
                  <a:gd name="T69" fmla="*/ 991 h 6289"/>
                  <a:gd name="T70" fmla="*/ 2694 w 6289"/>
                  <a:gd name="T71" fmla="*/ 1116 h 6289"/>
                  <a:gd name="T72" fmla="*/ 2784 w 6289"/>
                  <a:gd name="T73" fmla="*/ 1383 h 6289"/>
                  <a:gd name="T74" fmla="*/ 3145 w 6289"/>
                  <a:gd name="T75" fmla="*/ 1253 h 6289"/>
                  <a:gd name="T76" fmla="*/ 3505 w 6289"/>
                  <a:gd name="T77" fmla="*/ 1383 h 6289"/>
                  <a:gd name="T78" fmla="*/ 3595 w 6289"/>
                  <a:gd name="T79" fmla="*/ 1116 h 6289"/>
                  <a:gd name="T80" fmla="*/ 3720 w 6289"/>
                  <a:gd name="T81" fmla="*/ 991 h 6289"/>
                  <a:gd name="T82" fmla="*/ 3845 w 6289"/>
                  <a:gd name="T83" fmla="*/ 1116 h 6289"/>
                  <a:gd name="T84" fmla="*/ 3664 w 6289"/>
                  <a:gd name="T85" fmla="*/ 1585 h 6289"/>
                  <a:gd name="T86" fmla="*/ 3720 w 6289"/>
                  <a:gd name="T87" fmla="*/ 1828 h 6289"/>
                  <a:gd name="T88" fmla="*/ 3714 w 6289"/>
                  <a:gd name="T89" fmla="*/ 1893 h 6289"/>
                  <a:gd name="T90" fmla="*/ 4221 w 6289"/>
                  <a:gd name="T91" fmla="*/ 2357 h 6289"/>
                  <a:gd name="T92" fmla="*/ 4399 w 6289"/>
                  <a:gd name="T93" fmla="*/ 1716 h 6289"/>
                  <a:gd name="T94" fmla="*/ 4525 w 6289"/>
                  <a:gd name="T95" fmla="*/ 1591 h 6289"/>
                  <a:gd name="T96" fmla="*/ 4650 w 6289"/>
                  <a:gd name="T97" fmla="*/ 1716 h 6289"/>
                  <a:gd name="T98" fmla="*/ 4259 w 6289"/>
                  <a:gd name="T99" fmla="*/ 2724 h 6289"/>
                  <a:gd name="T100" fmla="*/ 4245 w 6289"/>
                  <a:gd name="T101" fmla="*/ 2824 h 6289"/>
                  <a:gd name="T102" fmla="*/ 4650 w 6289"/>
                  <a:gd name="T103" fmla="*/ 3848 h 6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289" h="6289">
                    <a:moveTo>
                      <a:pt x="3145" y="0"/>
                    </a:moveTo>
                    <a:cubicBezTo>
                      <a:pt x="1408" y="0"/>
                      <a:pt x="0" y="1044"/>
                      <a:pt x="0" y="1642"/>
                    </a:cubicBezTo>
                    <a:cubicBezTo>
                      <a:pt x="0" y="2240"/>
                      <a:pt x="1408" y="6289"/>
                      <a:pt x="3145" y="6289"/>
                    </a:cubicBezTo>
                    <a:cubicBezTo>
                      <a:pt x="4881" y="6289"/>
                      <a:pt x="6289" y="2240"/>
                      <a:pt x="6289" y="1642"/>
                    </a:cubicBezTo>
                    <a:cubicBezTo>
                      <a:pt x="6289" y="1044"/>
                      <a:pt x="4881" y="0"/>
                      <a:pt x="3145" y="0"/>
                    </a:cubicBezTo>
                    <a:close/>
                    <a:moveTo>
                      <a:pt x="4650" y="3848"/>
                    </a:moveTo>
                    <a:cubicBezTo>
                      <a:pt x="4650" y="3917"/>
                      <a:pt x="4594" y="3973"/>
                      <a:pt x="4525" y="3973"/>
                    </a:cubicBezTo>
                    <a:cubicBezTo>
                      <a:pt x="4455" y="3973"/>
                      <a:pt x="4399" y="3917"/>
                      <a:pt x="4399" y="3848"/>
                    </a:cubicBezTo>
                    <a:cubicBezTo>
                      <a:pt x="4399" y="3586"/>
                      <a:pt x="4319" y="3343"/>
                      <a:pt x="4181" y="3142"/>
                    </a:cubicBezTo>
                    <a:cubicBezTo>
                      <a:pt x="4130" y="3359"/>
                      <a:pt x="4054" y="3605"/>
                      <a:pt x="3951" y="3831"/>
                    </a:cubicBezTo>
                    <a:cubicBezTo>
                      <a:pt x="4147" y="4033"/>
                      <a:pt x="4268" y="4309"/>
                      <a:pt x="4268" y="4612"/>
                    </a:cubicBezTo>
                    <a:cubicBezTo>
                      <a:pt x="4268" y="4681"/>
                      <a:pt x="4212" y="4737"/>
                      <a:pt x="4143" y="4737"/>
                    </a:cubicBezTo>
                    <a:cubicBezTo>
                      <a:pt x="4074" y="4737"/>
                      <a:pt x="4018" y="4681"/>
                      <a:pt x="4018" y="4612"/>
                    </a:cubicBezTo>
                    <a:cubicBezTo>
                      <a:pt x="4018" y="4406"/>
                      <a:pt x="3946" y="4217"/>
                      <a:pt x="3826" y="4067"/>
                    </a:cubicBezTo>
                    <a:cubicBezTo>
                      <a:pt x="3656" y="4344"/>
                      <a:pt x="3433" y="4547"/>
                      <a:pt x="3145" y="4547"/>
                    </a:cubicBezTo>
                    <a:cubicBezTo>
                      <a:pt x="2856" y="4547"/>
                      <a:pt x="2633" y="4344"/>
                      <a:pt x="2463" y="4067"/>
                    </a:cubicBezTo>
                    <a:cubicBezTo>
                      <a:pt x="2344" y="4217"/>
                      <a:pt x="2272" y="4406"/>
                      <a:pt x="2272" y="4612"/>
                    </a:cubicBezTo>
                    <a:cubicBezTo>
                      <a:pt x="2272" y="4681"/>
                      <a:pt x="2215" y="4737"/>
                      <a:pt x="2146" y="4737"/>
                    </a:cubicBezTo>
                    <a:cubicBezTo>
                      <a:pt x="2077" y="4737"/>
                      <a:pt x="2021" y="4681"/>
                      <a:pt x="2021" y="4612"/>
                    </a:cubicBezTo>
                    <a:cubicBezTo>
                      <a:pt x="2021" y="4309"/>
                      <a:pt x="2142" y="4034"/>
                      <a:pt x="2338" y="3831"/>
                    </a:cubicBezTo>
                    <a:cubicBezTo>
                      <a:pt x="2235" y="3606"/>
                      <a:pt x="2159" y="3359"/>
                      <a:pt x="2108" y="3142"/>
                    </a:cubicBezTo>
                    <a:cubicBezTo>
                      <a:pt x="1970" y="3343"/>
                      <a:pt x="1890" y="3586"/>
                      <a:pt x="1890" y="3848"/>
                    </a:cubicBezTo>
                    <a:cubicBezTo>
                      <a:pt x="1890" y="3917"/>
                      <a:pt x="1834" y="3973"/>
                      <a:pt x="1764" y="3973"/>
                    </a:cubicBezTo>
                    <a:cubicBezTo>
                      <a:pt x="1695" y="3973"/>
                      <a:pt x="1639" y="3917"/>
                      <a:pt x="1639" y="3848"/>
                    </a:cubicBezTo>
                    <a:cubicBezTo>
                      <a:pt x="1639" y="3452"/>
                      <a:pt x="1794" y="3093"/>
                      <a:pt x="2044" y="2824"/>
                    </a:cubicBezTo>
                    <a:cubicBezTo>
                      <a:pt x="2038" y="2788"/>
                      <a:pt x="2034" y="2754"/>
                      <a:pt x="2030" y="2724"/>
                    </a:cubicBezTo>
                    <a:cubicBezTo>
                      <a:pt x="1788" y="2457"/>
                      <a:pt x="1639" y="2104"/>
                      <a:pt x="1639" y="1716"/>
                    </a:cubicBezTo>
                    <a:cubicBezTo>
                      <a:pt x="1639" y="1647"/>
                      <a:pt x="1695" y="1591"/>
                      <a:pt x="1764" y="1591"/>
                    </a:cubicBezTo>
                    <a:cubicBezTo>
                      <a:pt x="1834" y="1591"/>
                      <a:pt x="1890" y="1647"/>
                      <a:pt x="1890" y="1716"/>
                    </a:cubicBezTo>
                    <a:cubicBezTo>
                      <a:pt x="1890" y="1950"/>
                      <a:pt x="1956" y="2169"/>
                      <a:pt x="2068" y="2357"/>
                    </a:cubicBezTo>
                    <a:cubicBezTo>
                      <a:pt x="2141" y="2186"/>
                      <a:pt x="2301" y="2003"/>
                      <a:pt x="2576" y="1893"/>
                    </a:cubicBezTo>
                    <a:cubicBezTo>
                      <a:pt x="2573" y="1872"/>
                      <a:pt x="2569" y="1851"/>
                      <a:pt x="2569" y="1828"/>
                    </a:cubicBezTo>
                    <a:cubicBezTo>
                      <a:pt x="2569" y="1741"/>
                      <a:pt x="2590" y="1659"/>
                      <a:pt x="2625" y="1585"/>
                    </a:cubicBezTo>
                    <a:cubicBezTo>
                      <a:pt x="2513" y="1460"/>
                      <a:pt x="2444" y="1296"/>
                      <a:pt x="2444" y="1116"/>
                    </a:cubicBezTo>
                    <a:cubicBezTo>
                      <a:pt x="2444" y="1047"/>
                      <a:pt x="2500" y="991"/>
                      <a:pt x="2569" y="991"/>
                    </a:cubicBezTo>
                    <a:cubicBezTo>
                      <a:pt x="2638" y="991"/>
                      <a:pt x="2694" y="1047"/>
                      <a:pt x="2694" y="1116"/>
                    </a:cubicBezTo>
                    <a:cubicBezTo>
                      <a:pt x="2694" y="1216"/>
                      <a:pt x="2728" y="1308"/>
                      <a:pt x="2784" y="1383"/>
                    </a:cubicBezTo>
                    <a:cubicBezTo>
                      <a:pt x="2883" y="1303"/>
                      <a:pt x="3007" y="1253"/>
                      <a:pt x="3145" y="1253"/>
                    </a:cubicBezTo>
                    <a:cubicBezTo>
                      <a:pt x="3282" y="1253"/>
                      <a:pt x="3406" y="1303"/>
                      <a:pt x="3505" y="1383"/>
                    </a:cubicBezTo>
                    <a:cubicBezTo>
                      <a:pt x="3561" y="1308"/>
                      <a:pt x="3595" y="1216"/>
                      <a:pt x="3595" y="1116"/>
                    </a:cubicBezTo>
                    <a:cubicBezTo>
                      <a:pt x="3595" y="1047"/>
                      <a:pt x="3651" y="991"/>
                      <a:pt x="3720" y="991"/>
                    </a:cubicBezTo>
                    <a:cubicBezTo>
                      <a:pt x="3789" y="991"/>
                      <a:pt x="3845" y="1047"/>
                      <a:pt x="3845" y="1116"/>
                    </a:cubicBezTo>
                    <a:cubicBezTo>
                      <a:pt x="3845" y="1296"/>
                      <a:pt x="3776" y="1460"/>
                      <a:pt x="3664" y="1585"/>
                    </a:cubicBezTo>
                    <a:cubicBezTo>
                      <a:pt x="3699" y="1659"/>
                      <a:pt x="3720" y="1741"/>
                      <a:pt x="3720" y="1828"/>
                    </a:cubicBezTo>
                    <a:cubicBezTo>
                      <a:pt x="3720" y="1851"/>
                      <a:pt x="3716" y="1872"/>
                      <a:pt x="3714" y="1893"/>
                    </a:cubicBezTo>
                    <a:cubicBezTo>
                      <a:pt x="3988" y="2003"/>
                      <a:pt x="4148" y="2186"/>
                      <a:pt x="4221" y="2357"/>
                    </a:cubicBezTo>
                    <a:cubicBezTo>
                      <a:pt x="4333" y="2169"/>
                      <a:pt x="4399" y="1950"/>
                      <a:pt x="4399" y="1716"/>
                    </a:cubicBezTo>
                    <a:cubicBezTo>
                      <a:pt x="4399" y="1647"/>
                      <a:pt x="4455" y="1591"/>
                      <a:pt x="4525" y="1591"/>
                    </a:cubicBezTo>
                    <a:cubicBezTo>
                      <a:pt x="4594" y="1591"/>
                      <a:pt x="4650" y="1647"/>
                      <a:pt x="4650" y="1716"/>
                    </a:cubicBezTo>
                    <a:cubicBezTo>
                      <a:pt x="4650" y="2104"/>
                      <a:pt x="4501" y="2457"/>
                      <a:pt x="4259" y="2724"/>
                    </a:cubicBezTo>
                    <a:cubicBezTo>
                      <a:pt x="4255" y="2754"/>
                      <a:pt x="4251" y="2788"/>
                      <a:pt x="4245" y="2824"/>
                    </a:cubicBezTo>
                    <a:cubicBezTo>
                      <a:pt x="4495" y="3093"/>
                      <a:pt x="4650" y="3452"/>
                      <a:pt x="4650" y="384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380" tIns="45690" rIns="91380" bIns="4569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0" name="ïsļiďe"/>
            <p:cNvGrpSpPr/>
            <p:nvPr/>
          </p:nvGrpSpPr>
          <p:grpSpPr>
            <a:xfrm>
              <a:off x="3888380" y="4248267"/>
              <a:ext cx="410200" cy="410198"/>
              <a:chOff x="6844265" y="4734713"/>
              <a:chExt cx="410200" cy="410198"/>
            </a:xfrm>
          </p:grpSpPr>
          <p:sp>
            <p:nvSpPr>
              <p:cNvPr id="101" name="iš1ídè"/>
              <p:cNvSpPr/>
              <p:nvPr/>
            </p:nvSpPr>
            <p:spPr>
              <a:xfrm>
                <a:off x="6844265" y="4734713"/>
                <a:ext cx="410200" cy="410198"/>
              </a:xfrm>
              <a:prstGeom prst="ellipse">
                <a:avLst/>
              </a:prstGeom>
              <a:gradFill>
                <a:gsLst>
                  <a:gs pos="0">
                    <a:srgbClr val="AFAFAF"/>
                  </a:gs>
                  <a:gs pos="100000">
                    <a:srgbClr val="B7B7B7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50800" dist="50800" dir="5400000" algn="ctr" rotWithShape="0">
                  <a:srgbClr val="A5A5A5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380" tIns="45690" rIns="91380" bIns="4569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130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îsḷïḑé"/>
              <p:cNvSpPr/>
              <p:nvPr/>
            </p:nvSpPr>
            <p:spPr>
              <a:xfrm>
                <a:off x="6960364" y="4855575"/>
                <a:ext cx="178001" cy="174822"/>
              </a:xfrm>
              <a:custGeom>
                <a:avLst/>
                <a:gdLst>
                  <a:gd name="connsiteX0" fmla="*/ 343764 w 533400"/>
                  <a:gd name="connsiteY0" fmla="*/ 276846 h 523875"/>
                  <a:gd name="connsiteX1" fmla="*/ 372339 w 533400"/>
                  <a:gd name="connsiteY1" fmla="*/ 305421 h 523875"/>
                  <a:gd name="connsiteX2" fmla="*/ 372339 w 533400"/>
                  <a:gd name="connsiteY2" fmla="*/ 495921 h 523875"/>
                  <a:gd name="connsiteX3" fmla="*/ 343764 w 533400"/>
                  <a:gd name="connsiteY3" fmla="*/ 524496 h 523875"/>
                  <a:gd name="connsiteX4" fmla="*/ 191364 w 533400"/>
                  <a:gd name="connsiteY4" fmla="*/ 524496 h 523875"/>
                  <a:gd name="connsiteX5" fmla="*/ 162789 w 533400"/>
                  <a:gd name="connsiteY5" fmla="*/ 495921 h 523875"/>
                  <a:gd name="connsiteX6" fmla="*/ 162789 w 533400"/>
                  <a:gd name="connsiteY6" fmla="*/ 305421 h 523875"/>
                  <a:gd name="connsiteX7" fmla="*/ 191364 w 533400"/>
                  <a:gd name="connsiteY7" fmla="*/ 276846 h 523875"/>
                  <a:gd name="connsiteX8" fmla="*/ 343764 w 533400"/>
                  <a:gd name="connsiteY8" fmla="*/ 276846 h 523875"/>
                  <a:gd name="connsiteX9" fmla="*/ 143739 w 533400"/>
                  <a:gd name="connsiteY9" fmla="*/ 114921 h 523875"/>
                  <a:gd name="connsiteX10" fmla="*/ 179934 w 533400"/>
                  <a:gd name="connsiteY10" fmla="*/ 153021 h 523875"/>
                  <a:gd name="connsiteX11" fmla="*/ 181839 w 533400"/>
                  <a:gd name="connsiteY11" fmla="*/ 153021 h 523875"/>
                  <a:gd name="connsiteX12" fmla="*/ 353289 w 533400"/>
                  <a:gd name="connsiteY12" fmla="*/ 153021 h 523875"/>
                  <a:gd name="connsiteX13" fmla="*/ 391389 w 533400"/>
                  <a:gd name="connsiteY13" fmla="*/ 116826 h 523875"/>
                  <a:gd name="connsiteX14" fmla="*/ 391389 w 533400"/>
                  <a:gd name="connsiteY14" fmla="*/ 114921 h 523875"/>
                  <a:gd name="connsiteX15" fmla="*/ 505689 w 533400"/>
                  <a:gd name="connsiteY15" fmla="*/ 114921 h 523875"/>
                  <a:gd name="connsiteX16" fmla="*/ 534264 w 533400"/>
                  <a:gd name="connsiteY16" fmla="*/ 143496 h 523875"/>
                  <a:gd name="connsiteX17" fmla="*/ 534264 w 533400"/>
                  <a:gd name="connsiteY17" fmla="*/ 381621 h 523875"/>
                  <a:gd name="connsiteX18" fmla="*/ 505689 w 533400"/>
                  <a:gd name="connsiteY18" fmla="*/ 410196 h 523875"/>
                  <a:gd name="connsiteX19" fmla="*/ 391389 w 533400"/>
                  <a:gd name="connsiteY19" fmla="*/ 410196 h 523875"/>
                  <a:gd name="connsiteX20" fmla="*/ 391389 w 533400"/>
                  <a:gd name="connsiteY20" fmla="*/ 295896 h 523875"/>
                  <a:gd name="connsiteX21" fmla="*/ 355194 w 533400"/>
                  <a:gd name="connsiteY21" fmla="*/ 257796 h 523875"/>
                  <a:gd name="connsiteX22" fmla="*/ 353289 w 533400"/>
                  <a:gd name="connsiteY22" fmla="*/ 257796 h 523875"/>
                  <a:gd name="connsiteX23" fmla="*/ 181839 w 533400"/>
                  <a:gd name="connsiteY23" fmla="*/ 257796 h 523875"/>
                  <a:gd name="connsiteX24" fmla="*/ 143739 w 533400"/>
                  <a:gd name="connsiteY24" fmla="*/ 293991 h 523875"/>
                  <a:gd name="connsiteX25" fmla="*/ 143739 w 533400"/>
                  <a:gd name="connsiteY25" fmla="*/ 295896 h 523875"/>
                  <a:gd name="connsiteX26" fmla="*/ 143739 w 533400"/>
                  <a:gd name="connsiteY26" fmla="*/ 410196 h 523875"/>
                  <a:gd name="connsiteX27" fmla="*/ 29439 w 533400"/>
                  <a:gd name="connsiteY27" fmla="*/ 410196 h 523875"/>
                  <a:gd name="connsiteX28" fmla="*/ 864 w 533400"/>
                  <a:gd name="connsiteY28" fmla="*/ 381621 h 523875"/>
                  <a:gd name="connsiteX29" fmla="*/ 864 w 533400"/>
                  <a:gd name="connsiteY29" fmla="*/ 201408 h 523875"/>
                  <a:gd name="connsiteX30" fmla="*/ 11151 w 533400"/>
                  <a:gd name="connsiteY30" fmla="*/ 175405 h 523875"/>
                  <a:gd name="connsiteX31" fmla="*/ 56300 w 533400"/>
                  <a:gd name="connsiteY31" fmla="*/ 127018 h 523875"/>
                  <a:gd name="connsiteX32" fmla="*/ 84112 w 533400"/>
                  <a:gd name="connsiteY32" fmla="*/ 114921 h 523875"/>
                  <a:gd name="connsiteX33" fmla="*/ 143739 w 533400"/>
                  <a:gd name="connsiteY33" fmla="*/ 114921 h 523875"/>
                  <a:gd name="connsiteX34" fmla="*/ 462827 w 533400"/>
                  <a:gd name="connsiteY34" fmla="*/ 172071 h 523875"/>
                  <a:gd name="connsiteX35" fmla="*/ 448539 w 533400"/>
                  <a:gd name="connsiteY35" fmla="*/ 186359 h 523875"/>
                  <a:gd name="connsiteX36" fmla="*/ 462827 w 533400"/>
                  <a:gd name="connsiteY36" fmla="*/ 200646 h 523875"/>
                  <a:gd name="connsiteX37" fmla="*/ 477114 w 533400"/>
                  <a:gd name="connsiteY37" fmla="*/ 186359 h 523875"/>
                  <a:gd name="connsiteX38" fmla="*/ 462827 w 533400"/>
                  <a:gd name="connsiteY38" fmla="*/ 172071 h 523875"/>
                  <a:gd name="connsiteX39" fmla="*/ 343764 w 533400"/>
                  <a:gd name="connsiteY39" fmla="*/ 621 h 523875"/>
                  <a:gd name="connsiteX40" fmla="*/ 372339 w 533400"/>
                  <a:gd name="connsiteY40" fmla="*/ 29196 h 523875"/>
                  <a:gd name="connsiteX41" fmla="*/ 372339 w 533400"/>
                  <a:gd name="connsiteY41" fmla="*/ 105396 h 523875"/>
                  <a:gd name="connsiteX42" fmla="*/ 343764 w 533400"/>
                  <a:gd name="connsiteY42" fmla="*/ 133971 h 523875"/>
                  <a:gd name="connsiteX43" fmla="*/ 191364 w 533400"/>
                  <a:gd name="connsiteY43" fmla="*/ 133971 h 523875"/>
                  <a:gd name="connsiteX44" fmla="*/ 162789 w 533400"/>
                  <a:gd name="connsiteY44" fmla="*/ 105396 h 523875"/>
                  <a:gd name="connsiteX45" fmla="*/ 162789 w 533400"/>
                  <a:gd name="connsiteY45" fmla="*/ 29196 h 523875"/>
                  <a:gd name="connsiteX46" fmla="*/ 191364 w 533400"/>
                  <a:gd name="connsiteY46" fmla="*/ 621 h 523875"/>
                  <a:gd name="connsiteX47" fmla="*/ 343764 w 533400"/>
                  <a:gd name="connsiteY47" fmla="*/ 621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33400" h="523875">
                    <a:moveTo>
                      <a:pt x="343764" y="276846"/>
                    </a:moveTo>
                    <a:cubicBezTo>
                      <a:pt x="359576" y="276846"/>
                      <a:pt x="372339" y="289610"/>
                      <a:pt x="372339" y="305421"/>
                    </a:cubicBezTo>
                    <a:lnTo>
                      <a:pt x="372339" y="495921"/>
                    </a:lnTo>
                    <a:cubicBezTo>
                      <a:pt x="372339" y="511732"/>
                      <a:pt x="359576" y="524496"/>
                      <a:pt x="343764" y="524496"/>
                    </a:cubicBezTo>
                    <a:lnTo>
                      <a:pt x="191364" y="524496"/>
                    </a:lnTo>
                    <a:cubicBezTo>
                      <a:pt x="175552" y="524496"/>
                      <a:pt x="162789" y="511732"/>
                      <a:pt x="162789" y="495921"/>
                    </a:cubicBezTo>
                    <a:lnTo>
                      <a:pt x="162789" y="305421"/>
                    </a:lnTo>
                    <a:cubicBezTo>
                      <a:pt x="162789" y="289610"/>
                      <a:pt x="175552" y="276846"/>
                      <a:pt x="191364" y="276846"/>
                    </a:cubicBezTo>
                    <a:lnTo>
                      <a:pt x="343764" y="276846"/>
                    </a:lnTo>
                    <a:close/>
                    <a:moveTo>
                      <a:pt x="143739" y="114921"/>
                    </a:moveTo>
                    <a:cubicBezTo>
                      <a:pt x="143739" y="135305"/>
                      <a:pt x="159741" y="151973"/>
                      <a:pt x="179934" y="153021"/>
                    </a:cubicBezTo>
                    <a:lnTo>
                      <a:pt x="181839" y="153021"/>
                    </a:lnTo>
                    <a:lnTo>
                      <a:pt x="353289" y="153021"/>
                    </a:lnTo>
                    <a:cubicBezTo>
                      <a:pt x="373673" y="153021"/>
                      <a:pt x="390341" y="137019"/>
                      <a:pt x="391389" y="116826"/>
                    </a:cubicBezTo>
                    <a:lnTo>
                      <a:pt x="391389" y="114921"/>
                    </a:lnTo>
                    <a:lnTo>
                      <a:pt x="505689" y="114921"/>
                    </a:lnTo>
                    <a:cubicBezTo>
                      <a:pt x="521501" y="114921"/>
                      <a:pt x="534264" y="127685"/>
                      <a:pt x="534264" y="143496"/>
                    </a:cubicBezTo>
                    <a:lnTo>
                      <a:pt x="534264" y="381621"/>
                    </a:lnTo>
                    <a:cubicBezTo>
                      <a:pt x="534264" y="397432"/>
                      <a:pt x="521501" y="410196"/>
                      <a:pt x="505689" y="410196"/>
                    </a:cubicBezTo>
                    <a:lnTo>
                      <a:pt x="391389" y="410196"/>
                    </a:lnTo>
                    <a:lnTo>
                      <a:pt x="391389" y="295896"/>
                    </a:lnTo>
                    <a:cubicBezTo>
                      <a:pt x="391389" y="275512"/>
                      <a:pt x="375387" y="258844"/>
                      <a:pt x="355194" y="257796"/>
                    </a:cubicBezTo>
                    <a:lnTo>
                      <a:pt x="353289" y="257796"/>
                    </a:lnTo>
                    <a:lnTo>
                      <a:pt x="181839" y="257796"/>
                    </a:lnTo>
                    <a:cubicBezTo>
                      <a:pt x="161455" y="257796"/>
                      <a:pt x="144787" y="273798"/>
                      <a:pt x="143739" y="293991"/>
                    </a:cubicBezTo>
                    <a:lnTo>
                      <a:pt x="143739" y="295896"/>
                    </a:lnTo>
                    <a:lnTo>
                      <a:pt x="143739" y="410196"/>
                    </a:lnTo>
                    <a:lnTo>
                      <a:pt x="29439" y="410196"/>
                    </a:lnTo>
                    <a:cubicBezTo>
                      <a:pt x="13627" y="410196"/>
                      <a:pt x="864" y="397432"/>
                      <a:pt x="864" y="381621"/>
                    </a:cubicBezTo>
                    <a:lnTo>
                      <a:pt x="864" y="201408"/>
                    </a:lnTo>
                    <a:cubicBezTo>
                      <a:pt x="864" y="191788"/>
                      <a:pt x="4484" y="182454"/>
                      <a:pt x="11151" y="175405"/>
                    </a:cubicBezTo>
                    <a:lnTo>
                      <a:pt x="56300" y="127018"/>
                    </a:lnTo>
                    <a:cubicBezTo>
                      <a:pt x="63538" y="119303"/>
                      <a:pt x="73635" y="114921"/>
                      <a:pt x="84112" y="114921"/>
                    </a:cubicBezTo>
                    <a:lnTo>
                      <a:pt x="143739" y="114921"/>
                    </a:lnTo>
                    <a:close/>
                    <a:moveTo>
                      <a:pt x="462827" y="172071"/>
                    </a:moveTo>
                    <a:cubicBezTo>
                      <a:pt x="454921" y="172071"/>
                      <a:pt x="448539" y="178453"/>
                      <a:pt x="448539" y="186359"/>
                    </a:cubicBezTo>
                    <a:cubicBezTo>
                      <a:pt x="448539" y="194264"/>
                      <a:pt x="454921" y="200646"/>
                      <a:pt x="462827" y="200646"/>
                    </a:cubicBezTo>
                    <a:cubicBezTo>
                      <a:pt x="470732" y="200646"/>
                      <a:pt x="477114" y="194264"/>
                      <a:pt x="477114" y="186359"/>
                    </a:cubicBezTo>
                    <a:cubicBezTo>
                      <a:pt x="477114" y="178453"/>
                      <a:pt x="470732" y="172071"/>
                      <a:pt x="462827" y="172071"/>
                    </a:cubicBezTo>
                    <a:close/>
                    <a:moveTo>
                      <a:pt x="343764" y="621"/>
                    </a:moveTo>
                    <a:cubicBezTo>
                      <a:pt x="359576" y="621"/>
                      <a:pt x="372339" y="13385"/>
                      <a:pt x="372339" y="29196"/>
                    </a:cubicBezTo>
                    <a:lnTo>
                      <a:pt x="372339" y="105396"/>
                    </a:lnTo>
                    <a:cubicBezTo>
                      <a:pt x="372339" y="121207"/>
                      <a:pt x="359576" y="133971"/>
                      <a:pt x="343764" y="133971"/>
                    </a:cubicBezTo>
                    <a:lnTo>
                      <a:pt x="191364" y="133971"/>
                    </a:lnTo>
                    <a:cubicBezTo>
                      <a:pt x="175552" y="133971"/>
                      <a:pt x="162789" y="121207"/>
                      <a:pt x="162789" y="105396"/>
                    </a:cubicBezTo>
                    <a:lnTo>
                      <a:pt x="162789" y="29196"/>
                    </a:lnTo>
                    <a:cubicBezTo>
                      <a:pt x="162789" y="13385"/>
                      <a:pt x="175552" y="621"/>
                      <a:pt x="191364" y="621"/>
                    </a:cubicBezTo>
                    <a:lnTo>
                      <a:pt x="343764" y="621"/>
                    </a:ln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380" tIns="45690" rIns="91380" bIns="45690" numCol="1" spcCol="0" rtlCol="0" fromWordArt="0" anchor="ctr" anchorCtr="0" forceAA="0" compatLnSpc="1">
                <a:normAutofit fontScale="3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3765"/>
                <a:endParaRPr lang="zh-CN" altLang="en-US" sz="20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3" name="ïṩļiḑê"/>
            <p:cNvGrpSpPr/>
            <p:nvPr/>
          </p:nvGrpSpPr>
          <p:grpSpPr>
            <a:xfrm>
              <a:off x="7852032" y="1874029"/>
              <a:ext cx="3666868" cy="977881"/>
              <a:chOff x="7852032" y="1874029"/>
              <a:chExt cx="3666868" cy="977881"/>
            </a:xfrm>
          </p:grpSpPr>
          <p:grpSp>
            <p:nvGrpSpPr>
              <p:cNvPr id="104" name="í$ľîḑé"/>
              <p:cNvGrpSpPr/>
              <p:nvPr/>
            </p:nvGrpSpPr>
            <p:grpSpPr>
              <a:xfrm>
                <a:off x="7852032" y="1924194"/>
                <a:ext cx="410200" cy="410198"/>
                <a:chOff x="6844265" y="4734713"/>
                <a:chExt cx="410200" cy="410198"/>
              </a:xfrm>
            </p:grpSpPr>
            <p:sp>
              <p:nvSpPr>
                <p:cNvPr id="105" name="îš1ïḓé"/>
                <p:cNvSpPr/>
                <p:nvPr/>
              </p:nvSpPr>
              <p:spPr>
                <a:xfrm>
                  <a:off x="6844265" y="4734713"/>
                  <a:ext cx="410200" cy="410198"/>
                </a:xfrm>
                <a:prstGeom prst="ellipse">
                  <a:avLst/>
                </a:prstGeom>
                <a:gradFill>
                  <a:gsLst>
                    <a:gs pos="0">
                      <a:schemeClr val="accent3">
                        <a:lumMod val="60000"/>
                        <a:lumOff val="40000"/>
                      </a:schemeClr>
                    </a:gs>
                    <a:gs pos="60000">
                      <a:schemeClr val="accent3"/>
                    </a:gs>
                  </a:gsLst>
                  <a:lin ang="2700000" scaled="0"/>
                </a:gradFill>
                <a:ln w="57150" cap="rnd">
                  <a:noFill/>
                  <a:prstDash val="solid"/>
                  <a:round/>
                </a:ln>
                <a:effectLst>
                  <a:outerShdw blurRad="50800" dist="50800" dir="5400000" algn="ctr" rotWithShape="0">
                    <a:schemeClr val="accent3">
                      <a:alpha val="2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80" tIns="45690" rIns="91380" bIns="45690" numCol="1" spcCol="0" rtlCol="0" fromWordArt="0" anchor="ctr" anchorCtr="0" forceAA="0" compatLnSpc="1">
                  <a:normAutofit fontScale="77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130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6" name="ïṣḻîḓê"/>
                <p:cNvSpPr/>
                <p:nvPr/>
              </p:nvSpPr>
              <p:spPr>
                <a:xfrm>
                  <a:off x="6967931" y="4853985"/>
                  <a:ext cx="162868" cy="178001"/>
                </a:xfrm>
                <a:custGeom>
                  <a:avLst/>
                  <a:gdLst>
                    <a:gd name="T0" fmla="*/ 2170 w 9931"/>
                    <a:gd name="T1" fmla="*/ 723 h 10856"/>
                    <a:gd name="T2" fmla="*/ 2644 w 9931"/>
                    <a:gd name="T3" fmla="*/ 845 h 10856"/>
                    <a:gd name="T4" fmla="*/ 2500 w 9931"/>
                    <a:gd name="T5" fmla="*/ 1943 h 10856"/>
                    <a:gd name="T6" fmla="*/ 7916 w 9931"/>
                    <a:gd name="T7" fmla="*/ 1183 h 10856"/>
                    <a:gd name="T8" fmla="*/ 7296 w 9931"/>
                    <a:gd name="T9" fmla="*/ 843 h 10856"/>
                    <a:gd name="T10" fmla="*/ 7452 w 9931"/>
                    <a:gd name="T11" fmla="*/ 1941 h 10856"/>
                    <a:gd name="T12" fmla="*/ 5316 w 9931"/>
                    <a:gd name="T13" fmla="*/ 325 h 10856"/>
                    <a:gd name="T14" fmla="*/ 4614 w 9931"/>
                    <a:gd name="T15" fmla="*/ 325 h 10856"/>
                    <a:gd name="T16" fmla="*/ 5318 w 9931"/>
                    <a:gd name="T17" fmla="*/ 1205 h 10856"/>
                    <a:gd name="T18" fmla="*/ 5316 w 9931"/>
                    <a:gd name="T19" fmla="*/ 325 h 10856"/>
                    <a:gd name="T20" fmla="*/ 9570 w 9931"/>
                    <a:gd name="T21" fmla="*/ 2545 h 10856"/>
                    <a:gd name="T22" fmla="*/ 8582 w 9931"/>
                    <a:gd name="T23" fmla="*/ 3019 h 10856"/>
                    <a:gd name="T24" fmla="*/ 9728 w 9931"/>
                    <a:gd name="T25" fmla="*/ 3173 h 10856"/>
                    <a:gd name="T26" fmla="*/ 9834 w 9931"/>
                    <a:gd name="T27" fmla="*/ 2725 h 10856"/>
                    <a:gd name="T28" fmla="*/ 8856 w 9931"/>
                    <a:gd name="T29" fmla="*/ 9885 h 10856"/>
                    <a:gd name="T30" fmla="*/ 8892 w 9931"/>
                    <a:gd name="T31" fmla="*/ 9389 h 10856"/>
                    <a:gd name="T32" fmla="*/ 1382 w 9931"/>
                    <a:gd name="T33" fmla="*/ 9087 h 10856"/>
                    <a:gd name="T34" fmla="*/ 1072 w 9931"/>
                    <a:gd name="T35" fmla="*/ 9753 h 10856"/>
                    <a:gd name="T36" fmla="*/ 836 w 9931"/>
                    <a:gd name="T37" fmla="*/ 9885 h 10856"/>
                    <a:gd name="T38" fmla="*/ 526 w 9931"/>
                    <a:gd name="T39" fmla="*/ 10549 h 10856"/>
                    <a:gd name="T40" fmla="*/ 9140 w 9931"/>
                    <a:gd name="T41" fmla="*/ 10851 h 10856"/>
                    <a:gd name="T42" fmla="*/ 9450 w 9931"/>
                    <a:gd name="T43" fmla="*/ 10187 h 10856"/>
                    <a:gd name="T44" fmla="*/ 8224 w 9931"/>
                    <a:gd name="T45" fmla="*/ 8763 h 10856"/>
                    <a:gd name="T46" fmla="*/ 1728 w 9931"/>
                    <a:gd name="T47" fmla="*/ 5419 h 10856"/>
                    <a:gd name="T48" fmla="*/ 8240 w 9931"/>
                    <a:gd name="T49" fmla="*/ 5419 h 10856"/>
                    <a:gd name="T50" fmla="*/ 8224 w 9931"/>
                    <a:gd name="T51" fmla="*/ 8763 h 10856"/>
                    <a:gd name="T52" fmla="*/ 2818 w 9931"/>
                    <a:gd name="T53" fmla="*/ 4345 h 10856"/>
                    <a:gd name="T54" fmla="*/ 4500 w 9931"/>
                    <a:gd name="T55" fmla="*/ 5987 h 10856"/>
                    <a:gd name="T56" fmla="*/ 5480 w 9931"/>
                    <a:gd name="T57" fmla="*/ 5985 h 10856"/>
                    <a:gd name="T58" fmla="*/ 7122 w 9931"/>
                    <a:gd name="T59" fmla="*/ 4343 h 10856"/>
                    <a:gd name="T60" fmla="*/ 570 w 9931"/>
                    <a:gd name="T61" fmla="*/ 2595 h 10856"/>
                    <a:gd name="T62" fmla="*/ 102 w 9931"/>
                    <a:gd name="T63" fmla="*/ 2729 h 10856"/>
                    <a:gd name="T64" fmla="*/ 1026 w 9931"/>
                    <a:gd name="T65" fmla="*/ 3633 h 108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9931" h="10856">
                      <a:moveTo>
                        <a:pt x="2036" y="1183"/>
                      </a:moveTo>
                      <a:cubicBezTo>
                        <a:pt x="1942" y="1019"/>
                        <a:pt x="2003" y="810"/>
                        <a:pt x="2170" y="723"/>
                      </a:cubicBezTo>
                      <a:cubicBezTo>
                        <a:pt x="2231" y="690"/>
                        <a:pt x="2300" y="673"/>
                        <a:pt x="2370" y="675"/>
                      </a:cubicBezTo>
                      <a:cubicBezTo>
                        <a:pt x="2482" y="688"/>
                        <a:pt x="2583" y="750"/>
                        <a:pt x="2644" y="845"/>
                      </a:cubicBezTo>
                      <a:lnTo>
                        <a:pt x="3100" y="1607"/>
                      </a:lnTo>
                      <a:lnTo>
                        <a:pt x="2500" y="1943"/>
                      </a:lnTo>
                      <a:lnTo>
                        <a:pt x="2036" y="1183"/>
                      </a:lnTo>
                      <a:close/>
                      <a:moveTo>
                        <a:pt x="7916" y="1183"/>
                      </a:moveTo>
                      <a:cubicBezTo>
                        <a:pt x="8015" y="1020"/>
                        <a:pt x="7952" y="806"/>
                        <a:pt x="7780" y="723"/>
                      </a:cubicBezTo>
                      <a:cubicBezTo>
                        <a:pt x="7612" y="635"/>
                        <a:pt x="7404" y="686"/>
                        <a:pt x="7296" y="843"/>
                      </a:cubicBezTo>
                      <a:lnTo>
                        <a:pt x="6852" y="1605"/>
                      </a:lnTo>
                      <a:lnTo>
                        <a:pt x="7452" y="1941"/>
                      </a:lnTo>
                      <a:lnTo>
                        <a:pt x="7916" y="1183"/>
                      </a:lnTo>
                      <a:close/>
                      <a:moveTo>
                        <a:pt x="5316" y="325"/>
                      </a:moveTo>
                      <a:cubicBezTo>
                        <a:pt x="5302" y="141"/>
                        <a:pt x="5149" y="0"/>
                        <a:pt x="4965" y="0"/>
                      </a:cubicBezTo>
                      <a:cubicBezTo>
                        <a:pt x="4781" y="0"/>
                        <a:pt x="4628" y="141"/>
                        <a:pt x="4614" y="325"/>
                      </a:cubicBezTo>
                      <a:lnTo>
                        <a:pt x="4614" y="1205"/>
                      </a:lnTo>
                      <a:lnTo>
                        <a:pt x="5318" y="1205"/>
                      </a:lnTo>
                      <a:lnTo>
                        <a:pt x="5318" y="325"/>
                      </a:lnTo>
                      <a:lnTo>
                        <a:pt x="5316" y="325"/>
                      </a:lnTo>
                      <a:close/>
                      <a:moveTo>
                        <a:pt x="9834" y="2725"/>
                      </a:moveTo>
                      <a:cubicBezTo>
                        <a:pt x="9778" y="2628"/>
                        <a:pt x="9681" y="2562"/>
                        <a:pt x="9570" y="2545"/>
                      </a:cubicBezTo>
                      <a:cubicBezTo>
                        <a:pt x="9501" y="2539"/>
                        <a:pt x="9432" y="2551"/>
                        <a:pt x="9370" y="2581"/>
                      </a:cubicBezTo>
                      <a:lnTo>
                        <a:pt x="8582" y="3019"/>
                      </a:lnTo>
                      <a:lnTo>
                        <a:pt x="8928" y="3619"/>
                      </a:lnTo>
                      <a:lnTo>
                        <a:pt x="9728" y="3173"/>
                      </a:lnTo>
                      <a:cubicBezTo>
                        <a:pt x="9884" y="3076"/>
                        <a:pt x="9931" y="2871"/>
                        <a:pt x="9834" y="2715"/>
                      </a:cubicBezTo>
                      <a:lnTo>
                        <a:pt x="9834" y="2725"/>
                      </a:lnTo>
                      <a:close/>
                      <a:moveTo>
                        <a:pt x="9128" y="9885"/>
                      </a:moveTo>
                      <a:lnTo>
                        <a:pt x="8856" y="9885"/>
                      </a:lnTo>
                      <a:cubicBezTo>
                        <a:pt x="8880" y="9845"/>
                        <a:pt x="8893" y="9800"/>
                        <a:pt x="8892" y="9753"/>
                      </a:cubicBezTo>
                      <a:lnTo>
                        <a:pt x="8892" y="9389"/>
                      </a:lnTo>
                      <a:cubicBezTo>
                        <a:pt x="8892" y="9219"/>
                        <a:pt x="8752" y="9082"/>
                        <a:pt x="8582" y="9087"/>
                      </a:cubicBezTo>
                      <a:lnTo>
                        <a:pt x="1382" y="9087"/>
                      </a:lnTo>
                      <a:cubicBezTo>
                        <a:pt x="1212" y="9082"/>
                        <a:pt x="1072" y="9219"/>
                        <a:pt x="1072" y="9389"/>
                      </a:cubicBezTo>
                      <a:lnTo>
                        <a:pt x="1072" y="9753"/>
                      </a:lnTo>
                      <a:cubicBezTo>
                        <a:pt x="1071" y="9800"/>
                        <a:pt x="1084" y="9845"/>
                        <a:pt x="1108" y="9885"/>
                      </a:cubicBezTo>
                      <a:lnTo>
                        <a:pt x="836" y="9885"/>
                      </a:lnTo>
                      <a:cubicBezTo>
                        <a:pt x="666" y="9880"/>
                        <a:pt x="526" y="10017"/>
                        <a:pt x="526" y="10187"/>
                      </a:cubicBezTo>
                      <a:lnTo>
                        <a:pt x="526" y="10549"/>
                      </a:lnTo>
                      <a:cubicBezTo>
                        <a:pt x="526" y="10719"/>
                        <a:pt x="666" y="10856"/>
                        <a:pt x="836" y="10851"/>
                      </a:cubicBezTo>
                      <a:lnTo>
                        <a:pt x="9140" y="10851"/>
                      </a:lnTo>
                      <a:cubicBezTo>
                        <a:pt x="9310" y="10856"/>
                        <a:pt x="9450" y="10719"/>
                        <a:pt x="9450" y="10549"/>
                      </a:cubicBezTo>
                      <a:lnTo>
                        <a:pt x="9450" y="10187"/>
                      </a:lnTo>
                      <a:cubicBezTo>
                        <a:pt x="9435" y="10019"/>
                        <a:pt x="9296" y="9889"/>
                        <a:pt x="9128" y="9885"/>
                      </a:cubicBezTo>
                      <a:close/>
                      <a:moveTo>
                        <a:pt x="8224" y="8763"/>
                      </a:moveTo>
                      <a:lnTo>
                        <a:pt x="1728" y="8763"/>
                      </a:lnTo>
                      <a:lnTo>
                        <a:pt x="1728" y="5419"/>
                      </a:lnTo>
                      <a:cubicBezTo>
                        <a:pt x="1749" y="3644"/>
                        <a:pt x="3210" y="2226"/>
                        <a:pt x="4984" y="2257"/>
                      </a:cubicBezTo>
                      <a:cubicBezTo>
                        <a:pt x="6756" y="2231"/>
                        <a:pt x="8214" y="3647"/>
                        <a:pt x="8240" y="5419"/>
                      </a:cubicBezTo>
                      <a:lnTo>
                        <a:pt x="8240" y="8763"/>
                      </a:lnTo>
                      <a:lnTo>
                        <a:pt x="8224" y="8763"/>
                      </a:lnTo>
                      <a:close/>
                      <a:moveTo>
                        <a:pt x="4500" y="5987"/>
                      </a:moveTo>
                      <a:cubicBezTo>
                        <a:pt x="4488" y="5070"/>
                        <a:pt x="3735" y="4335"/>
                        <a:pt x="2818" y="4345"/>
                      </a:cubicBezTo>
                      <a:lnTo>
                        <a:pt x="2818" y="7641"/>
                      </a:lnTo>
                      <a:cubicBezTo>
                        <a:pt x="3739" y="7649"/>
                        <a:pt x="4492" y="6908"/>
                        <a:pt x="4500" y="5987"/>
                      </a:cubicBezTo>
                      <a:close/>
                      <a:moveTo>
                        <a:pt x="7122" y="4343"/>
                      </a:moveTo>
                      <a:cubicBezTo>
                        <a:pt x="6215" y="4343"/>
                        <a:pt x="5480" y="5078"/>
                        <a:pt x="5480" y="5985"/>
                      </a:cubicBezTo>
                      <a:cubicBezTo>
                        <a:pt x="5480" y="6892"/>
                        <a:pt x="6215" y="7627"/>
                        <a:pt x="7122" y="7627"/>
                      </a:cubicBezTo>
                      <a:lnTo>
                        <a:pt x="7122" y="4343"/>
                      </a:lnTo>
                      <a:close/>
                      <a:moveTo>
                        <a:pt x="1370" y="3041"/>
                      </a:moveTo>
                      <a:lnTo>
                        <a:pt x="570" y="2595"/>
                      </a:lnTo>
                      <a:cubicBezTo>
                        <a:pt x="533" y="2572"/>
                        <a:pt x="491" y="2560"/>
                        <a:pt x="448" y="2559"/>
                      </a:cubicBezTo>
                      <a:cubicBezTo>
                        <a:pt x="310" y="2544"/>
                        <a:pt x="175" y="2611"/>
                        <a:pt x="102" y="2729"/>
                      </a:cubicBezTo>
                      <a:cubicBezTo>
                        <a:pt x="0" y="2889"/>
                        <a:pt x="57" y="3102"/>
                        <a:pt x="226" y="3189"/>
                      </a:cubicBezTo>
                      <a:lnTo>
                        <a:pt x="1026" y="3633"/>
                      </a:lnTo>
                      <a:lnTo>
                        <a:pt x="1370" y="304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1270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380" tIns="45690" rIns="91380" bIns="45690" numCol="1" spcCol="0" rtlCol="0" fromWordArt="0" anchor="ctr" anchorCtr="0" forceAA="0" compatLnSpc="1">
                  <a:normAutofit fontScale="32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3765"/>
                  <a:endParaRPr lang="zh-CN" altLang="en-US" sz="20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07" name="i$ľide"/>
              <p:cNvSpPr txBox="1"/>
              <p:nvPr/>
            </p:nvSpPr>
            <p:spPr>
              <a:xfrm>
                <a:off x="8378332" y="2370753"/>
                <a:ext cx="3140568" cy="481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20000"/>
                  </a:lnSpc>
                  <a:buFont typeface="Wingdings" panose="05000000000000000000" charset="0"/>
                  <a:buChar char="ü"/>
                </a:pP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资产暴露面最小化收敛</a:t>
                </a:r>
                <a:endParaRPr lang="zh-CN" altLang="en-US" sz="1100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71450" indent="-171450">
                  <a:lnSpc>
                    <a:spcPct val="120000"/>
                  </a:lnSpc>
                  <a:buFont typeface="Wingdings" panose="05000000000000000000" charset="0"/>
                  <a:buChar char="ü"/>
                </a:pPr>
                <a:r>
                  <a:rPr lang="zh-CN" altLang="en-US" sz="1100" dirty="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资产暴露面持续监控和动态防护</a:t>
                </a:r>
                <a:endParaRPr lang="zh-CN" altLang="en-US" sz="1100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íṥḷïḓê"/>
              <p:cNvSpPr txBox="1"/>
              <p:nvPr/>
            </p:nvSpPr>
            <p:spPr>
              <a:xfrm>
                <a:off x="8378446" y="1874029"/>
                <a:ext cx="29927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b="1" dirty="0"/>
                  <a:t>为攻击面管理</a:t>
                </a:r>
                <a:endParaRPr lang="en-US" altLang="zh-CN" sz="1400" b="1" dirty="0"/>
              </a:p>
              <a:p>
                <a:r>
                  <a:rPr lang="zh-CN" altLang="en-US" sz="1400" b="1" dirty="0"/>
                  <a:t>提供完整的数据和可视化管理手段</a:t>
                </a:r>
                <a:endParaRPr lang="en-US" altLang="zh-CN" sz="1400" b="1" dirty="0"/>
              </a:p>
            </p:txBody>
          </p:sp>
        </p:grpSp>
        <p:sp>
          <p:nvSpPr>
            <p:cNvPr id="109" name="iŝḻîḑè"/>
            <p:cNvSpPr txBox="1"/>
            <p:nvPr/>
          </p:nvSpPr>
          <p:spPr>
            <a:xfrm>
              <a:off x="8378332" y="4691034"/>
              <a:ext cx="3140568" cy="49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Wingdings" panose="05000000000000000000" charset="0"/>
                <a:buChar char="ü"/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rPr>
                <a:t>异常资产快速定位，责任归属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endParaRPr>
            </a:p>
            <a:p>
              <a:pPr marL="171450" indent="-171450">
                <a:lnSpc>
                  <a:spcPct val="120000"/>
                </a:lnSpc>
                <a:buFont typeface="Wingdings" panose="05000000000000000000" charset="0"/>
                <a:buChar char="ü"/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rPr>
                <a:t>安全事件快速响应和处置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endParaRPr>
            </a:p>
          </p:txBody>
        </p:sp>
        <p:sp>
          <p:nvSpPr>
            <p:cNvPr id="110" name="íś1íḋè"/>
            <p:cNvSpPr txBox="1"/>
            <p:nvPr/>
          </p:nvSpPr>
          <p:spPr>
            <a:xfrm>
              <a:off x="8378342" y="4226704"/>
              <a:ext cx="1684020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为安全事件的处置提供闭环效率</a:t>
              </a:r>
              <a:endParaRPr lang="en-US" altLang="zh-CN" sz="1400" b="1" dirty="0"/>
            </a:p>
          </p:txBody>
        </p:sp>
        <p:sp>
          <p:nvSpPr>
            <p:cNvPr id="111" name="íSļíḍè"/>
            <p:cNvSpPr txBox="1"/>
            <p:nvPr/>
          </p:nvSpPr>
          <p:spPr>
            <a:xfrm>
              <a:off x="651662" y="2386011"/>
              <a:ext cx="3140568" cy="49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r">
                <a:lnSpc>
                  <a:spcPct val="120000"/>
                </a:lnSpc>
                <a:buFont typeface="Wingdings" panose="05000000000000000000" charset="0"/>
                <a:buChar char="ü"/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rPr>
                <a:t>定位高危漏洞资产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endParaRPr>
            </a:p>
            <a:p>
              <a:pPr marL="171450" indent="-171450" algn="r">
                <a:lnSpc>
                  <a:spcPct val="120000"/>
                </a:lnSpc>
                <a:buFont typeface="Wingdings" panose="05000000000000000000" charset="0"/>
                <a:buChar char="ü"/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rPr>
                <a:t>识别弱口令等脆弱性风险点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endParaRPr>
            </a:p>
          </p:txBody>
        </p:sp>
        <p:sp>
          <p:nvSpPr>
            <p:cNvPr id="112" name="îṡ1íḓé"/>
            <p:cNvSpPr txBox="1"/>
            <p:nvPr/>
          </p:nvSpPr>
          <p:spPr>
            <a:xfrm>
              <a:off x="1512400" y="1931365"/>
              <a:ext cx="22893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400" b="1" dirty="0"/>
                <a:t>为网络安全脆弱点识别</a:t>
              </a:r>
              <a:endParaRPr lang="en-US" altLang="zh-CN" sz="1400" b="1" dirty="0"/>
            </a:p>
            <a:p>
              <a:pPr algn="r"/>
              <a:r>
                <a:rPr lang="zh-CN" altLang="en-US" sz="1400" b="1" dirty="0"/>
                <a:t>提供重要的信息输入</a:t>
              </a:r>
              <a:endParaRPr lang="zh-CN" altLang="en-US" sz="1400" b="1" dirty="0"/>
            </a:p>
          </p:txBody>
        </p:sp>
        <p:sp>
          <p:nvSpPr>
            <p:cNvPr id="113" name="íşḷide"/>
            <p:cNvSpPr txBox="1"/>
            <p:nvPr/>
          </p:nvSpPr>
          <p:spPr>
            <a:xfrm>
              <a:off x="310667" y="4681364"/>
              <a:ext cx="3481705" cy="496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r">
                <a:lnSpc>
                  <a:spcPct val="120000"/>
                </a:lnSpc>
                <a:buFont typeface="Wingdings" panose="05000000000000000000" charset="0"/>
                <a:buChar char="ü"/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rPr>
                <a:t>构建以设备属性为身份基础的零信任接入访问控制</a:t>
              </a:r>
              <a:endParaRPr lang="en-US" altLang="zh-CN" sz="11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endParaRPr>
            </a:p>
            <a:p>
              <a:pPr marL="171450" indent="-171450" algn="r">
                <a:lnSpc>
                  <a:spcPct val="120000"/>
                </a:lnSpc>
                <a:buFont typeface="Wingdings" panose="05000000000000000000" charset="0"/>
                <a:buChar char="ü"/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rPr>
                <a:t>资产仿冒、私接及时预警和处置</a:t>
              </a:r>
              <a:endParaRPr lang="zh-CN" altLang="en-US" sz="1100" dirty="0"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endParaRPr>
            </a:p>
          </p:txBody>
        </p:sp>
        <p:sp>
          <p:nvSpPr>
            <p:cNvPr id="114" name="î$1îḍê"/>
            <p:cNvSpPr txBox="1"/>
            <p:nvPr/>
          </p:nvSpPr>
          <p:spPr>
            <a:xfrm>
              <a:off x="1586382" y="4226704"/>
              <a:ext cx="220535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00" b="1" dirty="0"/>
                <a:t>为零信任细粒度安全控制提供决策基础</a:t>
              </a:r>
              <a:endParaRPr lang="en-US" altLang="zh-CN" sz="1400" b="1" dirty="0"/>
            </a:p>
          </p:txBody>
        </p:sp>
      </p:grpSp>
      <p:grpSp>
        <p:nvGrpSpPr>
          <p:cNvPr id="36" name="组合 35"/>
          <p:cNvGrpSpPr/>
          <p:nvPr/>
        </p:nvGrpSpPr>
        <p:grpSpPr bwMode="auto">
          <a:xfrm>
            <a:off x="1587945" y="5658660"/>
            <a:ext cx="9966085" cy="1292294"/>
            <a:chOff x="2713482" y="59266"/>
            <a:chExt cx="9972578" cy="1294121"/>
          </a:xfrm>
        </p:grpSpPr>
        <p:sp>
          <p:nvSpPr>
            <p:cNvPr id="37" name="矩形 420"/>
            <p:cNvSpPr>
              <a:spLocks noChangeArrowheads="1"/>
            </p:cNvSpPr>
            <p:nvPr/>
          </p:nvSpPr>
          <p:spPr bwMode="auto">
            <a:xfrm>
              <a:off x="4071102" y="59266"/>
              <a:ext cx="8614958" cy="995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4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攻击面：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通过网络访问的用于存储和处理数据的所有硬件、软件、服务等资产；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400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  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也可以理解为所有可以用来操纵、提取数据、发动攻击的单点（系统、设备等）的向量总数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40000"/>
                </a:lnSpc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脆弱点：</a:t>
              </a: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已知的网络安全风险点</a:t>
              </a:r>
              <a:endPara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8" name="Freeform 25"/>
            <p:cNvPicPr>
              <a:picLocks noEditPoints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3482" y="285774"/>
              <a:ext cx="707136" cy="1067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/>
          <p:cNvSpPr/>
          <p:nvPr/>
        </p:nvSpPr>
        <p:spPr>
          <a:xfrm>
            <a:off x="338235" y="824022"/>
            <a:ext cx="741832" cy="76150"/>
          </a:xfrm>
          <a:prstGeom prst="rect">
            <a:avLst/>
          </a:prstGeom>
          <a:ln w="3175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091923" y="2055755"/>
            <a:ext cx="1936124" cy="1936124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dist">
              <a:lnSpc>
                <a:spcPct val="130000"/>
              </a:lnSpc>
            </a:pPr>
            <a:r>
              <a:rPr lang="zh-CN" altLang="en-US" b="1"/>
              <a:t>网络空间</a:t>
            </a:r>
            <a:endParaRPr lang="zh-CN" altLang="en-US" b="1"/>
          </a:p>
          <a:p>
            <a:pPr algn="dist">
              <a:lnSpc>
                <a:spcPct val="130000"/>
              </a:lnSpc>
            </a:pPr>
            <a:r>
              <a:rPr lang="zh-CN" altLang="en-US" b="1"/>
              <a:t>资产测绘</a:t>
            </a:r>
            <a:endParaRPr lang="zh-CN" altLang="en-US" b="1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资产测绘在安全运营中的重要作用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/>
    </mc:Choice>
    <mc:Fallback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资产测绘难点及能力需求</a:t>
            </a:r>
            <a:endParaRPr lang="zh-CN" altLang="en-US" dirty="0"/>
          </a:p>
        </p:txBody>
      </p:sp>
      <p:grpSp>
        <p:nvGrpSpPr>
          <p:cNvPr id="17" name="îSliď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885131" y="1266692"/>
            <a:ext cx="11034395" cy="4716145"/>
            <a:chOff x="1199456" y="1297172"/>
            <a:chExt cx="11034395" cy="4716145"/>
          </a:xfrm>
        </p:grpSpPr>
        <p:sp>
          <p:nvSpPr>
            <p:cNvPr id="19" name="ïś1iḍé"/>
            <p:cNvSpPr/>
            <p:nvPr/>
          </p:nvSpPr>
          <p:spPr>
            <a:xfrm>
              <a:off x="6177381" y="2799115"/>
              <a:ext cx="400043" cy="231755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-1" fmla="*/ 367678 w 370875"/>
                <a:gd name="connsiteY0-2" fmla="*/ 232793 h 232793"/>
                <a:gd name="connsiteX1-3" fmla="*/ 370875 w 370875"/>
                <a:gd name="connsiteY1-4" fmla="*/ 92116 h 232793"/>
                <a:gd name="connsiteX2-5" fmla="*/ 0 w 370875"/>
                <a:gd name="connsiteY2-6" fmla="*/ 226398 h 232793"/>
                <a:gd name="connsiteX3-7" fmla="*/ 367678 w 370875"/>
                <a:gd name="connsiteY3-8" fmla="*/ 232793 h 232793"/>
                <a:gd name="connsiteX0-9" fmla="*/ 367678 w 370875"/>
                <a:gd name="connsiteY0-10" fmla="*/ 233290 h 233290"/>
                <a:gd name="connsiteX1-11" fmla="*/ 370875 w 370875"/>
                <a:gd name="connsiteY1-12" fmla="*/ 92613 h 233290"/>
                <a:gd name="connsiteX2-13" fmla="*/ 0 w 370875"/>
                <a:gd name="connsiteY2-14" fmla="*/ 226895 h 233290"/>
                <a:gd name="connsiteX3-15" fmla="*/ 367678 w 370875"/>
                <a:gd name="connsiteY3-16" fmla="*/ 233290 h 233290"/>
                <a:gd name="connsiteX0-17" fmla="*/ 367678 w 370875"/>
                <a:gd name="connsiteY0-18" fmla="*/ 229170 h 229170"/>
                <a:gd name="connsiteX1-19" fmla="*/ 370875 w 370875"/>
                <a:gd name="connsiteY1-20" fmla="*/ 88493 h 229170"/>
                <a:gd name="connsiteX2-21" fmla="*/ 0 w 370875"/>
                <a:gd name="connsiteY2-22" fmla="*/ 222775 h 229170"/>
                <a:gd name="connsiteX3-23" fmla="*/ 367678 w 370875"/>
                <a:gd name="connsiteY3-24" fmla="*/ 229170 h 229170"/>
                <a:gd name="connsiteX0-25" fmla="*/ 386861 w 390058"/>
                <a:gd name="connsiteY0-26" fmla="*/ 227542 h 230739"/>
                <a:gd name="connsiteX1-27" fmla="*/ 390058 w 390058"/>
                <a:gd name="connsiteY1-28" fmla="*/ 86865 h 230739"/>
                <a:gd name="connsiteX2-29" fmla="*/ 0 w 390058"/>
                <a:gd name="connsiteY2-30" fmla="*/ 230739 h 230739"/>
                <a:gd name="connsiteX3-31" fmla="*/ 386861 w 390058"/>
                <a:gd name="connsiteY3-32" fmla="*/ 227542 h 230739"/>
                <a:gd name="connsiteX0-33" fmla="*/ 386861 w 390058"/>
                <a:gd name="connsiteY0-34" fmla="*/ 231640 h 234837"/>
                <a:gd name="connsiteX1-35" fmla="*/ 390058 w 390058"/>
                <a:gd name="connsiteY1-36" fmla="*/ 90963 h 234837"/>
                <a:gd name="connsiteX2-37" fmla="*/ 0 w 390058"/>
                <a:gd name="connsiteY2-38" fmla="*/ 234837 h 234837"/>
                <a:gd name="connsiteX3-39" fmla="*/ 386861 w 390058"/>
                <a:gd name="connsiteY3-40" fmla="*/ 231640 h 234837"/>
                <a:gd name="connsiteX0-41" fmla="*/ 386861 w 397219"/>
                <a:gd name="connsiteY0-42" fmla="*/ 231640 h 234837"/>
                <a:gd name="connsiteX1-43" fmla="*/ 390058 w 397219"/>
                <a:gd name="connsiteY1-44" fmla="*/ 90963 h 234837"/>
                <a:gd name="connsiteX2-45" fmla="*/ 0 w 397219"/>
                <a:gd name="connsiteY2-46" fmla="*/ 234837 h 234837"/>
                <a:gd name="connsiteX3-47" fmla="*/ 386861 w 397219"/>
                <a:gd name="connsiteY3-48" fmla="*/ 231640 h 234837"/>
                <a:gd name="connsiteX0-49" fmla="*/ 386861 w 401264"/>
                <a:gd name="connsiteY0-50" fmla="*/ 231640 h 234837"/>
                <a:gd name="connsiteX1-51" fmla="*/ 390058 w 401264"/>
                <a:gd name="connsiteY1-52" fmla="*/ 90963 h 234837"/>
                <a:gd name="connsiteX2-53" fmla="*/ 0 w 401264"/>
                <a:gd name="connsiteY2-54" fmla="*/ 234837 h 234837"/>
                <a:gd name="connsiteX3-55" fmla="*/ 386861 w 401264"/>
                <a:gd name="connsiteY3-56" fmla="*/ 231640 h 234837"/>
                <a:gd name="connsiteX0-57" fmla="*/ 386861 w 406990"/>
                <a:gd name="connsiteY0-58" fmla="*/ 231640 h 234837"/>
                <a:gd name="connsiteX1-59" fmla="*/ 390058 w 406990"/>
                <a:gd name="connsiteY1-60" fmla="*/ 90963 h 234837"/>
                <a:gd name="connsiteX2-61" fmla="*/ 0 w 406990"/>
                <a:gd name="connsiteY2-62" fmla="*/ 234837 h 234837"/>
                <a:gd name="connsiteX3-63" fmla="*/ 386861 w 406990"/>
                <a:gd name="connsiteY3-64" fmla="*/ 231640 h 234837"/>
                <a:gd name="connsiteX0-65" fmla="*/ 386861 w 400092"/>
                <a:gd name="connsiteY0-66" fmla="*/ 231640 h 234837"/>
                <a:gd name="connsiteX1-67" fmla="*/ 390058 w 400092"/>
                <a:gd name="connsiteY1-68" fmla="*/ 90963 h 234837"/>
                <a:gd name="connsiteX2-69" fmla="*/ 0 w 400092"/>
                <a:gd name="connsiteY2-70" fmla="*/ 234837 h 234837"/>
                <a:gd name="connsiteX3-71" fmla="*/ 386861 w 400092"/>
                <a:gd name="connsiteY3-72" fmla="*/ 231640 h 234837"/>
                <a:gd name="connsiteX0-73" fmla="*/ 386861 w 400092"/>
                <a:gd name="connsiteY0-74" fmla="*/ 231640 h 234837"/>
                <a:gd name="connsiteX1-75" fmla="*/ 390058 w 400092"/>
                <a:gd name="connsiteY1-76" fmla="*/ 90963 h 234837"/>
                <a:gd name="connsiteX2-77" fmla="*/ 0 w 400092"/>
                <a:gd name="connsiteY2-78" fmla="*/ 234837 h 234837"/>
                <a:gd name="connsiteX3-79" fmla="*/ 386861 w 400092"/>
                <a:gd name="connsiteY3-80" fmla="*/ 231640 h 234837"/>
                <a:gd name="connsiteX0-81" fmla="*/ 386861 w 400092"/>
                <a:gd name="connsiteY0-82" fmla="*/ 228587 h 231784"/>
                <a:gd name="connsiteX1-83" fmla="*/ 390058 w 400092"/>
                <a:gd name="connsiteY1-84" fmla="*/ 87910 h 231784"/>
                <a:gd name="connsiteX2-85" fmla="*/ 0 w 400092"/>
                <a:gd name="connsiteY2-86" fmla="*/ 231784 h 231784"/>
                <a:gd name="connsiteX3-87" fmla="*/ 386861 w 400092"/>
                <a:gd name="connsiteY3-88" fmla="*/ 228587 h 2317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</a:p>
          </p:txBody>
        </p:sp>
        <p:sp>
          <p:nvSpPr>
            <p:cNvPr id="21" name="îṡľídê"/>
            <p:cNvSpPr/>
            <p:nvPr/>
          </p:nvSpPr>
          <p:spPr>
            <a:xfrm>
              <a:off x="4540673" y="2761863"/>
              <a:ext cx="2016718" cy="1550004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-1" fmla="*/ 0 w 2029722"/>
                <a:gd name="connsiteY0-2" fmla="*/ 1574572 h 1574572"/>
                <a:gd name="connsiteX1-3" fmla="*/ 947203 w 2029722"/>
                <a:gd name="connsiteY1-4" fmla="*/ 0 h 1574572"/>
                <a:gd name="connsiteX2-5" fmla="*/ 1931311 w 2029722"/>
                <a:gd name="connsiteY2-6" fmla="*/ 24603 h 1574572"/>
                <a:gd name="connsiteX3-7" fmla="*/ 2029722 w 2029722"/>
                <a:gd name="connsiteY3-8" fmla="*/ 106612 h 1574572"/>
                <a:gd name="connsiteX4-9" fmla="*/ 1008710 w 2029722"/>
                <a:gd name="connsiteY4-10" fmla="*/ 1570472 h 1574572"/>
                <a:gd name="connsiteX5-11" fmla="*/ 0 w 2029722"/>
                <a:gd name="connsiteY5-12" fmla="*/ 1574572 h 1574572"/>
                <a:gd name="connsiteX0-13" fmla="*/ 0 w 2029722"/>
                <a:gd name="connsiteY0-14" fmla="*/ 1574572 h 1574572"/>
                <a:gd name="connsiteX1-15" fmla="*/ 947203 w 2029722"/>
                <a:gd name="connsiteY1-16" fmla="*/ 0 h 1574572"/>
                <a:gd name="connsiteX2-17" fmla="*/ 1931311 w 2029722"/>
                <a:gd name="connsiteY2-18" fmla="*/ 24603 h 1574572"/>
                <a:gd name="connsiteX3-19" fmla="*/ 2029722 w 2029722"/>
                <a:gd name="connsiteY3-20" fmla="*/ 106612 h 1574572"/>
                <a:gd name="connsiteX4-21" fmla="*/ 1008710 w 2029722"/>
                <a:gd name="connsiteY4-22" fmla="*/ 1570472 h 1574572"/>
                <a:gd name="connsiteX5-23" fmla="*/ 0 w 2029722"/>
                <a:gd name="connsiteY5-24" fmla="*/ 1574572 h 1574572"/>
                <a:gd name="connsiteX0-25" fmla="*/ 0 w 2029722"/>
                <a:gd name="connsiteY0-26" fmla="*/ 1574572 h 1574572"/>
                <a:gd name="connsiteX1-27" fmla="*/ 947203 w 2029722"/>
                <a:gd name="connsiteY1-28" fmla="*/ 0 h 1574572"/>
                <a:gd name="connsiteX2-29" fmla="*/ 1931311 w 2029722"/>
                <a:gd name="connsiteY2-30" fmla="*/ 24603 h 1574572"/>
                <a:gd name="connsiteX3-31" fmla="*/ 2029722 w 2029722"/>
                <a:gd name="connsiteY3-32" fmla="*/ 106612 h 1574572"/>
                <a:gd name="connsiteX4-33" fmla="*/ 1008710 w 2029722"/>
                <a:gd name="connsiteY4-34" fmla="*/ 1570472 h 1574572"/>
                <a:gd name="connsiteX5-35" fmla="*/ 0 w 2029722"/>
                <a:gd name="connsiteY5-36" fmla="*/ 1574572 h 1574572"/>
                <a:gd name="connsiteX0-37" fmla="*/ 0 w 2029722"/>
                <a:gd name="connsiteY0-38" fmla="*/ 1574572 h 1574572"/>
                <a:gd name="connsiteX1-39" fmla="*/ 947203 w 2029722"/>
                <a:gd name="connsiteY1-40" fmla="*/ 0 h 1574572"/>
                <a:gd name="connsiteX2-41" fmla="*/ 1931311 w 2029722"/>
                <a:gd name="connsiteY2-42" fmla="*/ 24603 h 1574572"/>
                <a:gd name="connsiteX3-43" fmla="*/ 2029722 w 2029722"/>
                <a:gd name="connsiteY3-44" fmla="*/ 106612 h 1574572"/>
                <a:gd name="connsiteX4-45" fmla="*/ 1008710 w 2029722"/>
                <a:gd name="connsiteY4-46" fmla="*/ 1570472 h 1574572"/>
                <a:gd name="connsiteX5-47" fmla="*/ 0 w 2029722"/>
                <a:gd name="connsiteY5-48" fmla="*/ 1574572 h 1574572"/>
                <a:gd name="connsiteX0-49" fmla="*/ 0 w 2029722"/>
                <a:gd name="connsiteY0-50" fmla="*/ 1574572 h 1574572"/>
                <a:gd name="connsiteX1-51" fmla="*/ 947203 w 2029722"/>
                <a:gd name="connsiteY1-52" fmla="*/ 0 h 1574572"/>
                <a:gd name="connsiteX2-53" fmla="*/ 1931311 w 2029722"/>
                <a:gd name="connsiteY2-54" fmla="*/ 24603 h 1574572"/>
                <a:gd name="connsiteX3-55" fmla="*/ 2029722 w 2029722"/>
                <a:gd name="connsiteY3-56" fmla="*/ 106612 h 1574572"/>
                <a:gd name="connsiteX4-57" fmla="*/ 1008710 w 2029722"/>
                <a:gd name="connsiteY4-58" fmla="*/ 1570472 h 1574572"/>
                <a:gd name="connsiteX5-59" fmla="*/ 0 w 2029722"/>
                <a:gd name="connsiteY5-60" fmla="*/ 1574572 h 1574572"/>
                <a:gd name="connsiteX0-61" fmla="*/ 0 w 2029722"/>
                <a:gd name="connsiteY0-62" fmla="*/ 1574572 h 1574572"/>
                <a:gd name="connsiteX1-63" fmla="*/ 947203 w 2029722"/>
                <a:gd name="connsiteY1-64" fmla="*/ 0 h 1574572"/>
                <a:gd name="connsiteX2-65" fmla="*/ 1931311 w 2029722"/>
                <a:gd name="connsiteY2-66" fmla="*/ 24603 h 1574572"/>
                <a:gd name="connsiteX3-67" fmla="*/ 2009219 w 2029722"/>
                <a:gd name="connsiteY3-68" fmla="*/ 57406 h 1574572"/>
                <a:gd name="connsiteX4-69" fmla="*/ 2029722 w 2029722"/>
                <a:gd name="connsiteY4-70" fmla="*/ 106612 h 1574572"/>
                <a:gd name="connsiteX5-71" fmla="*/ 1008710 w 2029722"/>
                <a:gd name="connsiteY5-72" fmla="*/ 1570472 h 1574572"/>
                <a:gd name="connsiteX6" fmla="*/ 0 w 2029722"/>
                <a:gd name="connsiteY6" fmla="*/ 1574572 h 1574572"/>
                <a:gd name="connsiteX0-73" fmla="*/ 0 w 2029722"/>
                <a:gd name="connsiteY0-74" fmla="*/ 1574572 h 1574572"/>
                <a:gd name="connsiteX1-75" fmla="*/ 947203 w 2029722"/>
                <a:gd name="connsiteY1-76" fmla="*/ 0 h 1574572"/>
                <a:gd name="connsiteX2-77" fmla="*/ 1931311 w 2029722"/>
                <a:gd name="connsiteY2-78" fmla="*/ 24603 h 1574572"/>
                <a:gd name="connsiteX3-79" fmla="*/ 2009219 w 2029722"/>
                <a:gd name="connsiteY3-80" fmla="*/ 57406 h 1574572"/>
                <a:gd name="connsiteX4-81" fmla="*/ 2029722 w 2029722"/>
                <a:gd name="connsiteY4-82" fmla="*/ 106612 h 1574572"/>
                <a:gd name="connsiteX5-83" fmla="*/ 1008710 w 2029722"/>
                <a:gd name="connsiteY5-84" fmla="*/ 1570472 h 1574572"/>
                <a:gd name="connsiteX6-85" fmla="*/ 0 w 2029722"/>
                <a:gd name="connsiteY6-86" fmla="*/ 1574572 h 1574572"/>
                <a:gd name="connsiteX0-87" fmla="*/ 0 w 2029722"/>
                <a:gd name="connsiteY0-88" fmla="*/ 1574572 h 1574572"/>
                <a:gd name="connsiteX1-89" fmla="*/ 947203 w 2029722"/>
                <a:gd name="connsiteY1-90" fmla="*/ 0 h 1574572"/>
                <a:gd name="connsiteX2-91" fmla="*/ 1931311 w 2029722"/>
                <a:gd name="connsiteY2-92" fmla="*/ 24603 h 1574572"/>
                <a:gd name="connsiteX3-93" fmla="*/ 2009219 w 2029722"/>
                <a:gd name="connsiteY3-94" fmla="*/ 57406 h 1574572"/>
                <a:gd name="connsiteX4-95" fmla="*/ 2029722 w 2029722"/>
                <a:gd name="connsiteY4-96" fmla="*/ 106612 h 1574572"/>
                <a:gd name="connsiteX5-97" fmla="*/ 1029212 w 2029722"/>
                <a:gd name="connsiteY5-98" fmla="*/ 1566371 h 1574572"/>
                <a:gd name="connsiteX6-99" fmla="*/ 0 w 2029722"/>
                <a:gd name="connsiteY6-100" fmla="*/ 1574572 h 1574572"/>
                <a:gd name="connsiteX0-101" fmla="*/ 0 w 2029722"/>
                <a:gd name="connsiteY0-102" fmla="*/ 1574572 h 1574572"/>
                <a:gd name="connsiteX1-103" fmla="*/ 947203 w 2029722"/>
                <a:gd name="connsiteY1-104" fmla="*/ 0 h 1574572"/>
                <a:gd name="connsiteX2-105" fmla="*/ 1931311 w 2029722"/>
                <a:gd name="connsiteY2-106" fmla="*/ 24603 h 1574572"/>
                <a:gd name="connsiteX3-107" fmla="*/ 2009219 w 2029722"/>
                <a:gd name="connsiteY3-108" fmla="*/ 57406 h 1574572"/>
                <a:gd name="connsiteX4-109" fmla="*/ 2029722 w 2029722"/>
                <a:gd name="connsiteY4-110" fmla="*/ 106612 h 1574572"/>
                <a:gd name="connsiteX5-111" fmla="*/ 1029212 w 2029722"/>
                <a:gd name="connsiteY5-112" fmla="*/ 1566371 h 1574572"/>
                <a:gd name="connsiteX6-113" fmla="*/ 0 w 2029722"/>
                <a:gd name="connsiteY6-114" fmla="*/ 1574572 h 1574572"/>
                <a:gd name="connsiteX0-115" fmla="*/ 0 w 2112234"/>
                <a:gd name="connsiteY0-116" fmla="*/ 1602749 h 1602749"/>
                <a:gd name="connsiteX1-117" fmla="*/ 947203 w 2112234"/>
                <a:gd name="connsiteY1-118" fmla="*/ 28177 h 1602749"/>
                <a:gd name="connsiteX2-119" fmla="*/ 1931311 w 2112234"/>
                <a:gd name="connsiteY2-120" fmla="*/ 52780 h 1602749"/>
                <a:gd name="connsiteX3-121" fmla="*/ 2029722 w 2112234"/>
                <a:gd name="connsiteY3-122" fmla="*/ 134789 h 1602749"/>
                <a:gd name="connsiteX4-123" fmla="*/ 1029212 w 2112234"/>
                <a:gd name="connsiteY4-124" fmla="*/ 1594548 h 1602749"/>
                <a:gd name="connsiteX5-125" fmla="*/ 0 w 2112234"/>
                <a:gd name="connsiteY5-126" fmla="*/ 1602749 h 1602749"/>
                <a:gd name="connsiteX0-127" fmla="*/ 0 w 2094991"/>
                <a:gd name="connsiteY0-128" fmla="*/ 1602749 h 1602749"/>
                <a:gd name="connsiteX1-129" fmla="*/ 947203 w 2094991"/>
                <a:gd name="connsiteY1-130" fmla="*/ 28177 h 1602749"/>
                <a:gd name="connsiteX2-131" fmla="*/ 1931311 w 2094991"/>
                <a:gd name="connsiteY2-132" fmla="*/ 52780 h 1602749"/>
                <a:gd name="connsiteX3-133" fmla="*/ 2029722 w 2094991"/>
                <a:gd name="connsiteY3-134" fmla="*/ 134789 h 1602749"/>
                <a:gd name="connsiteX4-135" fmla="*/ 1029212 w 2094991"/>
                <a:gd name="connsiteY4-136" fmla="*/ 1594548 h 1602749"/>
                <a:gd name="connsiteX5-137" fmla="*/ 0 w 2094991"/>
                <a:gd name="connsiteY5-138" fmla="*/ 1602749 h 1602749"/>
                <a:gd name="connsiteX0-139" fmla="*/ 0 w 2029722"/>
                <a:gd name="connsiteY0-140" fmla="*/ 1574572 h 1574572"/>
                <a:gd name="connsiteX1-141" fmla="*/ 947203 w 2029722"/>
                <a:gd name="connsiteY1-142" fmla="*/ 0 h 1574572"/>
                <a:gd name="connsiteX2-143" fmla="*/ 1931311 w 2029722"/>
                <a:gd name="connsiteY2-144" fmla="*/ 24603 h 1574572"/>
                <a:gd name="connsiteX3-145" fmla="*/ 2029722 w 2029722"/>
                <a:gd name="connsiteY3-146" fmla="*/ 106612 h 1574572"/>
                <a:gd name="connsiteX4-147" fmla="*/ 1029212 w 2029722"/>
                <a:gd name="connsiteY4-148" fmla="*/ 1566371 h 1574572"/>
                <a:gd name="connsiteX5-149" fmla="*/ 0 w 2029722"/>
                <a:gd name="connsiteY5-150" fmla="*/ 1574572 h 1574572"/>
                <a:gd name="connsiteX0-151" fmla="*/ 0 w 2029722"/>
                <a:gd name="connsiteY0-152" fmla="*/ 1574572 h 1574572"/>
                <a:gd name="connsiteX1-153" fmla="*/ 947203 w 2029722"/>
                <a:gd name="connsiteY1-154" fmla="*/ 0 h 1574572"/>
                <a:gd name="connsiteX2-155" fmla="*/ 1931311 w 2029722"/>
                <a:gd name="connsiteY2-156" fmla="*/ 24603 h 1574572"/>
                <a:gd name="connsiteX3-157" fmla="*/ 2029722 w 2029722"/>
                <a:gd name="connsiteY3-158" fmla="*/ 106612 h 1574572"/>
                <a:gd name="connsiteX4-159" fmla="*/ 1029212 w 2029722"/>
                <a:gd name="connsiteY4-160" fmla="*/ 1566371 h 1574572"/>
                <a:gd name="connsiteX5-161" fmla="*/ 0 w 2029722"/>
                <a:gd name="connsiteY5-162" fmla="*/ 1574572 h 1574572"/>
                <a:gd name="connsiteX0-163" fmla="*/ 0 w 2026763"/>
                <a:gd name="connsiteY0-164" fmla="*/ 1574572 h 1574572"/>
                <a:gd name="connsiteX1-165" fmla="*/ 947203 w 2026763"/>
                <a:gd name="connsiteY1-166" fmla="*/ 0 h 1574572"/>
                <a:gd name="connsiteX2-167" fmla="*/ 1931311 w 2026763"/>
                <a:gd name="connsiteY2-168" fmla="*/ 24603 h 1574572"/>
                <a:gd name="connsiteX3-169" fmla="*/ 2026763 w 2026763"/>
                <a:gd name="connsiteY3-170" fmla="*/ 118448 h 1574572"/>
                <a:gd name="connsiteX4-171" fmla="*/ 1029212 w 2026763"/>
                <a:gd name="connsiteY4-172" fmla="*/ 1566371 h 1574572"/>
                <a:gd name="connsiteX5-173" fmla="*/ 0 w 2026763"/>
                <a:gd name="connsiteY5-174" fmla="*/ 1574572 h 1574572"/>
                <a:gd name="connsiteX0-175" fmla="*/ 0 w 2016965"/>
                <a:gd name="connsiteY0-176" fmla="*/ 1568040 h 1568040"/>
                <a:gd name="connsiteX1-177" fmla="*/ 937405 w 2016965"/>
                <a:gd name="connsiteY1-178" fmla="*/ 0 h 1568040"/>
                <a:gd name="connsiteX2-179" fmla="*/ 1921513 w 2016965"/>
                <a:gd name="connsiteY2-180" fmla="*/ 24603 h 1568040"/>
                <a:gd name="connsiteX3-181" fmla="*/ 2016965 w 2016965"/>
                <a:gd name="connsiteY3-182" fmla="*/ 118448 h 1568040"/>
                <a:gd name="connsiteX4-183" fmla="*/ 1019414 w 2016965"/>
                <a:gd name="connsiteY4-184" fmla="*/ 1566371 h 1568040"/>
                <a:gd name="connsiteX5-185" fmla="*/ 0 w 2016965"/>
                <a:gd name="connsiteY5-186" fmla="*/ 1568040 h 1568040"/>
                <a:gd name="connsiteX0-187" fmla="*/ 0 w 2016965"/>
                <a:gd name="connsiteY0-188" fmla="*/ 1550198 h 1550198"/>
                <a:gd name="connsiteX1-189" fmla="*/ 932945 w 2016965"/>
                <a:gd name="connsiteY1-190" fmla="*/ 0 h 1550198"/>
                <a:gd name="connsiteX2-191" fmla="*/ 1921513 w 2016965"/>
                <a:gd name="connsiteY2-192" fmla="*/ 6761 h 1550198"/>
                <a:gd name="connsiteX3-193" fmla="*/ 2016965 w 2016965"/>
                <a:gd name="connsiteY3-194" fmla="*/ 100606 h 1550198"/>
                <a:gd name="connsiteX4-195" fmla="*/ 1019414 w 2016965"/>
                <a:gd name="connsiteY4-196" fmla="*/ 1548529 h 1550198"/>
                <a:gd name="connsiteX5-197" fmla="*/ 0 w 2016965"/>
                <a:gd name="connsiteY5-198" fmla="*/ 1550198 h 15501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6965" h="1550198">
                  <a:moveTo>
                    <a:pt x="0" y="1550198"/>
                  </a:moveTo>
                  <a:cubicBezTo>
                    <a:pt x="656072" y="156046"/>
                    <a:pt x="633613" y="123013"/>
                    <a:pt x="932945" y="0"/>
                  </a:cubicBezTo>
                  <a:lnTo>
                    <a:pt x="1921513" y="6761"/>
                  </a:lnTo>
                  <a:cubicBezTo>
                    <a:pt x="1975726" y="34055"/>
                    <a:pt x="1988721" y="50814"/>
                    <a:pt x="2016965" y="100606"/>
                  </a:cubicBezTo>
                  <a:cubicBezTo>
                    <a:pt x="1738135" y="-198728"/>
                    <a:pt x="1269541" y="1097480"/>
                    <a:pt x="1019414" y="1548529"/>
                  </a:cubicBezTo>
                  <a:lnTo>
                    <a:pt x="0" y="1550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23" name="ïşliďè"/>
            <p:cNvSpPr/>
            <p:nvPr/>
          </p:nvSpPr>
          <p:spPr>
            <a:xfrm flipH="1" flipV="1">
              <a:off x="5723005" y="4046839"/>
              <a:ext cx="400043" cy="231755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-1" fmla="*/ 367678 w 370875"/>
                <a:gd name="connsiteY0-2" fmla="*/ 232793 h 232793"/>
                <a:gd name="connsiteX1-3" fmla="*/ 370875 w 370875"/>
                <a:gd name="connsiteY1-4" fmla="*/ 92116 h 232793"/>
                <a:gd name="connsiteX2-5" fmla="*/ 0 w 370875"/>
                <a:gd name="connsiteY2-6" fmla="*/ 226398 h 232793"/>
                <a:gd name="connsiteX3-7" fmla="*/ 367678 w 370875"/>
                <a:gd name="connsiteY3-8" fmla="*/ 232793 h 232793"/>
                <a:gd name="connsiteX0-9" fmla="*/ 367678 w 370875"/>
                <a:gd name="connsiteY0-10" fmla="*/ 233290 h 233290"/>
                <a:gd name="connsiteX1-11" fmla="*/ 370875 w 370875"/>
                <a:gd name="connsiteY1-12" fmla="*/ 92613 h 233290"/>
                <a:gd name="connsiteX2-13" fmla="*/ 0 w 370875"/>
                <a:gd name="connsiteY2-14" fmla="*/ 226895 h 233290"/>
                <a:gd name="connsiteX3-15" fmla="*/ 367678 w 370875"/>
                <a:gd name="connsiteY3-16" fmla="*/ 233290 h 233290"/>
                <a:gd name="connsiteX0-17" fmla="*/ 367678 w 370875"/>
                <a:gd name="connsiteY0-18" fmla="*/ 229170 h 229170"/>
                <a:gd name="connsiteX1-19" fmla="*/ 370875 w 370875"/>
                <a:gd name="connsiteY1-20" fmla="*/ 88493 h 229170"/>
                <a:gd name="connsiteX2-21" fmla="*/ 0 w 370875"/>
                <a:gd name="connsiteY2-22" fmla="*/ 222775 h 229170"/>
                <a:gd name="connsiteX3-23" fmla="*/ 367678 w 370875"/>
                <a:gd name="connsiteY3-24" fmla="*/ 229170 h 229170"/>
                <a:gd name="connsiteX0-25" fmla="*/ 386861 w 390058"/>
                <a:gd name="connsiteY0-26" fmla="*/ 227542 h 230739"/>
                <a:gd name="connsiteX1-27" fmla="*/ 390058 w 390058"/>
                <a:gd name="connsiteY1-28" fmla="*/ 86865 h 230739"/>
                <a:gd name="connsiteX2-29" fmla="*/ 0 w 390058"/>
                <a:gd name="connsiteY2-30" fmla="*/ 230739 h 230739"/>
                <a:gd name="connsiteX3-31" fmla="*/ 386861 w 390058"/>
                <a:gd name="connsiteY3-32" fmla="*/ 227542 h 230739"/>
                <a:gd name="connsiteX0-33" fmla="*/ 386861 w 390058"/>
                <a:gd name="connsiteY0-34" fmla="*/ 231640 h 234837"/>
                <a:gd name="connsiteX1-35" fmla="*/ 390058 w 390058"/>
                <a:gd name="connsiteY1-36" fmla="*/ 90963 h 234837"/>
                <a:gd name="connsiteX2-37" fmla="*/ 0 w 390058"/>
                <a:gd name="connsiteY2-38" fmla="*/ 234837 h 234837"/>
                <a:gd name="connsiteX3-39" fmla="*/ 386861 w 390058"/>
                <a:gd name="connsiteY3-40" fmla="*/ 231640 h 234837"/>
                <a:gd name="connsiteX0-41" fmla="*/ 386861 w 397219"/>
                <a:gd name="connsiteY0-42" fmla="*/ 231640 h 234837"/>
                <a:gd name="connsiteX1-43" fmla="*/ 390058 w 397219"/>
                <a:gd name="connsiteY1-44" fmla="*/ 90963 h 234837"/>
                <a:gd name="connsiteX2-45" fmla="*/ 0 w 397219"/>
                <a:gd name="connsiteY2-46" fmla="*/ 234837 h 234837"/>
                <a:gd name="connsiteX3-47" fmla="*/ 386861 w 397219"/>
                <a:gd name="connsiteY3-48" fmla="*/ 231640 h 234837"/>
                <a:gd name="connsiteX0-49" fmla="*/ 386861 w 401264"/>
                <a:gd name="connsiteY0-50" fmla="*/ 231640 h 234837"/>
                <a:gd name="connsiteX1-51" fmla="*/ 390058 w 401264"/>
                <a:gd name="connsiteY1-52" fmla="*/ 90963 h 234837"/>
                <a:gd name="connsiteX2-53" fmla="*/ 0 w 401264"/>
                <a:gd name="connsiteY2-54" fmla="*/ 234837 h 234837"/>
                <a:gd name="connsiteX3-55" fmla="*/ 386861 w 401264"/>
                <a:gd name="connsiteY3-56" fmla="*/ 231640 h 234837"/>
                <a:gd name="connsiteX0-57" fmla="*/ 386861 w 406990"/>
                <a:gd name="connsiteY0-58" fmla="*/ 231640 h 234837"/>
                <a:gd name="connsiteX1-59" fmla="*/ 390058 w 406990"/>
                <a:gd name="connsiteY1-60" fmla="*/ 90963 h 234837"/>
                <a:gd name="connsiteX2-61" fmla="*/ 0 w 406990"/>
                <a:gd name="connsiteY2-62" fmla="*/ 234837 h 234837"/>
                <a:gd name="connsiteX3-63" fmla="*/ 386861 w 406990"/>
                <a:gd name="connsiteY3-64" fmla="*/ 231640 h 234837"/>
                <a:gd name="connsiteX0-65" fmla="*/ 386861 w 400092"/>
                <a:gd name="connsiteY0-66" fmla="*/ 231640 h 234837"/>
                <a:gd name="connsiteX1-67" fmla="*/ 390058 w 400092"/>
                <a:gd name="connsiteY1-68" fmla="*/ 90963 h 234837"/>
                <a:gd name="connsiteX2-69" fmla="*/ 0 w 400092"/>
                <a:gd name="connsiteY2-70" fmla="*/ 234837 h 234837"/>
                <a:gd name="connsiteX3-71" fmla="*/ 386861 w 400092"/>
                <a:gd name="connsiteY3-72" fmla="*/ 231640 h 234837"/>
                <a:gd name="connsiteX0-73" fmla="*/ 386861 w 400092"/>
                <a:gd name="connsiteY0-74" fmla="*/ 231640 h 234837"/>
                <a:gd name="connsiteX1-75" fmla="*/ 390058 w 400092"/>
                <a:gd name="connsiteY1-76" fmla="*/ 90963 h 234837"/>
                <a:gd name="connsiteX2-77" fmla="*/ 0 w 400092"/>
                <a:gd name="connsiteY2-78" fmla="*/ 234837 h 234837"/>
                <a:gd name="connsiteX3-79" fmla="*/ 386861 w 400092"/>
                <a:gd name="connsiteY3-80" fmla="*/ 231640 h 234837"/>
                <a:gd name="connsiteX0-81" fmla="*/ 386861 w 400092"/>
                <a:gd name="connsiteY0-82" fmla="*/ 228587 h 231784"/>
                <a:gd name="connsiteX1-83" fmla="*/ 390058 w 400092"/>
                <a:gd name="connsiteY1-84" fmla="*/ 87910 h 231784"/>
                <a:gd name="connsiteX2-85" fmla="*/ 0 w 400092"/>
                <a:gd name="connsiteY2-86" fmla="*/ 231784 h 231784"/>
                <a:gd name="connsiteX3-87" fmla="*/ 386861 w 400092"/>
                <a:gd name="connsiteY3-88" fmla="*/ 228587 h 2317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62500" lnSpcReduction="20000"/>
            </a:bodyPr>
            <a:lstStyle/>
            <a:p>
              <a:pPr algn="ctr"/>
            </a:p>
          </p:txBody>
        </p:sp>
        <p:sp>
          <p:nvSpPr>
            <p:cNvPr id="25" name="ïṩ1ïḋe"/>
            <p:cNvSpPr/>
            <p:nvPr/>
          </p:nvSpPr>
          <p:spPr>
            <a:xfrm flipH="1" flipV="1">
              <a:off x="5743881" y="2780928"/>
              <a:ext cx="2023249" cy="1528591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-1" fmla="*/ 0 w 2029722"/>
                <a:gd name="connsiteY0-2" fmla="*/ 1574572 h 1574572"/>
                <a:gd name="connsiteX1-3" fmla="*/ 947203 w 2029722"/>
                <a:gd name="connsiteY1-4" fmla="*/ 0 h 1574572"/>
                <a:gd name="connsiteX2-5" fmla="*/ 1931311 w 2029722"/>
                <a:gd name="connsiteY2-6" fmla="*/ 24603 h 1574572"/>
                <a:gd name="connsiteX3-7" fmla="*/ 2029722 w 2029722"/>
                <a:gd name="connsiteY3-8" fmla="*/ 106612 h 1574572"/>
                <a:gd name="connsiteX4-9" fmla="*/ 1008710 w 2029722"/>
                <a:gd name="connsiteY4-10" fmla="*/ 1570472 h 1574572"/>
                <a:gd name="connsiteX5-11" fmla="*/ 0 w 2029722"/>
                <a:gd name="connsiteY5-12" fmla="*/ 1574572 h 1574572"/>
                <a:gd name="connsiteX0-13" fmla="*/ 0 w 2029722"/>
                <a:gd name="connsiteY0-14" fmla="*/ 1574572 h 1574572"/>
                <a:gd name="connsiteX1-15" fmla="*/ 947203 w 2029722"/>
                <a:gd name="connsiteY1-16" fmla="*/ 0 h 1574572"/>
                <a:gd name="connsiteX2-17" fmla="*/ 1931311 w 2029722"/>
                <a:gd name="connsiteY2-18" fmla="*/ 24603 h 1574572"/>
                <a:gd name="connsiteX3-19" fmla="*/ 2029722 w 2029722"/>
                <a:gd name="connsiteY3-20" fmla="*/ 106612 h 1574572"/>
                <a:gd name="connsiteX4-21" fmla="*/ 1008710 w 2029722"/>
                <a:gd name="connsiteY4-22" fmla="*/ 1570472 h 1574572"/>
                <a:gd name="connsiteX5-23" fmla="*/ 0 w 2029722"/>
                <a:gd name="connsiteY5-24" fmla="*/ 1574572 h 1574572"/>
                <a:gd name="connsiteX0-25" fmla="*/ 0 w 2029722"/>
                <a:gd name="connsiteY0-26" fmla="*/ 1574572 h 1574572"/>
                <a:gd name="connsiteX1-27" fmla="*/ 947203 w 2029722"/>
                <a:gd name="connsiteY1-28" fmla="*/ 0 h 1574572"/>
                <a:gd name="connsiteX2-29" fmla="*/ 1931311 w 2029722"/>
                <a:gd name="connsiteY2-30" fmla="*/ 24603 h 1574572"/>
                <a:gd name="connsiteX3-31" fmla="*/ 2029722 w 2029722"/>
                <a:gd name="connsiteY3-32" fmla="*/ 106612 h 1574572"/>
                <a:gd name="connsiteX4-33" fmla="*/ 1008710 w 2029722"/>
                <a:gd name="connsiteY4-34" fmla="*/ 1570472 h 1574572"/>
                <a:gd name="connsiteX5-35" fmla="*/ 0 w 2029722"/>
                <a:gd name="connsiteY5-36" fmla="*/ 1574572 h 1574572"/>
                <a:gd name="connsiteX0-37" fmla="*/ 0 w 2029722"/>
                <a:gd name="connsiteY0-38" fmla="*/ 1574572 h 1574572"/>
                <a:gd name="connsiteX1-39" fmla="*/ 947203 w 2029722"/>
                <a:gd name="connsiteY1-40" fmla="*/ 0 h 1574572"/>
                <a:gd name="connsiteX2-41" fmla="*/ 1931311 w 2029722"/>
                <a:gd name="connsiteY2-42" fmla="*/ 24603 h 1574572"/>
                <a:gd name="connsiteX3-43" fmla="*/ 2029722 w 2029722"/>
                <a:gd name="connsiteY3-44" fmla="*/ 106612 h 1574572"/>
                <a:gd name="connsiteX4-45" fmla="*/ 1008710 w 2029722"/>
                <a:gd name="connsiteY4-46" fmla="*/ 1570472 h 1574572"/>
                <a:gd name="connsiteX5-47" fmla="*/ 0 w 2029722"/>
                <a:gd name="connsiteY5-48" fmla="*/ 1574572 h 1574572"/>
                <a:gd name="connsiteX0-49" fmla="*/ 0 w 2029722"/>
                <a:gd name="connsiteY0-50" fmla="*/ 1574572 h 1574572"/>
                <a:gd name="connsiteX1-51" fmla="*/ 947203 w 2029722"/>
                <a:gd name="connsiteY1-52" fmla="*/ 0 h 1574572"/>
                <a:gd name="connsiteX2-53" fmla="*/ 1931311 w 2029722"/>
                <a:gd name="connsiteY2-54" fmla="*/ 24603 h 1574572"/>
                <a:gd name="connsiteX3-55" fmla="*/ 2029722 w 2029722"/>
                <a:gd name="connsiteY3-56" fmla="*/ 106612 h 1574572"/>
                <a:gd name="connsiteX4-57" fmla="*/ 1008710 w 2029722"/>
                <a:gd name="connsiteY4-58" fmla="*/ 1570472 h 1574572"/>
                <a:gd name="connsiteX5-59" fmla="*/ 0 w 2029722"/>
                <a:gd name="connsiteY5-60" fmla="*/ 1574572 h 1574572"/>
                <a:gd name="connsiteX0-61" fmla="*/ 0 w 2029722"/>
                <a:gd name="connsiteY0-62" fmla="*/ 1574572 h 1574572"/>
                <a:gd name="connsiteX1-63" fmla="*/ 947203 w 2029722"/>
                <a:gd name="connsiteY1-64" fmla="*/ 0 h 1574572"/>
                <a:gd name="connsiteX2-65" fmla="*/ 1931311 w 2029722"/>
                <a:gd name="connsiteY2-66" fmla="*/ 24603 h 1574572"/>
                <a:gd name="connsiteX3-67" fmla="*/ 2009219 w 2029722"/>
                <a:gd name="connsiteY3-68" fmla="*/ 57406 h 1574572"/>
                <a:gd name="connsiteX4-69" fmla="*/ 2029722 w 2029722"/>
                <a:gd name="connsiteY4-70" fmla="*/ 106612 h 1574572"/>
                <a:gd name="connsiteX5-71" fmla="*/ 1008710 w 2029722"/>
                <a:gd name="connsiteY5-72" fmla="*/ 1570472 h 1574572"/>
                <a:gd name="connsiteX6" fmla="*/ 0 w 2029722"/>
                <a:gd name="connsiteY6" fmla="*/ 1574572 h 1574572"/>
                <a:gd name="connsiteX0-73" fmla="*/ 0 w 2029722"/>
                <a:gd name="connsiteY0-74" fmla="*/ 1574572 h 1574572"/>
                <a:gd name="connsiteX1-75" fmla="*/ 947203 w 2029722"/>
                <a:gd name="connsiteY1-76" fmla="*/ 0 h 1574572"/>
                <a:gd name="connsiteX2-77" fmla="*/ 1931311 w 2029722"/>
                <a:gd name="connsiteY2-78" fmla="*/ 24603 h 1574572"/>
                <a:gd name="connsiteX3-79" fmla="*/ 2009219 w 2029722"/>
                <a:gd name="connsiteY3-80" fmla="*/ 57406 h 1574572"/>
                <a:gd name="connsiteX4-81" fmla="*/ 2029722 w 2029722"/>
                <a:gd name="connsiteY4-82" fmla="*/ 106612 h 1574572"/>
                <a:gd name="connsiteX5-83" fmla="*/ 1008710 w 2029722"/>
                <a:gd name="connsiteY5-84" fmla="*/ 1570472 h 1574572"/>
                <a:gd name="connsiteX6-85" fmla="*/ 0 w 2029722"/>
                <a:gd name="connsiteY6-86" fmla="*/ 1574572 h 1574572"/>
                <a:gd name="connsiteX0-87" fmla="*/ 0 w 2029722"/>
                <a:gd name="connsiteY0-88" fmla="*/ 1574572 h 1574572"/>
                <a:gd name="connsiteX1-89" fmla="*/ 947203 w 2029722"/>
                <a:gd name="connsiteY1-90" fmla="*/ 0 h 1574572"/>
                <a:gd name="connsiteX2-91" fmla="*/ 1931311 w 2029722"/>
                <a:gd name="connsiteY2-92" fmla="*/ 24603 h 1574572"/>
                <a:gd name="connsiteX3-93" fmla="*/ 2009219 w 2029722"/>
                <a:gd name="connsiteY3-94" fmla="*/ 57406 h 1574572"/>
                <a:gd name="connsiteX4-95" fmla="*/ 2029722 w 2029722"/>
                <a:gd name="connsiteY4-96" fmla="*/ 106612 h 1574572"/>
                <a:gd name="connsiteX5-97" fmla="*/ 1029212 w 2029722"/>
                <a:gd name="connsiteY5-98" fmla="*/ 1566371 h 1574572"/>
                <a:gd name="connsiteX6-99" fmla="*/ 0 w 2029722"/>
                <a:gd name="connsiteY6-100" fmla="*/ 1574572 h 1574572"/>
                <a:gd name="connsiteX0-101" fmla="*/ 0 w 2029722"/>
                <a:gd name="connsiteY0-102" fmla="*/ 1574572 h 1574572"/>
                <a:gd name="connsiteX1-103" fmla="*/ 947203 w 2029722"/>
                <a:gd name="connsiteY1-104" fmla="*/ 0 h 1574572"/>
                <a:gd name="connsiteX2-105" fmla="*/ 1931311 w 2029722"/>
                <a:gd name="connsiteY2-106" fmla="*/ 24603 h 1574572"/>
                <a:gd name="connsiteX3-107" fmla="*/ 2009219 w 2029722"/>
                <a:gd name="connsiteY3-108" fmla="*/ 57406 h 1574572"/>
                <a:gd name="connsiteX4-109" fmla="*/ 2029722 w 2029722"/>
                <a:gd name="connsiteY4-110" fmla="*/ 106612 h 1574572"/>
                <a:gd name="connsiteX5-111" fmla="*/ 1029212 w 2029722"/>
                <a:gd name="connsiteY5-112" fmla="*/ 1566371 h 1574572"/>
                <a:gd name="connsiteX6-113" fmla="*/ 0 w 2029722"/>
                <a:gd name="connsiteY6-114" fmla="*/ 1574572 h 1574572"/>
                <a:gd name="connsiteX0-115" fmla="*/ 0 w 2112234"/>
                <a:gd name="connsiteY0-116" fmla="*/ 1602749 h 1602749"/>
                <a:gd name="connsiteX1-117" fmla="*/ 947203 w 2112234"/>
                <a:gd name="connsiteY1-118" fmla="*/ 28177 h 1602749"/>
                <a:gd name="connsiteX2-119" fmla="*/ 1931311 w 2112234"/>
                <a:gd name="connsiteY2-120" fmla="*/ 52780 h 1602749"/>
                <a:gd name="connsiteX3-121" fmla="*/ 2029722 w 2112234"/>
                <a:gd name="connsiteY3-122" fmla="*/ 134789 h 1602749"/>
                <a:gd name="connsiteX4-123" fmla="*/ 1029212 w 2112234"/>
                <a:gd name="connsiteY4-124" fmla="*/ 1594548 h 1602749"/>
                <a:gd name="connsiteX5-125" fmla="*/ 0 w 2112234"/>
                <a:gd name="connsiteY5-126" fmla="*/ 1602749 h 1602749"/>
                <a:gd name="connsiteX0-127" fmla="*/ 0 w 2094991"/>
                <a:gd name="connsiteY0-128" fmla="*/ 1602749 h 1602749"/>
                <a:gd name="connsiteX1-129" fmla="*/ 947203 w 2094991"/>
                <a:gd name="connsiteY1-130" fmla="*/ 28177 h 1602749"/>
                <a:gd name="connsiteX2-131" fmla="*/ 1931311 w 2094991"/>
                <a:gd name="connsiteY2-132" fmla="*/ 52780 h 1602749"/>
                <a:gd name="connsiteX3-133" fmla="*/ 2029722 w 2094991"/>
                <a:gd name="connsiteY3-134" fmla="*/ 134789 h 1602749"/>
                <a:gd name="connsiteX4-135" fmla="*/ 1029212 w 2094991"/>
                <a:gd name="connsiteY4-136" fmla="*/ 1594548 h 1602749"/>
                <a:gd name="connsiteX5-137" fmla="*/ 0 w 2094991"/>
                <a:gd name="connsiteY5-138" fmla="*/ 1602749 h 1602749"/>
                <a:gd name="connsiteX0-139" fmla="*/ 0 w 2029722"/>
                <a:gd name="connsiteY0-140" fmla="*/ 1574572 h 1574572"/>
                <a:gd name="connsiteX1-141" fmla="*/ 947203 w 2029722"/>
                <a:gd name="connsiteY1-142" fmla="*/ 0 h 1574572"/>
                <a:gd name="connsiteX2-143" fmla="*/ 1931311 w 2029722"/>
                <a:gd name="connsiteY2-144" fmla="*/ 24603 h 1574572"/>
                <a:gd name="connsiteX3-145" fmla="*/ 2029722 w 2029722"/>
                <a:gd name="connsiteY3-146" fmla="*/ 106612 h 1574572"/>
                <a:gd name="connsiteX4-147" fmla="*/ 1029212 w 2029722"/>
                <a:gd name="connsiteY4-148" fmla="*/ 1566371 h 1574572"/>
                <a:gd name="connsiteX5-149" fmla="*/ 0 w 2029722"/>
                <a:gd name="connsiteY5-150" fmla="*/ 1574572 h 1574572"/>
                <a:gd name="connsiteX0-151" fmla="*/ 0 w 2029722"/>
                <a:gd name="connsiteY0-152" fmla="*/ 1574572 h 1574572"/>
                <a:gd name="connsiteX1-153" fmla="*/ 947203 w 2029722"/>
                <a:gd name="connsiteY1-154" fmla="*/ 0 h 1574572"/>
                <a:gd name="connsiteX2-155" fmla="*/ 1931311 w 2029722"/>
                <a:gd name="connsiteY2-156" fmla="*/ 24603 h 1574572"/>
                <a:gd name="connsiteX3-157" fmla="*/ 2029722 w 2029722"/>
                <a:gd name="connsiteY3-158" fmla="*/ 106612 h 1574572"/>
                <a:gd name="connsiteX4-159" fmla="*/ 1029212 w 2029722"/>
                <a:gd name="connsiteY4-160" fmla="*/ 1566371 h 1574572"/>
                <a:gd name="connsiteX5-161" fmla="*/ 0 w 2029722"/>
                <a:gd name="connsiteY5-162" fmla="*/ 1574572 h 1574572"/>
                <a:gd name="connsiteX0-163" fmla="*/ 0 w 2026763"/>
                <a:gd name="connsiteY0-164" fmla="*/ 1574572 h 1574572"/>
                <a:gd name="connsiteX1-165" fmla="*/ 947203 w 2026763"/>
                <a:gd name="connsiteY1-166" fmla="*/ 0 h 1574572"/>
                <a:gd name="connsiteX2-167" fmla="*/ 1931311 w 2026763"/>
                <a:gd name="connsiteY2-168" fmla="*/ 24603 h 1574572"/>
                <a:gd name="connsiteX3-169" fmla="*/ 2026763 w 2026763"/>
                <a:gd name="connsiteY3-170" fmla="*/ 118448 h 1574572"/>
                <a:gd name="connsiteX4-171" fmla="*/ 1029212 w 2026763"/>
                <a:gd name="connsiteY4-172" fmla="*/ 1566371 h 1574572"/>
                <a:gd name="connsiteX5-173" fmla="*/ 0 w 2026763"/>
                <a:gd name="connsiteY5-174" fmla="*/ 1574572 h 1574572"/>
                <a:gd name="connsiteX0-175" fmla="*/ 0 w 1994106"/>
                <a:gd name="connsiteY0-176" fmla="*/ 1564775 h 1566371"/>
                <a:gd name="connsiteX1-177" fmla="*/ 914546 w 1994106"/>
                <a:gd name="connsiteY1-178" fmla="*/ 0 h 1566371"/>
                <a:gd name="connsiteX2-179" fmla="*/ 1898654 w 1994106"/>
                <a:gd name="connsiteY2-180" fmla="*/ 24603 h 1566371"/>
                <a:gd name="connsiteX3-181" fmla="*/ 1994106 w 1994106"/>
                <a:gd name="connsiteY3-182" fmla="*/ 118448 h 1566371"/>
                <a:gd name="connsiteX4-183" fmla="*/ 996555 w 1994106"/>
                <a:gd name="connsiteY4-184" fmla="*/ 1566371 h 1566371"/>
                <a:gd name="connsiteX5-185" fmla="*/ 0 w 1994106"/>
                <a:gd name="connsiteY5-186" fmla="*/ 1564775 h 1566371"/>
                <a:gd name="connsiteX0-187" fmla="*/ 0 w 2010434"/>
                <a:gd name="connsiteY0-188" fmla="*/ 1564775 h 1566371"/>
                <a:gd name="connsiteX1-189" fmla="*/ 930874 w 2010434"/>
                <a:gd name="connsiteY1-190" fmla="*/ 0 h 1566371"/>
                <a:gd name="connsiteX2-191" fmla="*/ 1914982 w 2010434"/>
                <a:gd name="connsiteY2-192" fmla="*/ 24603 h 1566371"/>
                <a:gd name="connsiteX3-193" fmla="*/ 2010434 w 2010434"/>
                <a:gd name="connsiteY3-194" fmla="*/ 118448 h 1566371"/>
                <a:gd name="connsiteX4-195" fmla="*/ 1012883 w 2010434"/>
                <a:gd name="connsiteY4-196" fmla="*/ 1566371 h 1566371"/>
                <a:gd name="connsiteX5-197" fmla="*/ 0 w 2010434"/>
                <a:gd name="connsiteY5-198" fmla="*/ 1564775 h 1566371"/>
                <a:gd name="connsiteX0-199" fmla="*/ 0 w 2023497"/>
                <a:gd name="connsiteY0-200" fmla="*/ 1519055 h 1566371"/>
                <a:gd name="connsiteX1-201" fmla="*/ 943937 w 2023497"/>
                <a:gd name="connsiteY1-202" fmla="*/ 0 h 1566371"/>
                <a:gd name="connsiteX2-203" fmla="*/ 1928045 w 2023497"/>
                <a:gd name="connsiteY2-204" fmla="*/ 24603 h 1566371"/>
                <a:gd name="connsiteX3-205" fmla="*/ 2023497 w 2023497"/>
                <a:gd name="connsiteY3-206" fmla="*/ 118448 h 1566371"/>
                <a:gd name="connsiteX4-207" fmla="*/ 1025946 w 2023497"/>
                <a:gd name="connsiteY4-208" fmla="*/ 1566371 h 1566371"/>
                <a:gd name="connsiteX5-209" fmla="*/ 0 w 2023497"/>
                <a:gd name="connsiteY5-210" fmla="*/ 1519055 h 1566371"/>
                <a:gd name="connsiteX0-211" fmla="*/ 0 w 2023497"/>
                <a:gd name="connsiteY0-212" fmla="*/ 1519055 h 1519055"/>
                <a:gd name="connsiteX1-213" fmla="*/ 943937 w 2023497"/>
                <a:gd name="connsiteY1-214" fmla="*/ 0 h 1519055"/>
                <a:gd name="connsiteX2-215" fmla="*/ 1928045 w 2023497"/>
                <a:gd name="connsiteY2-216" fmla="*/ 24603 h 1519055"/>
                <a:gd name="connsiteX3-217" fmla="*/ 2023497 w 2023497"/>
                <a:gd name="connsiteY3-218" fmla="*/ 118448 h 1519055"/>
                <a:gd name="connsiteX4-219" fmla="*/ 1019415 w 2023497"/>
                <a:gd name="connsiteY4-220" fmla="*/ 1491259 h 1519055"/>
                <a:gd name="connsiteX5-221" fmla="*/ 0 w 2023497"/>
                <a:gd name="connsiteY5-222" fmla="*/ 1519055 h 1519055"/>
                <a:gd name="connsiteX0-223" fmla="*/ 0 w 2023497"/>
                <a:gd name="connsiteY0-224" fmla="*/ 1519055 h 1519055"/>
                <a:gd name="connsiteX1-225" fmla="*/ 943937 w 2023497"/>
                <a:gd name="connsiteY1-226" fmla="*/ 0 h 1519055"/>
                <a:gd name="connsiteX2-227" fmla="*/ 1928045 w 2023497"/>
                <a:gd name="connsiteY2-228" fmla="*/ 24603 h 1519055"/>
                <a:gd name="connsiteX3-229" fmla="*/ 2023497 w 2023497"/>
                <a:gd name="connsiteY3-230" fmla="*/ 118448 h 1519055"/>
                <a:gd name="connsiteX4-231" fmla="*/ 1019415 w 2023497"/>
                <a:gd name="connsiteY4-232" fmla="*/ 1504322 h 1519055"/>
                <a:gd name="connsiteX5-233" fmla="*/ 0 w 2023497"/>
                <a:gd name="connsiteY5-234" fmla="*/ 1519055 h 1519055"/>
                <a:gd name="connsiteX0-235" fmla="*/ 0 w 2023497"/>
                <a:gd name="connsiteY0-236" fmla="*/ 1519055 h 1519055"/>
                <a:gd name="connsiteX1-237" fmla="*/ 943937 w 2023497"/>
                <a:gd name="connsiteY1-238" fmla="*/ 0 h 1519055"/>
                <a:gd name="connsiteX2-239" fmla="*/ 1928045 w 2023497"/>
                <a:gd name="connsiteY2-240" fmla="*/ 24603 h 1519055"/>
                <a:gd name="connsiteX3-241" fmla="*/ 2023497 w 2023497"/>
                <a:gd name="connsiteY3-242" fmla="*/ 118448 h 1519055"/>
                <a:gd name="connsiteX4-243" fmla="*/ 1029212 w 2023497"/>
                <a:gd name="connsiteY4-244" fmla="*/ 1507588 h 1519055"/>
                <a:gd name="connsiteX5-245" fmla="*/ 0 w 2023497"/>
                <a:gd name="connsiteY5-246" fmla="*/ 1519055 h 1519055"/>
                <a:gd name="connsiteX0-247" fmla="*/ 0 w 2023497"/>
                <a:gd name="connsiteY0-248" fmla="*/ 1519055 h 1548476"/>
                <a:gd name="connsiteX1-249" fmla="*/ 943937 w 2023497"/>
                <a:gd name="connsiteY1-250" fmla="*/ 0 h 1548476"/>
                <a:gd name="connsiteX2-251" fmla="*/ 1928045 w 2023497"/>
                <a:gd name="connsiteY2-252" fmla="*/ 24603 h 1548476"/>
                <a:gd name="connsiteX3-253" fmla="*/ 2023497 w 2023497"/>
                <a:gd name="connsiteY3-254" fmla="*/ 118448 h 1548476"/>
                <a:gd name="connsiteX4-255" fmla="*/ 1025495 w 2023497"/>
                <a:gd name="connsiteY4-256" fmla="*/ 1548476 h 1548476"/>
                <a:gd name="connsiteX5-257" fmla="*/ 0 w 2023497"/>
                <a:gd name="connsiteY5-258" fmla="*/ 1519055 h 1548476"/>
                <a:gd name="connsiteX0-259" fmla="*/ 0 w 2023497"/>
                <a:gd name="connsiteY0-260" fmla="*/ 1537640 h 1548476"/>
                <a:gd name="connsiteX1-261" fmla="*/ 943937 w 2023497"/>
                <a:gd name="connsiteY1-262" fmla="*/ 0 h 1548476"/>
                <a:gd name="connsiteX2-263" fmla="*/ 1928045 w 2023497"/>
                <a:gd name="connsiteY2-264" fmla="*/ 24603 h 1548476"/>
                <a:gd name="connsiteX3-265" fmla="*/ 2023497 w 2023497"/>
                <a:gd name="connsiteY3-266" fmla="*/ 118448 h 1548476"/>
                <a:gd name="connsiteX4-267" fmla="*/ 1025495 w 2023497"/>
                <a:gd name="connsiteY4-268" fmla="*/ 1548476 h 1548476"/>
                <a:gd name="connsiteX5-269" fmla="*/ 0 w 2023497"/>
                <a:gd name="connsiteY5-270" fmla="*/ 1537640 h 1548476"/>
                <a:gd name="connsiteX0-271" fmla="*/ 0 w 2023497"/>
                <a:gd name="connsiteY0-272" fmla="*/ 1545841 h 1548476"/>
                <a:gd name="connsiteX1-273" fmla="*/ 943937 w 2023497"/>
                <a:gd name="connsiteY1-274" fmla="*/ 0 h 1548476"/>
                <a:gd name="connsiteX2-275" fmla="*/ 1928045 w 2023497"/>
                <a:gd name="connsiteY2-276" fmla="*/ 24603 h 1548476"/>
                <a:gd name="connsiteX3-277" fmla="*/ 2023497 w 2023497"/>
                <a:gd name="connsiteY3-278" fmla="*/ 118448 h 1548476"/>
                <a:gd name="connsiteX4-279" fmla="*/ 1025495 w 2023497"/>
                <a:gd name="connsiteY4-280" fmla="*/ 1548476 h 1548476"/>
                <a:gd name="connsiteX5-281" fmla="*/ 0 w 2023497"/>
                <a:gd name="connsiteY5-282" fmla="*/ 1545841 h 1548476"/>
                <a:gd name="connsiteX0-283" fmla="*/ 0 w 2023497"/>
                <a:gd name="connsiteY0-284" fmla="*/ 1545841 h 1560778"/>
                <a:gd name="connsiteX1-285" fmla="*/ 943937 w 2023497"/>
                <a:gd name="connsiteY1-286" fmla="*/ 0 h 1560778"/>
                <a:gd name="connsiteX2-287" fmla="*/ 1928045 w 2023497"/>
                <a:gd name="connsiteY2-288" fmla="*/ 24603 h 1560778"/>
                <a:gd name="connsiteX3-289" fmla="*/ 2023497 w 2023497"/>
                <a:gd name="connsiteY3-290" fmla="*/ 118448 h 1560778"/>
                <a:gd name="connsiteX4-291" fmla="*/ 1013194 w 2023497"/>
                <a:gd name="connsiteY4-292" fmla="*/ 1560778 h 1560778"/>
                <a:gd name="connsiteX5-293" fmla="*/ 0 w 2023497"/>
                <a:gd name="connsiteY5-294" fmla="*/ 1545841 h 1560778"/>
                <a:gd name="connsiteX0-295" fmla="*/ 0 w 2023497"/>
                <a:gd name="connsiteY0-296" fmla="*/ 1545841 h 1545841"/>
                <a:gd name="connsiteX1-297" fmla="*/ 943937 w 2023497"/>
                <a:gd name="connsiteY1-298" fmla="*/ 0 h 1545841"/>
                <a:gd name="connsiteX2-299" fmla="*/ 1928045 w 2023497"/>
                <a:gd name="connsiteY2-300" fmla="*/ 24603 h 1545841"/>
                <a:gd name="connsiteX3-301" fmla="*/ 2023497 w 2023497"/>
                <a:gd name="connsiteY3-302" fmla="*/ 118448 h 1545841"/>
                <a:gd name="connsiteX4-303" fmla="*/ 1013194 w 2023497"/>
                <a:gd name="connsiteY4-304" fmla="*/ 1544377 h 1545841"/>
                <a:gd name="connsiteX5-305" fmla="*/ 0 w 2023497"/>
                <a:gd name="connsiteY5-306" fmla="*/ 1545841 h 1545841"/>
                <a:gd name="connsiteX0-307" fmla="*/ 0 w 2023497"/>
                <a:gd name="connsiteY0-308" fmla="*/ 1545841 h 1552578"/>
                <a:gd name="connsiteX1-309" fmla="*/ 943937 w 2023497"/>
                <a:gd name="connsiteY1-310" fmla="*/ 0 h 1552578"/>
                <a:gd name="connsiteX2-311" fmla="*/ 1928045 w 2023497"/>
                <a:gd name="connsiteY2-312" fmla="*/ 24603 h 1552578"/>
                <a:gd name="connsiteX3-313" fmla="*/ 2023497 w 2023497"/>
                <a:gd name="connsiteY3-314" fmla="*/ 118448 h 1552578"/>
                <a:gd name="connsiteX4-315" fmla="*/ 1009093 w 2023497"/>
                <a:gd name="connsiteY4-316" fmla="*/ 1552578 h 1552578"/>
                <a:gd name="connsiteX5-317" fmla="*/ 0 w 2023497"/>
                <a:gd name="connsiteY5-318" fmla="*/ 1545841 h 1552578"/>
                <a:gd name="connsiteX0-319" fmla="*/ 0 w 2023497"/>
                <a:gd name="connsiteY0-320" fmla="*/ 1522046 h 1528783"/>
                <a:gd name="connsiteX1-321" fmla="*/ 930340 w 2023497"/>
                <a:gd name="connsiteY1-322" fmla="*/ 0 h 1528783"/>
                <a:gd name="connsiteX2-323" fmla="*/ 1928045 w 2023497"/>
                <a:gd name="connsiteY2-324" fmla="*/ 808 h 1528783"/>
                <a:gd name="connsiteX3-325" fmla="*/ 2023497 w 2023497"/>
                <a:gd name="connsiteY3-326" fmla="*/ 94653 h 1528783"/>
                <a:gd name="connsiteX4-327" fmla="*/ 1009093 w 2023497"/>
                <a:gd name="connsiteY4-328" fmla="*/ 1528783 h 1528783"/>
                <a:gd name="connsiteX5-329" fmla="*/ 0 w 2023497"/>
                <a:gd name="connsiteY5-330" fmla="*/ 1522046 h 15287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23497" h="1528783">
                  <a:moveTo>
                    <a:pt x="0" y="1522046"/>
                  </a:moveTo>
                  <a:cubicBezTo>
                    <a:pt x="656072" y="127894"/>
                    <a:pt x="631008" y="123013"/>
                    <a:pt x="930340" y="0"/>
                  </a:cubicBezTo>
                  <a:lnTo>
                    <a:pt x="1928045" y="808"/>
                  </a:lnTo>
                  <a:cubicBezTo>
                    <a:pt x="1982258" y="28102"/>
                    <a:pt x="1995253" y="44861"/>
                    <a:pt x="2023497" y="94653"/>
                  </a:cubicBezTo>
                  <a:cubicBezTo>
                    <a:pt x="1744667" y="-204681"/>
                    <a:pt x="1259220" y="1077734"/>
                    <a:pt x="1009093" y="1528783"/>
                  </a:cubicBezTo>
                  <a:lnTo>
                    <a:pt x="0" y="15220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 dirty="0"/>
            </a:p>
          </p:txBody>
        </p:sp>
        <p:sp>
          <p:nvSpPr>
            <p:cNvPr id="28" name="íslidè"/>
            <p:cNvSpPr/>
            <p:nvPr/>
          </p:nvSpPr>
          <p:spPr>
            <a:xfrm>
              <a:off x="5236287" y="3234874"/>
              <a:ext cx="301356" cy="217469"/>
            </a:xfrm>
            <a:custGeom>
              <a:avLst/>
              <a:gdLst>
                <a:gd name="connsiteX0" fmla="*/ 91000 w 605879"/>
                <a:gd name="connsiteY0" fmla="*/ 173662 h 437224"/>
                <a:gd name="connsiteX1" fmla="*/ 331193 w 605879"/>
                <a:gd name="connsiteY1" fmla="*/ 173662 h 437224"/>
                <a:gd name="connsiteX2" fmla="*/ 342454 w 605879"/>
                <a:gd name="connsiteY2" fmla="*/ 184882 h 437224"/>
                <a:gd name="connsiteX3" fmla="*/ 331193 w 605879"/>
                <a:gd name="connsiteY3" fmla="*/ 196102 h 437224"/>
                <a:gd name="connsiteX4" fmla="*/ 91000 w 605879"/>
                <a:gd name="connsiteY4" fmla="*/ 196102 h 437224"/>
                <a:gd name="connsiteX5" fmla="*/ 79739 w 605879"/>
                <a:gd name="connsiteY5" fmla="*/ 184882 h 437224"/>
                <a:gd name="connsiteX6" fmla="*/ 91000 w 605879"/>
                <a:gd name="connsiteY6" fmla="*/ 173662 h 437224"/>
                <a:gd name="connsiteX7" fmla="*/ 421630 w 605879"/>
                <a:gd name="connsiteY7" fmla="*/ 131441 h 437224"/>
                <a:gd name="connsiteX8" fmla="*/ 423552 w 605879"/>
                <a:gd name="connsiteY8" fmla="*/ 152274 h 437224"/>
                <a:gd name="connsiteX9" fmla="*/ 275961 w 605879"/>
                <a:gd name="connsiteY9" fmla="*/ 300986 h 437224"/>
                <a:gd name="connsiteX10" fmla="*/ 408175 w 605879"/>
                <a:gd name="connsiteY10" fmla="*/ 358277 h 437224"/>
                <a:gd name="connsiteX11" fmla="*/ 418060 w 605879"/>
                <a:gd name="connsiteY11" fmla="*/ 365267 h 437224"/>
                <a:gd name="connsiteX12" fmla="*/ 488218 w 605879"/>
                <a:gd name="connsiteY12" fmla="*/ 410360 h 437224"/>
                <a:gd name="connsiteX13" fmla="*/ 474214 w 605879"/>
                <a:gd name="connsiteY13" fmla="*/ 363348 h 437224"/>
                <a:gd name="connsiteX14" fmla="*/ 482039 w 605879"/>
                <a:gd name="connsiteY14" fmla="*/ 349916 h 437224"/>
                <a:gd name="connsiteX15" fmla="*/ 583363 w 605879"/>
                <a:gd name="connsiteY15" fmla="*/ 244928 h 437224"/>
                <a:gd name="connsiteX16" fmla="*/ 421630 w 605879"/>
                <a:gd name="connsiteY16" fmla="*/ 131441 h 437224"/>
                <a:gd name="connsiteX17" fmla="*/ 75898 w 605879"/>
                <a:gd name="connsiteY17" fmla="*/ 120173 h 437224"/>
                <a:gd name="connsiteX18" fmla="*/ 340509 w 605879"/>
                <a:gd name="connsiteY18" fmla="*/ 120173 h 437224"/>
                <a:gd name="connsiteX19" fmla="*/ 351769 w 605879"/>
                <a:gd name="connsiteY19" fmla="*/ 131428 h 437224"/>
                <a:gd name="connsiteX20" fmla="*/ 340509 w 605879"/>
                <a:gd name="connsiteY20" fmla="*/ 142683 h 437224"/>
                <a:gd name="connsiteX21" fmla="*/ 75898 w 605879"/>
                <a:gd name="connsiteY21" fmla="*/ 142683 h 437224"/>
                <a:gd name="connsiteX22" fmla="*/ 64638 w 605879"/>
                <a:gd name="connsiteY22" fmla="*/ 131428 h 437224"/>
                <a:gd name="connsiteX23" fmla="*/ 75898 w 605879"/>
                <a:gd name="connsiteY23" fmla="*/ 120173 h 437224"/>
                <a:gd name="connsiteX24" fmla="*/ 210609 w 605879"/>
                <a:gd name="connsiteY24" fmla="*/ 22478 h 437224"/>
                <a:gd name="connsiteX25" fmla="*/ 22516 w 605879"/>
                <a:gd name="connsiteY25" fmla="*/ 153508 h 437224"/>
                <a:gd name="connsiteX26" fmla="*/ 139216 w 605879"/>
                <a:gd name="connsiteY26" fmla="*/ 274807 h 437224"/>
                <a:gd name="connsiteX27" fmla="*/ 147042 w 605879"/>
                <a:gd name="connsiteY27" fmla="*/ 288102 h 437224"/>
                <a:gd name="connsiteX28" fmla="*/ 130017 w 605879"/>
                <a:gd name="connsiteY28" fmla="*/ 344297 h 437224"/>
                <a:gd name="connsiteX29" fmla="*/ 214041 w 605879"/>
                <a:gd name="connsiteY29" fmla="*/ 291254 h 437224"/>
                <a:gd name="connsiteX30" fmla="*/ 223927 w 605879"/>
                <a:gd name="connsiteY30" fmla="*/ 284264 h 437224"/>
                <a:gd name="connsiteX31" fmla="*/ 398839 w 605879"/>
                <a:gd name="connsiteY31" fmla="*/ 152960 h 437224"/>
                <a:gd name="connsiteX32" fmla="*/ 369596 w 605879"/>
                <a:gd name="connsiteY32" fmla="*/ 80592 h 437224"/>
                <a:gd name="connsiteX33" fmla="*/ 210609 w 605879"/>
                <a:gd name="connsiteY33" fmla="*/ 22478 h 437224"/>
                <a:gd name="connsiteX34" fmla="*/ 210609 w 605879"/>
                <a:gd name="connsiteY34" fmla="*/ 0 h 437224"/>
                <a:gd name="connsiteX35" fmla="*/ 385796 w 605879"/>
                <a:gd name="connsiteY35" fmla="*/ 64967 h 437224"/>
                <a:gd name="connsiteX36" fmla="*/ 414079 w 605879"/>
                <a:gd name="connsiteY36" fmla="*/ 109100 h 437224"/>
                <a:gd name="connsiteX37" fmla="*/ 419845 w 605879"/>
                <a:gd name="connsiteY37" fmla="*/ 108963 h 437224"/>
                <a:gd name="connsiteX38" fmla="*/ 605879 w 605879"/>
                <a:gd name="connsiteY38" fmla="*/ 244928 h 437224"/>
                <a:gd name="connsiteX39" fmla="*/ 498515 w 605879"/>
                <a:gd name="connsiteY39" fmla="*/ 368420 h 437224"/>
                <a:gd name="connsiteX40" fmla="*/ 516088 w 605879"/>
                <a:gd name="connsiteY40" fmla="*/ 414609 h 437224"/>
                <a:gd name="connsiteX41" fmla="*/ 522953 w 605879"/>
                <a:gd name="connsiteY41" fmla="*/ 428178 h 437224"/>
                <a:gd name="connsiteX42" fmla="*/ 510185 w 605879"/>
                <a:gd name="connsiteY42" fmla="*/ 437224 h 437224"/>
                <a:gd name="connsiteX43" fmla="*/ 400487 w 605879"/>
                <a:gd name="connsiteY43" fmla="*/ 380344 h 437224"/>
                <a:gd name="connsiteX44" fmla="*/ 250836 w 605879"/>
                <a:gd name="connsiteY44" fmla="*/ 304275 h 437224"/>
                <a:gd name="connsiteX45" fmla="*/ 231752 w 605879"/>
                <a:gd name="connsiteY45" fmla="*/ 306331 h 437224"/>
                <a:gd name="connsiteX46" fmla="*/ 107639 w 605879"/>
                <a:gd name="connsiteY46" fmla="*/ 371161 h 437224"/>
                <a:gd name="connsiteX47" fmla="*/ 94596 w 605879"/>
                <a:gd name="connsiteY47" fmla="*/ 361978 h 437224"/>
                <a:gd name="connsiteX48" fmla="*/ 102009 w 605879"/>
                <a:gd name="connsiteY48" fmla="*/ 348135 h 437224"/>
                <a:gd name="connsiteX49" fmla="*/ 122741 w 605879"/>
                <a:gd name="connsiteY49" fmla="*/ 293173 h 437224"/>
                <a:gd name="connsiteX50" fmla="*/ 0 w 605879"/>
                <a:gd name="connsiteY50" fmla="*/ 153508 h 437224"/>
                <a:gd name="connsiteX51" fmla="*/ 210609 w 605879"/>
                <a:gd name="connsiteY51" fmla="*/ 0 h 43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5879" h="437224">
                  <a:moveTo>
                    <a:pt x="91000" y="173662"/>
                  </a:moveTo>
                  <a:lnTo>
                    <a:pt x="331193" y="173662"/>
                  </a:lnTo>
                  <a:cubicBezTo>
                    <a:pt x="337373" y="173662"/>
                    <a:pt x="342454" y="178725"/>
                    <a:pt x="342454" y="184882"/>
                  </a:cubicBezTo>
                  <a:cubicBezTo>
                    <a:pt x="342454" y="191040"/>
                    <a:pt x="337373" y="196102"/>
                    <a:pt x="331193" y="196102"/>
                  </a:cubicBezTo>
                  <a:lnTo>
                    <a:pt x="91000" y="196102"/>
                  </a:lnTo>
                  <a:cubicBezTo>
                    <a:pt x="84683" y="196102"/>
                    <a:pt x="79739" y="191040"/>
                    <a:pt x="79739" y="184882"/>
                  </a:cubicBezTo>
                  <a:cubicBezTo>
                    <a:pt x="79739" y="178725"/>
                    <a:pt x="84683" y="173662"/>
                    <a:pt x="91000" y="173662"/>
                  </a:cubicBezTo>
                  <a:close/>
                  <a:moveTo>
                    <a:pt x="421630" y="131441"/>
                  </a:moveTo>
                  <a:cubicBezTo>
                    <a:pt x="423003" y="138294"/>
                    <a:pt x="423552" y="145284"/>
                    <a:pt x="423552" y="152274"/>
                  </a:cubicBezTo>
                  <a:cubicBezTo>
                    <a:pt x="423552" y="220668"/>
                    <a:pt x="362456" y="281249"/>
                    <a:pt x="275961" y="300986"/>
                  </a:cubicBezTo>
                  <a:cubicBezTo>
                    <a:pt x="302047" y="334017"/>
                    <a:pt x="350924" y="355536"/>
                    <a:pt x="408175" y="358277"/>
                  </a:cubicBezTo>
                  <a:cubicBezTo>
                    <a:pt x="412569" y="358551"/>
                    <a:pt x="416413" y="361293"/>
                    <a:pt x="418060" y="365267"/>
                  </a:cubicBezTo>
                  <a:cubicBezTo>
                    <a:pt x="427259" y="388019"/>
                    <a:pt x="463505" y="403370"/>
                    <a:pt x="488218" y="410360"/>
                  </a:cubicBezTo>
                  <a:cubicBezTo>
                    <a:pt x="483962" y="399944"/>
                    <a:pt x="479156" y="385004"/>
                    <a:pt x="474214" y="363348"/>
                  </a:cubicBezTo>
                  <a:cubicBezTo>
                    <a:pt x="472841" y="357455"/>
                    <a:pt x="476273" y="351698"/>
                    <a:pt x="482039" y="349916"/>
                  </a:cubicBezTo>
                  <a:cubicBezTo>
                    <a:pt x="543685" y="332236"/>
                    <a:pt x="583500" y="290980"/>
                    <a:pt x="583363" y="244928"/>
                  </a:cubicBezTo>
                  <a:cubicBezTo>
                    <a:pt x="583363" y="182839"/>
                    <a:pt x="511009" y="132126"/>
                    <a:pt x="421630" y="131441"/>
                  </a:cubicBezTo>
                  <a:close/>
                  <a:moveTo>
                    <a:pt x="75898" y="120173"/>
                  </a:moveTo>
                  <a:lnTo>
                    <a:pt x="340509" y="120173"/>
                  </a:lnTo>
                  <a:cubicBezTo>
                    <a:pt x="346826" y="120173"/>
                    <a:pt x="351769" y="125114"/>
                    <a:pt x="351769" y="131428"/>
                  </a:cubicBezTo>
                  <a:cubicBezTo>
                    <a:pt x="351769" y="137604"/>
                    <a:pt x="346826" y="142683"/>
                    <a:pt x="340509" y="142683"/>
                  </a:cubicBezTo>
                  <a:lnTo>
                    <a:pt x="75898" y="142683"/>
                  </a:lnTo>
                  <a:cubicBezTo>
                    <a:pt x="69719" y="142683"/>
                    <a:pt x="64638" y="137604"/>
                    <a:pt x="64638" y="131428"/>
                  </a:cubicBezTo>
                  <a:cubicBezTo>
                    <a:pt x="64638" y="125114"/>
                    <a:pt x="69719" y="120173"/>
                    <a:pt x="75898" y="120173"/>
                  </a:cubicBezTo>
                  <a:close/>
                  <a:moveTo>
                    <a:pt x="210609" y="22478"/>
                  </a:moveTo>
                  <a:cubicBezTo>
                    <a:pt x="106952" y="22478"/>
                    <a:pt x="22516" y="81277"/>
                    <a:pt x="22516" y="153508"/>
                  </a:cubicBezTo>
                  <a:cubicBezTo>
                    <a:pt x="22516" y="206688"/>
                    <a:pt x="68372" y="254385"/>
                    <a:pt x="139216" y="274807"/>
                  </a:cubicBezTo>
                  <a:cubicBezTo>
                    <a:pt x="144983" y="276452"/>
                    <a:pt x="148415" y="282208"/>
                    <a:pt x="147042" y="288102"/>
                  </a:cubicBezTo>
                  <a:cubicBezTo>
                    <a:pt x="140864" y="314966"/>
                    <a:pt x="135097" y="332647"/>
                    <a:pt x="130017" y="344297"/>
                  </a:cubicBezTo>
                  <a:cubicBezTo>
                    <a:pt x="158437" y="336622"/>
                    <a:pt x="203058" y="318667"/>
                    <a:pt x="214041" y="291254"/>
                  </a:cubicBezTo>
                  <a:cubicBezTo>
                    <a:pt x="215689" y="287280"/>
                    <a:pt x="219533" y="284538"/>
                    <a:pt x="223927" y="284264"/>
                  </a:cubicBezTo>
                  <a:cubicBezTo>
                    <a:pt x="320170" y="279604"/>
                    <a:pt x="395407" y="223135"/>
                    <a:pt x="398839" y="152960"/>
                  </a:cubicBezTo>
                  <a:cubicBezTo>
                    <a:pt x="400075" y="126918"/>
                    <a:pt x="389915" y="101836"/>
                    <a:pt x="369596" y="80592"/>
                  </a:cubicBezTo>
                  <a:cubicBezTo>
                    <a:pt x="334860" y="44133"/>
                    <a:pt x="275412" y="22478"/>
                    <a:pt x="210609" y="22478"/>
                  </a:cubicBezTo>
                  <a:close/>
                  <a:moveTo>
                    <a:pt x="210609" y="0"/>
                  </a:moveTo>
                  <a:cubicBezTo>
                    <a:pt x="281453" y="0"/>
                    <a:pt x="346942" y="24260"/>
                    <a:pt x="385796" y="64967"/>
                  </a:cubicBezTo>
                  <a:cubicBezTo>
                    <a:pt x="398702" y="78536"/>
                    <a:pt x="408175" y="93338"/>
                    <a:pt x="414079" y="109100"/>
                  </a:cubicBezTo>
                  <a:cubicBezTo>
                    <a:pt x="416001" y="108963"/>
                    <a:pt x="417923" y="108963"/>
                    <a:pt x="419845" y="108963"/>
                  </a:cubicBezTo>
                  <a:cubicBezTo>
                    <a:pt x="522404" y="108963"/>
                    <a:pt x="606016" y="169955"/>
                    <a:pt x="605879" y="244928"/>
                  </a:cubicBezTo>
                  <a:cubicBezTo>
                    <a:pt x="605879" y="298519"/>
                    <a:pt x="564141" y="346079"/>
                    <a:pt x="498515" y="368420"/>
                  </a:cubicBezTo>
                  <a:cubicBezTo>
                    <a:pt x="506066" y="398025"/>
                    <a:pt x="512931" y="412279"/>
                    <a:pt x="516088" y="414609"/>
                  </a:cubicBezTo>
                  <a:cubicBezTo>
                    <a:pt x="524601" y="418858"/>
                    <a:pt x="523228" y="426671"/>
                    <a:pt x="522953" y="428178"/>
                  </a:cubicBezTo>
                  <a:cubicBezTo>
                    <a:pt x="522541" y="429686"/>
                    <a:pt x="520207" y="437224"/>
                    <a:pt x="510185" y="437224"/>
                  </a:cubicBezTo>
                  <a:cubicBezTo>
                    <a:pt x="497828" y="437224"/>
                    <a:pt x="423689" y="421325"/>
                    <a:pt x="400487" y="380344"/>
                  </a:cubicBezTo>
                  <a:cubicBezTo>
                    <a:pt x="333899" y="375410"/>
                    <a:pt x="277746" y="346764"/>
                    <a:pt x="250836" y="304275"/>
                  </a:cubicBezTo>
                  <a:cubicBezTo>
                    <a:pt x="244521" y="305098"/>
                    <a:pt x="238205" y="305783"/>
                    <a:pt x="231752" y="306331"/>
                  </a:cubicBezTo>
                  <a:cubicBezTo>
                    <a:pt x="206216" y="353069"/>
                    <a:pt x="121643" y="371161"/>
                    <a:pt x="107639" y="371161"/>
                  </a:cubicBezTo>
                  <a:cubicBezTo>
                    <a:pt x="97616" y="371161"/>
                    <a:pt x="95145" y="364171"/>
                    <a:pt x="94596" y="361978"/>
                  </a:cubicBezTo>
                  <a:cubicBezTo>
                    <a:pt x="94184" y="360470"/>
                    <a:pt x="92948" y="352658"/>
                    <a:pt x="102009" y="348135"/>
                  </a:cubicBezTo>
                  <a:cubicBezTo>
                    <a:pt x="105030" y="345942"/>
                    <a:pt x="113130" y="331550"/>
                    <a:pt x="122741" y="293173"/>
                  </a:cubicBezTo>
                  <a:cubicBezTo>
                    <a:pt x="47778" y="268228"/>
                    <a:pt x="0" y="214226"/>
                    <a:pt x="0" y="153508"/>
                  </a:cubicBezTo>
                  <a:cubicBezTo>
                    <a:pt x="0" y="68804"/>
                    <a:pt x="94458" y="0"/>
                    <a:pt x="210609" y="0"/>
                  </a:cubicBez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55000" lnSpcReduction="20000"/>
            </a:bodyPr>
            <a:lstStyle/>
            <a:p>
              <a:pPr algn="ctr"/>
            </a:p>
          </p:txBody>
        </p:sp>
        <p:sp>
          <p:nvSpPr>
            <p:cNvPr id="30" name="isḻiḋè"/>
            <p:cNvSpPr txBox="1"/>
            <p:nvPr/>
          </p:nvSpPr>
          <p:spPr>
            <a:xfrm>
              <a:off x="4929765" y="3514960"/>
              <a:ext cx="914400" cy="410394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 fontScale="97500"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难点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iṣľîdè"/>
            <p:cNvSpPr/>
            <p:nvPr/>
          </p:nvSpPr>
          <p:spPr>
            <a:xfrm>
              <a:off x="6763326" y="3214001"/>
              <a:ext cx="301356" cy="300960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 fontScale="85000" lnSpcReduction="10000"/>
            </a:bodyPr>
            <a:lstStyle/>
            <a:p>
              <a:pPr algn="ctr"/>
            </a:p>
          </p:txBody>
        </p:sp>
        <p:sp>
          <p:nvSpPr>
            <p:cNvPr id="32" name="ïšļïḑè"/>
            <p:cNvSpPr txBox="1"/>
            <p:nvPr/>
          </p:nvSpPr>
          <p:spPr>
            <a:xfrm>
              <a:off x="6456804" y="3535833"/>
              <a:ext cx="914400" cy="410394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 fontScale="97500"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需求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ïṡlïḋe"/>
            <p:cNvSpPr/>
            <p:nvPr/>
          </p:nvSpPr>
          <p:spPr bwMode="auto">
            <a:xfrm>
              <a:off x="1199456" y="1692142"/>
              <a:ext cx="4192270" cy="803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00" dirty="0"/>
                <a:t>硬件</a:t>
              </a:r>
              <a:r>
                <a:rPr lang="en-US" altLang="zh-CN" sz="1000" dirty="0"/>
                <a:t>资产：传统PC、手机、打印机、IP电话、摄像头、考勤机、ATM...</a:t>
              </a:r>
              <a:endParaRPr lang="en-US" altLang="zh-CN" sz="1000" dirty="0"/>
            </a:p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00" dirty="0"/>
                <a:t>软件资产：操作系统、中间件、数据库</a:t>
              </a:r>
              <a:r>
                <a:rPr lang="en-US" altLang="zh-CN" sz="1000" dirty="0"/>
                <a:t>...</a:t>
              </a:r>
              <a:endParaRPr lang="en-US" altLang="zh-CN" sz="1000" dirty="0"/>
            </a:p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dirty="0">
                  <a:sym typeface="+mn-ea"/>
                </a:rPr>
                <a:t>非IP资产：显示器</a:t>
              </a:r>
              <a:r>
                <a:rPr lang="zh-CN" altLang="en-US" sz="1000" dirty="0">
                  <a:sym typeface="+mn-ea"/>
                </a:rPr>
                <a:t>、投影仪</a:t>
              </a:r>
              <a:r>
                <a:rPr lang="en-US" altLang="zh-CN" sz="1000" dirty="0">
                  <a:sym typeface="+mn-ea"/>
                </a:rPr>
                <a:t>...</a:t>
              </a:r>
              <a:endParaRPr lang="en-US" altLang="zh-CN" sz="1000" dirty="0"/>
            </a:p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en-US" altLang="zh-CN" sz="1000" dirty="0"/>
            </a:p>
          </p:txBody>
        </p:sp>
        <p:sp>
          <p:nvSpPr>
            <p:cNvPr id="34" name="íṧḻïďè"/>
            <p:cNvSpPr txBox="1"/>
            <p:nvPr/>
          </p:nvSpPr>
          <p:spPr bwMode="auto">
            <a:xfrm>
              <a:off x="1199456" y="1297172"/>
              <a:ext cx="2195910" cy="394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 fontScale="97500"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5B9BD5"/>
                  </a:solidFill>
                </a:rPr>
                <a:t>资产</a:t>
              </a:r>
              <a:r>
                <a:rPr lang="zh-CN" altLang="en-US" sz="2000" b="1" dirty="0">
                  <a:solidFill>
                    <a:schemeClr val="accent2"/>
                  </a:solidFill>
                </a:rPr>
                <a:t>类型</a:t>
              </a:r>
              <a:r>
                <a:rPr lang="zh-CN" altLang="en-US" sz="2000" b="1" dirty="0">
                  <a:solidFill>
                    <a:srgbClr val="5B9BD5"/>
                  </a:solidFill>
                </a:rPr>
                <a:t>泛在化</a:t>
              </a:r>
              <a:endParaRPr lang="zh-CN" altLang="en-US" sz="2000" b="1" dirty="0">
                <a:solidFill>
                  <a:srgbClr val="5B9BD5"/>
                </a:solidFill>
              </a:endParaRPr>
            </a:p>
          </p:txBody>
        </p:sp>
        <p:sp>
          <p:nvSpPr>
            <p:cNvPr id="35" name="îṡlíḍe"/>
            <p:cNvSpPr/>
            <p:nvPr/>
          </p:nvSpPr>
          <p:spPr bwMode="auto">
            <a:xfrm>
              <a:off x="1199456" y="2946902"/>
              <a:ext cx="3474085" cy="557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dirty="0"/>
                <a:t>设备类型、设备品牌及型号、操作系统、系统软件、企业应用、资产状态、安全属性、安全状态、供应链</a:t>
              </a:r>
              <a:endParaRPr lang="en-US" altLang="zh-CN" sz="1000" dirty="0"/>
            </a:p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en-US" altLang="zh-CN" sz="1000" dirty="0"/>
            </a:p>
          </p:txBody>
        </p:sp>
        <p:sp>
          <p:nvSpPr>
            <p:cNvPr id="36" name="îṣḷîḑe"/>
            <p:cNvSpPr txBox="1"/>
            <p:nvPr/>
          </p:nvSpPr>
          <p:spPr bwMode="auto">
            <a:xfrm>
              <a:off x="1199456" y="2551856"/>
              <a:ext cx="2195910" cy="394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 fontScale="97500"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5B9BD5"/>
                  </a:solidFill>
                </a:rPr>
                <a:t>资产</a:t>
              </a:r>
              <a:r>
                <a:rPr lang="zh-CN" altLang="en-US" sz="2000" b="1" dirty="0">
                  <a:solidFill>
                    <a:schemeClr val="accent2"/>
                  </a:solidFill>
                </a:rPr>
                <a:t>属性</a:t>
              </a:r>
              <a:r>
                <a:rPr lang="zh-CN" altLang="en-US" sz="2000" b="1" dirty="0">
                  <a:solidFill>
                    <a:srgbClr val="5B9BD5"/>
                  </a:solidFill>
                </a:rPr>
                <a:t>多样化</a:t>
              </a:r>
              <a:endParaRPr lang="zh-CN" altLang="en-US" sz="2000" b="1" dirty="0">
                <a:solidFill>
                  <a:srgbClr val="5B9BD5"/>
                </a:solidFill>
              </a:endParaRPr>
            </a:p>
          </p:txBody>
        </p:sp>
        <p:sp>
          <p:nvSpPr>
            <p:cNvPr id="37" name="iṥļiḋè"/>
            <p:cNvSpPr/>
            <p:nvPr/>
          </p:nvSpPr>
          <p:spPr bwMode="auto">
            <a:xfrm>
              <a:off x="1199456" y="4201027"/>
              <a:ext cx="3340735" cy="557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00" dirty="0"/>
                <a:t>网络属性、物理位置、在线状态、资产归属</a:t>
              </a:r>
              <a:r>
                <a:rPr lang="en-US" altLang="zh-CN" sz="1000" dirty="0"/>
                <a:t>...</a:t>
              </a:r>
              <a:endParaRPr lang="en-US" altLang="zh-CN" sz="1000" dirty="0"/>
            </a:p>
          </p:txBody>
        </p:sp>
        <p:sp>
          <p:nvSpPr>
            <p:cNvPr id="38" name="îşlïḓè"/>
            <p:cNvSpPr txBox="1"/>
            <p:nvPr/>
          </p:nvSpPr>
          <p:spPr bwMode="auto">
            <a:xfrm>
              <a:off x="1199456" y="3806540"/>
              <a:ext cx="2195910" cy="394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 fontScale="97500"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5B9BD5"/>
                  </a:solidFill>
                </a:rPr>
                <a:t>资产</a:t>
              </a:r>
              <a:r>
                <a:rPr lang="zh-CN" altLang="en-US" sz="2000" b="1" dirty="0">
                  <a:solidFill>
                    <a:schemeClr val="accent2"/>
                  </a:solidFill>
                </a:rPr>
                <a:t>状态</a:t>
              </a:r>
              <a:r>
                <a:rPr lang="zh-CN" altLang="en-US" sz="2000" b="1" dirty="0">
                  <a:solidFill>
                    <a:srgbClr val="5B9BD5"/>
                  </a:solidFill>
                </a:rPr>
                <a:t>动态化</a:t>
              </a:r>
              <a:endParaRPr lang="zh-CN" altLang="en-US" sz="2000" b="1" dirty="0">
                <a:solidFill>
                  <a:srgbClr val="5B9BD5"/>
                </a:solidFill>
              </a:endParaRPr>
            </a:p>
          </p:txBody>
        </p:sp>
        <p:sp>
          <p:nvSpPr>
            <p:cNvPr id="39" name="işḷidè"/>
            <p:cNvSpPr/>
            <p:nvPr/>
          </p:nvSpPr>
          <p:spPr bwMode="auto">
            <a:xfrm>
              <a:off x="1199456" y="5455787"/>
              <a:ext cx="2790190" cy="557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dirty="0"/>
                <a:t>网络隔离、网中网、探测过程的对抗性、资产的隐蔽、虚拟化环境、docker环境</a:t>
              </a:r>
              <a:endParaRPr lang="en-US" altLang="zh-CN" sz="1000" dirty="0"/>
            </a:p>
          </p:txBody>
        </p:sp>
        <p:sp>
          <p:nvSpPr>
            <p:cNvPr id="40" name="íṧ1iḍé"/>
            <p:cNvSpPr txBox="1"/>
            <p:nvPr/>
          </p:nvSpPr>
          <p:spPr bwMode="auto">
            <a:xfrm>
              <a:off x="1199456" y="5061223"/>
              <a:ext cx="2195910" cy="394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 fontScale="97500"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5B9BD5"/>
                  </a:solidFill>
                </a:rPr>
                <a:t>网络</a:t>
              </a:r>
              <a:r>
                <a:rPr lang="zh-CN" altLang="en-US" sz="2000" b="1" dirty="0">
                  <a:solidFill>
                    <a:schemeClr val="accent2"/>
                  </a:solidFill>
                </a:rPr>
                <a:t>环境</a:t>
              </a:r>
              <a:r>
                <a:rPr lang="zh-CN" altLang="en-US" sz="2000" b="1" dirty="0">
                  <a:solidFill>
                    <a:srgbClr val="5B9BD5"/>
                  </a:solidFill>
                </a:rPr>
                <a:t>复杂化</a:t>
              </a:r>
              <a:endParaRPr lang="zh-CN" altLang="en-US" sz="2000" b="1" dirty="0">
                <a:solidFill>
                  <a:srgbClr val="5B9BD5"/>
                </a:solidFill>
              </a:endParaRPr>
            </a:p>
          </p:txBody>
        </p:sp>
        <p:sp>
          <p:nvSpPr>
            <p:cNvPr id="41" name="ïšlïdê"/>
            <p:cNvSpPr/>
            <p:nvPr/>
          </p:nvSpPr>
          <p:spPr bwMode="auto">
            <a:xfrm>
              <a:off x="8511481" y="1692142"/>
              <a:ext cx="3722370" cy="1069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00" dirty="0"/>
                <a:t>具备对传统</a:t>
              </a:r>
              <a:r>
                <a:rPr lang="en-US" altLang="zh-CN" sz="1000" dirty="0"/>
                <a:t>PC</a:t>
              </a:r>
              <a:r>
                <a:rPr lang="zh-CN" altLang="en-US" sz="1000" dirty="0"/>
                <a:t>和物联网资产的丰富识别能力</a:t>
              </a:r>
              <a:endParaRPr lang="zh-CN" altLang="en-US" sz="1000" dirty="0"/>
            </a:p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00" dirty="0"/>
                <a:t>能够打通</a:t>
              </a:r>
              <a:r>
                <a:rPr lang="en-US" altLang="zh-CN" sz="1000" dirty="0"/>
                <a:t>IP</a:t>
              </a:r>
              <a:r>
                <a:rPr lang="zh-CN" altLang="en-US" sz="1000" dirty="0"/>
                <a:t>资产和非</a:t>
              </a:r>
              <a:r>
                <a:rPr lang="en-US" altLang="zh-CN" sz="1000" dirty="0"/>
                <a:t>IP</a:t>
              </a:r>
              <a:r>
                <a:rPr lang="zh-CN" altLang="en-US" sz="1000" dirty="0"/>
                <a:t>资产，实现物理和网络信息融合</a:t>
              </a:r>
              <a:endParaRPr lang="en-US" altLang="zh-CN" sz="1000" dirty="0"/>
            </a:p>
          </p:txBody>
        </p:sp>
        <p:sp>
          <p:nvSpPr>
            <p:cNvPr id="42" name="ïŝlîḋe"/>
            <p:cNvSpPr txBox="1"/>
            <p:nvPr/>
          </p:nvSpPr>
          <p:spPr bwMode="auto">
            <a:xfrm>
              <a:off x="8396182" y="1297172"/>
              <a:ext cx="2195910" cy="394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 fontScale="97500" lnSpcReduction="1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ED7D31"/>
                  </a:solidFill>
                </a:rPr>
                <a:t>资产类型识别率</a:t>
              </a:r>
              <a:endParaRPr lang="zh-CN" altLang="en-US" sz="2000" b="1" dirty="0">
                <a:solidFill>
                  <a:srgbClr val="ED7D31"/>
                </a:solidFill>
              </a:endParaRPr>
            </a:p>
          </p:txBody>
        </p:sp>
        <p:sp>
          <p:nvSpPr>
            <p:cNvPr id="43" name="ïšlïḓe"/>
            <p:cNvSpPr/>
            <p:nvPr/>
          </p:nvSpPr>
          <p:spPr bwMode="auto">
            <a:xfrm>
              <a:off x="8511481" y="2946902"/>
              <a:ext cx="3249930" cy="557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dirty="0"/>
                <a:t>资产类别，资产属性，资产状态，资产风险，资产变更,全面掌控</a:t>
              </a:r>
              <a:endParaRPr lang="en-US" altLang="zh-CN" sz="1000" dirty="0"/>
            </a:p>
          </p:txBody>
        </p:sp>
        <p:sp>
          <p:nvSpPr>
            <p:cNvPr id="44" name="îśliḑè"/>
            <p:cNvSpPr txBox="1"/>
            <p:nvPr/>
          </p:nvSpPr>
          <p:spPr bwMode="auto">
            <a:xfrm>
              <a:off x="8511481" y="2551932"/>
              <a:ext cx="2461895" cy="394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 fontScale="9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ED7D31"/>
                  </a:solidFill>
                </a:rPr>
                <a:t>资产信息识别完整性</a:t>
              </a:r>
              <a:endParaRPr lang="zh-CN" altLang="en-US" sz="2000" b="1" dirty="0">
                <a:solidFill>
                  <a:srgbClr val="ED7D31"/>
                </a:solidFill>
              </a:endParaRPr>
            </a:p>
          </p:txBody>
        </p:sp>
        <p:sp>
          <p:nvSpPr>
            <p:cNvPr id="45" name="ïṡliḑé"/>
            <p:cNvSpPr/>
            <p:nvPr/>
          </p:nvSpPr>
          <p:spPr bwMode="auto">
            <a:xfrm>
              <a:off x="8511481" y="4201027"/>
              <a:ext cx="3249930" cy="557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/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000" dirty="0"/>
                <a:t>需</a:t>
              </a:r>
              <a:r>
                <a:rPr lang="zh-CN" altLang="en-US" sz="1000" dirty="0"/>
                <a:t>最短时间内感知资产状态的变化，快速</a:t>
              </a:r>
              <a:r>
                <a:rPr lang="en-US" altLang="zh-CN" sz="1000" dirty="0"/>
                <a:t>完成全量/定向扫描</a:t>
              </a:r>
              <a:r>
                <a:rPr lang="zh-CN" altLang="en-US" sz="1000" dirty="0"/>
                <a:t>，及时更新并通报资产状态</a:t>
              </a:r>
              <a:endParaRPr lang="en-US" altLang="zh-CN" sz="1000" dirty="0"/>
            </a:p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en-US" altLang="zh-CN" sz="1100" dirty="0"/>
            </a:p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en-US" altLang="zh-CN" sz="1100" dirty="0"/>
            </a:p>
            <a:p>
              <a:pPr algn="ctr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endParaRPr lang="en-US" altLang="zh-CN" sz="1100" dirty="0"/>
            </a:p>
          </p:txBody>
        </p:sp>
        <p:sp>
          <p:nvSpPr>
            <p:cNvPr id="46" name="îṥḷîďè"/>
            <p:cNvSpPr txBox="1"/>
            <p:nvPr/>
          </p:nvSpPr>
          <p:spPr bwMode="auto">
            <a:xfrm>
              <a:off x="8511752" y="3806540"/>
              <a:ext cx="2195910" cy="394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rmAutofit fontScale="90000"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ED7D31"/>
                  </a:solidFill>
                </a:rPr>
                <a:t>资产信息识别效率</a:t>
              </a:r>
              <a:endParaRPr lang="zh-CN" altLang="en-US" sz="2000" b="1" dirty="0">
                <a:solidFill>
                  <a:srgbClr val="ED7D31"/>
                </a:solidFill>
              </a:endParaRPr>
            </a:p>
          </p:txBody>
        </p:sp>
        <p:sp>
          <p:nvSpPr>
            <p:cNvPr id="47" name="íṣlîḑe"/>
            <p:cNvSpPr/>
            <p:nvPr/>
          </p:nvSpPr>
          <p:spPr bwMode="auto">
            <a:xfrm>
              <a:off x="8521641" y="5455787"/>
              <a:ext cx="3411220" cy="5575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/>
            <a:p>
              <a:pPr algn="l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000" dirty="0"/>
                <a:t>具备多种资产探测技术手段，涵盖二层和三层，能够适应不同网络环境下的资产发现；</a:t>
              </a:r>
              <a:endParaRPr lang="zh-CN" altLang="en-US" sz="1000" dirty="0"/>
            </a:p>
          </p:txBody>
        </p:sp>
        <p:sp>
          <p:nvSpPr>
            <p:cNvPr id="48" name="iş1ïďe"/>
            <p:cNvSpPr txBox="1"/>
            <p:nvPr/>
          </p:nvSpPr>
          <p:spPr bwMode="auto">
            <a:xfrm>
              <a:off x="8511481" y="5061452"/>
              <a:ext cx="3165475" cy="394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noAutofit/>
            </a:bodyPr>
            <a:lstStyle/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700" b="1" dirty="0">
                  <a:solidFill>
                    <a:srgbClr val="ED7D31"/>
                  </a:solidFill>
                </a:rPr>
                <a:t>多样化识别手段适应复杂环境</a:t>
              </a:r>
              <a:endParaRPr lang="zh-CN" altLang="en-US" sz="1700" b="1" dirty="0">
                <a:solidFill>
                  <a:srgbClr val="ED7D31"/>
                </a:solidFill>
              </a:endParaRPr>
            </a:p>
          </p:txBody>
        </p:sp>
        <p:cxnSp>
          <p:nvCxnSpPr>
            <p:cNvPr id="49" name="îślîḓè"/>
            <p:cNvCxnSpPr/>
            <p:nvPr/>
          </p:nvCxnSpPr>
          <p:spPr>
            <a:xfrm>
              <a:off x="1199456" y="2420888"/>
              <a:ext cx="2088232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iṡḻïḑê"/>
            <p:cNvCxnSpPr/>
            <p:nvPr/>
          </p:nvCxnSpPr>
          <p:spPr>
            <a:xfrm>
              <a:off x="1199456" y="3664472"/>
              <a:ext cx="2088232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í$1îďé"/>
            <p:cNvCxnSpPr/>
            <p:nvPr/>
          </p:nvCxnSpPr>
          <p:spPr>
            <a:xfrm>
              <a:off x="1199456" y="4889768"/>
              <a:ext cx="2088232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iṣļîḓe"/>
            <p:cNvCxnSpPr/>
            <p:nvPr/>
          </p:nvCxnSpPr>
          <p:spPr>
            <a:xfrm>
              <a:off x="8591490" y="2420888"/>
              <a:ext cx="2088232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íṩlídê"/>
            <p:cNvCxnSpPr/>
            <p:nvPr/>
          </p:nvCxnSpPr>
          <p:spPr>
            <a:xfrm>
              <a:off x="8619430" y="3664472"/>
              <a:ext cx="2088232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îŝḷiďê"/>
            <p:cNvCxnSpPr/>
            <p:nvPr/>
          </p:nvCxnSpPr>
          <p:spPr>
            <a:xfrm>
              <a:off x="8619430" y="4889768"/>
              <a:ext cx="2088232" cy="0"/>
            </a:xfrm>
            <a:prstGeom prst="line">
              <a:avLst/>
            </a:prstGeom>
            <a:ln w="3175" cap="rnd">
              <a:solidFill>
                <a:schemeClr val="bg1">
                  <a:lumMod val="8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11522" y="2221339"/>
            <a:ext cx="3503529" cy="2415328"/>
            <a:chOff x="4887549" y="1124584"/>
            <a:chExt cx="2416902" cy="2416902"/>
          </a:xfrm>
        </p:grpSpPr>
        <p:sp>
          <p:nvSpPr>
            <p:cNvPr id="3" name="文本框 2"/>
            <p:cNvSpPr txBox="1"/>
            <p:nvPr/>
          </p:nvSpPr>
          <p:spPr>
            <a:xfrm>
              <a:off x="4887549" y="1455872"/>
              <a:ext cx="2416902" cy="1754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spAutoFit/>
            </a:bodyPr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539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政策</a:t>
              </a:r>
              <a:endParaRPr lang="en-US" altLang="zh-CN" sz="539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539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  <a:endParaRPr lang="en-US" altLang="zh-CN" sz="539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887549" y="1124584"/>
              <a:ext cx="2416902" cy="241690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 defTabSz="913765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advClick="0"/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11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.15"/>
  <p:tag name="KSO_WM_UNIT_FILL_FORE_SCHEMECOLOR_INDEX_1_TRANS" val="0"/>
  <p:tag name="KSO_WM_UNIT_FILL_FORE_SCHEMECOLOR_INDEX_2_BRIGHTNESS" val="0.25"/>
  <p:tag name="KSO_WM_UNIT_FILL_FORE_SCHEMECOLOR_INDEX_2" val="13"/>
  <p:tag name="KSO_WM_UNIT_FILL_FORE_SCHEMECOLOR_INDEX_2_POS" val="0.98"/>
  <p:tag name="KSO_WM_UNIT_FILL_FORE_SCHEMECOLOR_INDEX_2_TRANS" val="0.59"/>
  <p:tag name="KSO_WM_UNIT_FILL_GRADIENT_TYPE" val="0"/>
  <p:tag name="KSO_WM_UNIT_FILL_GRADIENT_ANGLE" val="7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3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13.xml><?xml version="1.0" encoding="utf-8"?>
<p:tagLst xmlns:p="http://schemas.openxmlformats.org/presentationml/2006/main">
  <p:tag name="ISLIDE.DIAGRAM" val="#635345;#331426;#587444;#507182;#467494;#307388;"/>
  <p:tag name="ISLIDE.PICTURE" val="#644661;"/>
</p:tagLst>
</file>

<file path=ppt/tags/tag14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15.xml><?xml version="1.0" encoding="utf-8"?>
<p:tagLst xmlns:p="http://schemas.openxmlformats.org/presentationml/2006/main">
  <p:tag name="KSO_WM_UNIT_FILL_FORE_SCHEMECOLOR_INDEX_1_BRIGHTNESS" val="-0.25"/>
  <p:tag name="KSO_WM_UNIT_FILL_FORE_SCHEMECOLOR_INDEX_1" val="5"/>
  <p:tag name="KSO_WM_UNIT_FILL_FORE_SCHEMECOLOR_INDEX_1_POS" val="0.15"/>
  <p:tag name="KSO_WM_UNIT_FILL_FORE_SCHEMECOLOR_INDEX_1_TRANS" val="0"/>
  <p:tag name="KSO_WM_UNIT_FILL_FORE_SCHEMECOLOR_INDEX_2_BRIGHTNESS" val="0.25"/>
  <p:tag name="KSO_WM_UNIT_FILL_FORE_SCHEMECOLOR_INDEX_2" val="13"/>
  <p:tag name="KSO_WM_UNIT_FILL_FORE_SCHEMECOLOR_INDEX_2_POS" val="0.98"/>
  <p:tag name="KSO_WM_UNIT_FILL_FORE_SCHEMECOLOR_INDEX_2_TRANS" val="0.59"/>
  <p:tag name="KSO_WM_UNIT_FILL_GRADIENT_TYPE" val="0"/>
  <p:tag name="KSO_WM_UNIT_FILL_GRADIENT_ANGLE" val="7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ISLIDE.ICON" val="#18243;#373728;#404783;"/>
</p:tagLst>
</file>

<file path=ppt/tags/tag17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18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19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21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22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23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24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25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26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27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28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29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31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32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ags/tag33.xml><?xml version="1.0" encoding="utf-8"?>
<p:tagLst xmlns:p="http://schemas.openxmlformats.org/presentationml/2006/main">
  <p:tag name="KSO_WM_UNIT_TABLE_BEAUTIFY" val="smartTable{99f264fc-7a8c-454c-a48b-0c6ded0cb697}"/>
  <p:tag name="TABLE_ENDDRAG_ORIGIN_RECT" val="418*400"/>
  <p:tag name="TABLE_ENDDRAG_RECT" val="12*105*418*399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7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8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9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828*343"/>
  <p:tag name="KSO_WM_SLIDE_POSITION" val="66*144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20184553_1"/>
  <p:tag name="KSO_WM_TAG_VERSION" val="1.0"/>
  <p:tag name="KSO_WM_TEMPLATE_INDEX" val="20184553"/>
  <p:tag name="KSO_WM_TEMPLATE_CATEGORY" val="custom"/>
  <p:tag name="KSO_WM_TEMPLATE_THUMBS_INDEX" val="1、6、10、14、20、26、27、28、29、31、"/>
</p:tagLst>
</file>

<file path=ppt/theme/theme1.xml><?xml version="1.0" encoding="utf-8"?>
<a:theme xmlns:a="http://schemas.openxmlformats.org/drawingml/2006/main" name="218_Office 主题">
  <a:themeElements>
    <a:clrScheme name="218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18_Office 主题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8DE6"/>
        </a:solidFill>
        <a:ln>
          <a:noFill/>
        </a:ln>
      </a:spPr>
      <a:bodyPr rtlCol="0" anchor="ctr"/>
      <a:lstStyle>
        <a:defPPr algn="ctr">
          <a:defRPr sz="1400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18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7425</Words>
  <Application>WPS 演示</Application>
  <PresentationFormat>自定义</PresentationFormat>
  <Paragraphs>1334</Paragraphs>
  <Slides>37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67" baseType="lpstr">
      <vt:lpstr>Arial</vt:lpstr>
      <vt:lpstr>宋体</vt:lpstr>
      <vt:lpstr>Wingdings</vt:lpstr>
      <vt:lpstr>Calibri</vt:lpstr>
      <vt:lpstr>微软雅黑</vt:lpstr>
      <vt:lpstr>PingFang SC</vt:lpstr>
      <vt:lpstr>微软雅黑 Light</vt:lpstr>
      <vt:lpstr>Arial</vt:lpstr>
      <vt:lpstr>幼圆</vt:lpstr>
      <vt:lpstr>华文楷体</vt:lpstr>
      <vt:lpstr>黑体</vt:lpstr>
      <vt:lpstr>Times New Roman</vt:lpstr>
      <vt:lpstr>思源黑体 CN Normal</vt:lpstr>
      <vt:lpstr>Roboto Thin</vt:lpstr>
      <vt:lpstr>Roboto</vt:lpstr>
      <vt:lpstr>Wingdings</vt:lpstr>
      <vt:lpstr>Arial Unicode MS</vt:lpstr>
      <vt:lpstr>Helvetica</vt:lpstr>
      <vt:lpstr>Arial Unicode MS</vt:lpstr>
      <vt:lpstr>微软简仿宋</vt:lpstr>
      <vt:lpstr>仿宋</vt:lpstr>
      <vt:lpstr>字魂59号-创粗黑</vt:lpstr>
      <vt:lpstr>Microsoft YaHei UI</vt:lpstr>
      <vt:lpstr>Calibri</vt:lpstr>
      <vt:lpstr>Impact</vt:lpstr>
      <vt:lpstr>Iskoola Pota</vt:lpstr>
      <vt:lpstr>Segoe UI Symbol</vt:lpstr>
      <vt:lpstr>时尚中黑简体</vt:lpstr>
      <vt:lpstr>218_Office 主题</vt:lpstr>
      <vt:lpstr>1_Office 主题</vt:lpstr>
      <vt:lpstr>内网网络空间资产测绘系统</vt:lpstr>
      <vt:lpstr>PowerPoint 演示文稿</vt:lpstr>
      <vt:lpstr>PowerPoint 演示文稿</vt:lpstr>
      <vt:lpstr>国家政策</vt:lpstr>
      <vt:lpstr>为什么需要网络空间资产测绘</vt:lpstr>
      <vt:lpstr>资产管理痛点</vt:lpstr>
      <vt:lpstr>资产测绘在安全运营中的重要作用</vt:lpstr>
      <vt:lpstr>资产测绘难点及能力需求</vt:lpstr>
      <vt:lpstr>PowerPoint 演示文稿</vt:lpstr>
      <vt:lpstr>行业政策-等级保护2.0相关要求</vt:lpstr>
      <vt:lpstr>行业政策</vt:lpstr>
      <vt:lpstr>PowerPoint 演示文稿</vt:lpstr>
      <vt:lpstr>技术路线对比</vt:lpstr>
      <vt:lpstr>解决方案-打通管理、安全、运维领域 </vt:lpstr>
      <vt:lpstr>应用场景</vt:lpstr>
      <vt:lpstr>PowerPoint 演示文稿</vt:lpstr>
      <vt:lpstr>内网空间资产测绘</vt:lpstr>
      <vt:lpstr>内网资产测绘-RFID标签资产</vt:lpstr>
      <vt:lpstr>探针功能-资产识别类型</vt:lpstr>
      <vt:lpstr>探针功能-物联网指纹信息收集</vt:lpstr>
      <vt:lpstr>探针功能-攻击面管控</vt:lpstr>
      <vt:lpstr>探针功能-脆弱点管控</vt:lpstr>
      <vt:lpstr>PowerPoint 演示文稿</vt:lpstr>
      <vt:lpstr>PowerPoint 演示文稿</vt:lpstr>
      <vt:lpstr>平台功能-多源数据对接</vt:lpstr>
      <vt:lpstr>平台功能-联动防控统一管理</vt:lpstr>
      <vt:lpstr>平台功能-安全可视化</vt:lpstr>
      <vt:lpstr>平台功能-智能决策分析</vt:lpstr>
      <vt:lpstr>PowerPoint 演示文稿</vt:lpstr>
      <vt:lpstr>案例分享-XX银行</vt:lpstr>
      <vt:lpstr>报告分析-实施效果</vt:lpstr>
      <vt:lpstr>报告分析-漏洞发现、验证</vt:lpstr>
      <vt:lpstr>案例分享-XX银行</vt:lpstr>
      <vt:lpstr>案例分享-XX银行</vt:lpstr>
      <vt:lpstr>应用价值体现</vt:lpstr>
      <vt:lpstr>降本提速、助力数字化转型</vt:lpstr>
      <vt:lpstr>联系方式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HiWin10</cp:lastModifiedBy>
  <cp:revision>2067</cp:revision>
  <cp:lastPrinted>2017-06-28T10:23:00Z</cp:lastPrinted>
  <dcterms:created xsi:type="dcterms:W3CDTF">2015-01-25T20:52:00Z</dcterms:created>
  <dcterms:modified xsi:type="dcterms:W3CDTF">2021-09-18T05:49:56Z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2052-11.1.0.10700</vt:lpwstr>
  </property>
  <property fmtid="{D5CDD505-2E9C-101B-9397-08002B2CF9AE}" pid="3" name="ICV">
    <vt:lpwstr>1B3C4A56C8C146A190797869A97528A4</vt:lpwstr>
  </property>
</Properties>
</file>